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72" r:id="rId1"/>
  </p:sldMasterIdLst>
  <p:notesMasterIdLst>
    <p:notesMasterId r:id="rId14"/>
  </p:notesMasterIdLst>
  <p:sldIdLst>
    <p:sldId id="257" r:id="rId2"/>
    <p:sldId id="259" r:id="rId3"/>
    <p:sldId id="260" r:id="rId4"/>
    <p:sldId id="263" r:id="rId5"/>
    <p:sldId id="261" r:id="rId6"/>
    <p:sldId id="265" r:id="rId7"/>
    <p:sldId id="266" r:id="rId8"/>
    <p:sldId id="256" r:id="rId9"/>
    <p:sldId id="268" r:id="rId10"/>
    <p:sldId id="264" r:id="rId11"/>
    <p:sldId id="269" r:id="rId12"/>
    <p:sldId id="267" r:id="rId13"/>
  </p:sldIdLst>
  <p:sldSz cx="9144000" cy="5143500" type="screen16x9"/>
  <p:notesSz cx="6858000" cy="9144000"/>
  <p:embeddedFontLst>
    <p:embeddedFont>
      <p:font typeface="Roboto Black" charset="0"/>
      <p:bold r:id="rId15"/>
      <p:boldItalic r:id="rId16"/>
    </p:embeddedFont>
    <p:embeddedFont>
      <p:font typeface="Roboto Thin" charset="0"/>
      <p:regular r:id="rId17"/>
      <p:bold r:id="rId18"/>
      <p:italic r:id="rId19"/>
      <p:boldItalic r:id="rId20"/>
    </p:embeddedFont>
    <p:embeddedFont>
      <p:font typeface="Roboto" charset="0"/>
      <p:regular r:id="rId21"/>
      <p:bold r:id="rId22"/>
      <p:italic r:id="rId23"/>
      <p:boldItalic r:id="rId24"/>
    </p:embeddedFont>
    <p:embeddedFont>
      <p:font typeface="Segoe UI" pitchFamily="34" charset="0"/>
      <p:regular r:id="rId25"/>
      <p:bold r:id="rId26"/>
      <p:italic r:id="rId27"/>
      <p:boldItalic r:id="rId28"/>
    </p:embeddedFont>
    <p:embeddedFont>
      <p:font typeface="Book Antiqua" pitchFamily="18" charset="0"/>
      <p:regular r:id="rId29"/>
      <p:bold r:id="rId30"/>
      <p:italic r:id="rId31"/>
      <p:boldItalic r:id="rId32"/>
    </p:embeddedFont>
    <p:embeddedFont>
      <p:font typeface="Wingdings 2" pitchFamily="18" charset="2"/>
      <p:regular r:id="rId33"/>
    </p:embeddedFont>
    <p:embeddedFont>
      <p:font typeface="Wingdings 3" pitchFamily="18" charset="2"/>
      <p:regular r:id="rId34"/>
    </p:embeddedFont>
    <p:embeddedFont>
      <p:font typeface="Lucida Sans"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1C52BF7-F10D-42DD-8479-FF2DDF1A0279}">
  <a:tblStyle styleId="{41C52BF7-F10D-42DD-8479-FF2DDF1A02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57" autoAdjust="0"/>
    <p:restoredTop sz="94660"/>
  </p:normalViewPr>
  <p:slideViewPr>
    <p:cSldViewPr snapToGrid="0">
      <p:cViewPr>
        <p:scale>
          <a:sx n="75" d="100"/>
          <a:sy n="75" d="100"/>
        </p:scale>
        <p:origin x="-992" y="-25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Shape 3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8/6/2018</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endParaRPr/>
          </a:p>
        </p:txBody>
      </p:sp>
      <p:sp>
        <p:nvSpPr>
          <p:cNvPr id="11" name="Shape 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2" name="Shape 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4812507"/>
            <a:ext cx="762000" cy="273844"/>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8/6/2018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8/6/2018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8/6/2018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pPr algn="l" eaLnBrk="1" latinLnBrk="0" hangingPunct="1"/>
            <a:fld id="{48D92626-37D2-4832-BF7A-BC283494A20D}" type="datetimeFigureOut">
              <a:rPr lang="en-US" smtClean="0"/>
              <a:pPr algn="l" eaLnBrk="1" latinLnBrk="0" hangingPunct="1"/>
              <a:t>8/6/2018</a:t>
            </a:fld>
            <a:endParaRPr lang="en-US" sz="1300" dirty="0">
              <a:solidFill>
                <a:schemeClr val="bg2">
                  <a:tint val="60000"/>
                  <a:satMod val="155000"/>
                </a:schemeClr>
              </a:solidFill>
            </a:endParaRPr>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pPr algn="r" eaLnBrk="1" latinLnBrk="0" hangingPunct="1"/>
            <a:endParaRPr kumimoji="0"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SzPts val="5600"/>
              <a:buFont typeface="Arial"/>
              <a:buNone/>
            </a:pPr>
            <a:r>
              <a:rPr lang="en" sz="5600" b="0" i="0" u="none" strike="noStrike" cap="none" dirty="0" smtClean="0">
                <a:solidFill>
                  <a:schemeClr val="lt1"/>
                </a:solidFill>
                <a:latin typeface="Roboto Black"/>
                <a:ea typeface="Roboto Black"/>
                <a:cs typeface="Arial"/>
                <a:sym typeface="Roboto Black"/>
              </a:rPr>
              <a:t>Funnels with Warby Parker</a:t>
            </a:r>
            <a:endParaRPr sz="1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a:solidFill>
                  <a:srgbClr val="EFEFEF"/>
                </a:solidFill>
                <a:latin typeface="Roboto Thin"/>
                <a:ea typeface="Roboto Thin"/>
                <a:cs typeface="Roboto Thin"/>
                <a:sym typeface="Roboto Thin"/>
              </a:rPr>
              <a:t>Learn SQL from Scratch</a:t>
            </a:r>
            <a:endParaRPr sz="2800" b="0" i="0" u="none" strike="noStrike" cap="none">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 sz="2800" dirty="0" smtClean="0">
                <a:solidFill>
                  <a:srgbClr val="EFEFEF"/>
                </a:solidFill>
                <a:latin typeface="Roboto Thin"/>
                <a:ea typeface="Roboto Thin"/>
                <a:cs typeface="Roboto Thin"/>
                <a:sym typeface="Roboto Thin"/>
              </a:rPr>
              <a:t>Christopher Brown</a:t>
            </a:r>
            <a:endParaRPr sz="2800" b="0" i="0" u="none" strike="noStrike" cap="none">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smtClean="0">
                <a:solidFill>
                  <a:srgbClr val="EFEFEF"/>
                </a:solidFill>
                <a:latin typeface="Roboto Thin"/>
                <a:ea typeface="Roboto Thin"/>
                <a:cs typeface="Roboto Thin"/>
                <a:sym typeface="Roboto Thin"/>
              </a:rPr>
              <a:t>8/7/2018</a:t>
            </a:r>
            <a:endParaRPr sz="2800" b="0" i="0" u="none" strike="noStrike" cap="none">
              <a:solidFill>
                <a:srgbClr val="EFEFEF"/>
              </a:solidFill>
              <a:latin typeface="Roboto Thin"/>
              <a:ea typeface="Roboto Thin"/>
              <a:cs typeface="Roboto Thin"/>
              <a:sym typeface="Roboto Thin"/>
            </a:endParaRPr>
          </a:p>
        </p:txBody>
      </p:sp>
      <p:pic>
        <p:nvPicPr>
          <p:cNvPr id="299" name="Shape 299"/>
          <p:cNvPicPr preferRelativeResize="0"/>
          <p:nvPr/>
        </p:nvPicPr>
        <p:blipFill rotWithShape="1">
          <a:blip r:embed="rId3">
            <a:alphaModFix/>
          </a:blip>
          <a:srcRect/>
          <a:stretch/>
        </p:blipFill>
        <p:spPr>
          <a:xfrm>
            <a:off x="466828" y="661700"/>
            <a:ext cx="2024775" cy="42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dirty="0" smtClean="0">
                <a:solidFill>
                  <a:srgbClr val="295269"/>
                </a:solidFill>
                <a:latin typeface="Roboto"/>
                <a:ea typeface="Roboto"/>
                <a:cs typeface="Roboto"/>
                <a:sym typeface="Roboto"/>
              </a:rPr>
              <a:t>Analysis </a:t>
            </a:r>
            <a:endParaRPr sz="2400" b="1" i="0" u="none" strike="noStrike" cap="none">
              <a:solidFill>
                <a:srgbClr val="295269"/>
              </a:solidFill>
              <a:latin typeface="Roboto"/>
              <a:ea typeface="Roboto"/>
              <a:cs typeface="Roboto"/>
              <a:sym typeface="Roboto"/>
            </a:endParaRPr>
          </a:p>
        </p:txBody>
      </p:sp>
      <p:sp>
        <p:nvSpPr>
          <p:cNvPr id="323" name="Shape 323"/>
          <p:cNvSpPr txBox="1"/>
          <p:nvPr/>
        </p:nvSpPr>
        <p:spPr>
          <a:xfrm>
            <a:off x="5179100" y="1201325"/>
            <a:ext cx="3870900" cy="37464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dirty="0" smtClean="0">
                <a:latin typeface="Courier New"/>
                <a:ea typeface="Courier New"/>
                <a:cs typeface="Courier New"/>
                <a:sym typeface="Courier New"/>
              </a:rPr>
              <a:t>SELECT DISTINCT </a:t>
            </a:r>
            <a:r>
              <a:rPr lang="en-US" sz="900" dirty="0" err="1" smtClean="0">
                <a:latin typeface="Courier New"/>
                <a:ea typeface="Courier New"/>
                <a:cs typeface="Courier New"/>
                <a:sym typeface="Courier New"/>
              </a:rPr>
              <a:t>q.user_id</a:t>
            </a:r>
            <a:r>
              <a:rPr lang="en-US" sz="900" dirty="0" smtClean="0">
                <a:latin typeface="Courier New"/>
                <a:ea typeface="Courier New"/>
                <a:cs typeface="Courier New"/>
                <a:sym typeface="Courier New"/>
              </a:rPr>
              <a:t>,</a:t>
            </a:r>
          </a:p>
          <a:p>
            <a:pPr lvl="0">
              <a:buClr>
                <a:schemeClr val="dk1"/>
              </a:buClr>
              <a:buSzPts val="1100"/>
            </a:pPr>
            <a:r>
              <a:rPr lang="en-US" sz="900" dirty="0" err="1" smtClean="0">
                <a:latin typeface="Courier New"/>
                <a:ea typeface="Courier New"/>
                <a:cs typeface="Courier New"/>
                <a:sym typeface="Courier New"/>
              </a:rPr>
              <a:t>h.user_id</a:t>
            </a:r>
            <a:r>
              <a:rPr lang="en-US" sz="900" dirty="0" smtClean="0">
                <a:latin typeface="Courier New"/>
                <a:ea typeface="Courier New"/>
                <a:cs typeface="Courier New"/>
                <a:sym typeface="Courier New"/>
              </a:rPr>
              <a:t> IS NOT NULL AS '</a:t>
            </a:r>
            <a:r>
              <a:rPr lang="en-US" sz="900" dirty="0" err="1" smtClean="0">
                <a:latin typeface="Courier New"/>
                <a:ea typeface="Courier New"/>
                <a:cs typeface="Courier New"/>
                <a:sym typeface="Courier New"/>
              </a:rPr>
              <a:t>is_home_try_on</a:t>
            </a:r>
            <a:r>
              <a:rPr lang="en-US" sz="900" dirty="0" smtClean="0">
                <a:latin typeface="Courier New"/>
                <a:ea typeface="Courier New"/>
                <a:cs typeface="Courier New"/>
                <a:sym typeface="Courier New"/>
              </a:rPr>
              <a:t>',</a:t>
            </a:r>
          </a:p>
          <a:p>
            <a:pPr lvl="0">
              <a:buClr>
                <a:schemeClr val="dk1"/>
              </a:buClr>
              <a:buSzPts val="1100"/>
            </a:pPr>
            <a:r>
              <a:rPr lang="en-US" sz="900" dirty="0" err="1" smtClean="0">
                <a:latin typeface="Courier New"/>
                <a:ea typeface="Courier New"/>
                <a:cs typeface="Courier New"/>
                <a:sym typeface="Courier New"/>
              </a:rPr>
              <a:t>h.number_of_pairs</a:t>
            </a:r>
            <a:r>
              <a:rPr lang="en-US" sz="900" dirty="0" smtClean="0">
                <a:latin typeface="Courier New"/>
                <a:ea typeface="Courier New"/>
                <a:cs typeface="Courier New"/>
                <a:sym typeface="Courier New"/>
              </a:rPr>
              <a:t>,</a:t>
            </a:r>
          </a:p>
          <a:p>
            <a:pPr lvl="0">
              <a:buClr>
                <a:schemeClr val="dk1"/>
              </a:buClr>
              <a:buSzPts val="1100"/>
            </a:pPr>
            <a:r>
              <a:rPr lang="en-US" sz="900" dirty="0" err="1" smtClean="0">
                <a:latin typeface="Courier New"/>
                <a:ea typeface="Courier New"/>
                <a:cs typeface="Courier New"/>
                <a:sym typeface="Courier New"/>
              </a:rPr>
              <a:t>p.user_id</a:t>
            </a:r>
            <a:r>
              <a:rPr lang="en-US" sz="900" dirty="0" smtClean="0">
                <a:latin typeface="Courier New"/>
                <a:ea typeface="Courier New"/>
                <a:cs typeface="Courier New"/>
                <a:sym typeface="Courier New"/>
              </a:rPr>
              <a:t> IS NOT NULL AS '</a:t>
            </a:r>
            <a:r>
              <a:rPr lang="en-US" sz="900" dirty="0" err="1" smtClean="0">
                <a:latin typeface="Courier New"/>
                <a:ea typeface="Courier New"/>
                <a:cs typeface="Courier New"/>
                <a:sym typeface="Courier New"/>
              </a:rPr>
              <a:t>is_purchase</a:t>
            </a:r>
            <a:r>
              <a:rPr lang="en-US" sz="900" dirty="0" smtClean="0">
                <a:latin typeface="Courier New"/>
                <a:ea typeface="Courier New"/>
                <a:cs typeface="Courier New"/>
                <a:sym typeface="Courier New"/>
              </a:rPr>
              <a:t>'</a:t>
            </a:r>
          </a:p>
          <a:p>
            <a:pPr lvl="0">
              <a:buClr>
                <a:schemeClr val="dk1"/>
              </a:buClr>
              <a:buSzPts val="1100"/>
            </a:pPr>
            <a:r>
              <a:rPr lang="en-US" sz="900" dirty="0" smtClean="0">
                <a:latin typeface="Courier New"/>
                <a:ea typeface="Courier New"/>
                <a:cs typeface="Courier New"/>
                <a:sym typeface="Courier New"/>
              </a:rPr>
              <a:t>FROM quiz q</a:t>
            </a:r>
          </a:p>
          <a:p>
            <a:pPr lvl="0">
              <a:buClr>
                <a:schemeClr val="dk1"/>
              </a:buClr>
              <a:buSzPts val="1100"/>
            </a:pPr>
            <a:r>
              <a:rPr lang="en-US" sz="900" dirty="0" smtClean="0">
                <a:latin typeface="Courier New"/>
                <a:ea typeface="Courier New"/>
                <a:cs typeface="Courier New"/>
                <a:sym typeface="Courier New"/>
              </a:rPr>
              <a:t>LEFT JOIN </a:t>
            </a:r>
            <a:r>
              <a:rPr lang="en-US" sz="900" dirty="0" err="1" smtClean="0">
                <a:latin typeface="Courier New"/>
                <a:ea typeface="Courier New"/>
                <a:cs typeface="Courier New"/>
                <a:sym typeface="Courier New"/>
              </a:rPr>
              <a:t>home_try_on</a:t>
            </a:r>
            <a:r>
              <a:rPr lang="en-US" sz="900" dirty="0" smtClean="0">
                <a:latin typeface="Courier New"/>
                <a:ea typeface="Courier New"/>
                <a:cs typeface="Courier New"/>
                <a:sym typeface="Courier New"/>
              </a:rPr>
              <a:t> h</a:t>
            </a:r>
          </a:p>
          <a:p>
            <a:pPr lvl="0">
              <a:buClr>
                <a:schemeClr val="dk1"/>
              </a:buClr>
              <a:buSzPts val="1100"/>
            </a:pPr>
            <a:r>
              <a:rPr lang="en-US" sz="900" dirty="0" smtClean="0">
                <a:latin typeface="Courier New"/>
                <a:ea typeface="Courier New"/>
                <a:cs typeface="Courier New"/>
                <a:sym typeface="Courier New"/>
              </a:rPr>
              <a:t>ON </a:t>
            </a:r>
            <a:r>
              <a:rPr lang="en-US" sz="900" dirty="0" err="1" smtClean="0">
                <a:latin typeface="Courier New"/>
                <a:ea typeface="Courier New"/>
                <a:cs typeface="Courier New"/>
                <a:sym typeface="Courier New"/>
              </a:rPr>
              <a:t>q.user_id</a:t>
            </a:r>
            <a:r>
              <a:rPr lang="en-US" sz="900" dirty="0" smtClean="0">
                <a:latin typeface="Courier New"/>
                <a:ea typeface="Courier New"/>
                <a:cs typeface="Courier New"/>
                <a:sym typeface="Courier New"/>
              </a:rPr>
              <a:t> = </a:t>
            </a:r>
            <a:r>
              <a:rPr lang="en-US" sz="900" dirty="0" err="1" smtClean="0">
                <a:latin typeface="Courier New"/>
                <a:ea typeface="Courier New"/>
                <a:cs typeface="Courier New"/>
                <a:sym typeface="Courier New"/>
              </a:rPr>
              <a:t>h.user_id</a:t>
            </a:r>
            <a:endParaRPr lang="en-US" sz="900" dirty="0" smtClean="0">
              <a:latin typeface="Courier New"/>
              <a:ea typeface="Courier New"/>
              <a:cs typeface="Courier New"/>
              <a:sym typeface="Courier New"/>
            </a:endParaRPr>
          </a:p>
          <a:p>
            <a:pPr lvl="0">
              <a:buClr>
                <a:schemeClr val="dk1"/>
              </a:buClr>
              <a:buSzPts val="1100"/>
            </a:pPr>
            <a:r>
              <a:rPr lang="en-US" sz="900" dirty="0" smtClean="0">
                <a:latin typeface="Courier New"/>
                <a:ea typeface="Courier New"/>
                <a:cs typeface="Courier New"/>
                <a:sym typeface="Courier New"/>
              </a:rPr>
              <a:t>LEFT JOIN purchase p</a:t>
            </a:r>
          </a:p>
          <a:p>
            <a:pPr lvl="0">
              <a:buClr>
                <a:schemeClr val="dk1"/>
              </a:buClr>
              <a:buSzPts val="1100"/>
            </a:pPr>
            <a:r>
              <a:rPr lang="en-US" sz="900" dirty="0" smtClean="0">
                <a:latin typeface="Courier New"/>
                <a:ea typeface="Courier New"/>
                <a:cs typeface="Courier New"/>
                <a:sym typeface="Courier New"/>
              </a:rPr>
              <a:t>ON </a:t>
            </a:r>
            <a:r>
              <a:rPr lang="en-US" sz="900" dirty="0" err="1" smtClean="0">
                <a:latin typeface="Courier New"/>
                <a:ea typeface="Courier New"/>
                <a:cs typeface="Courier New"/>
                <a:sym typeface="Courier New"/>
              </a:rPr>
              <a:t>p.user_id</a:t>
            </a:r>
            <a:r>
              <a:rPr lang="en-US" sz="900" dirty="0" smtClean="0">
                <a:latin typeface="Courier New"/>
                <a:ea typeface="Courier New"/>
                <a:cs typeface="Courier New"/>
                <a:sym typeface="Courier New"/>
              </a:rPr>
              <a:t> = </a:t>
            </a:r>
            <a:r>
              <a:rPr lang="en-US" sz="900" dirty="0" err="1" smtClean="0">
                <a:latin typeface="Courier New"/>
                <a:ea typeface="Courier New"/>
                <a:cs typeface="Courier New"/>
                <a:sym typeface="Courier New"/>
              </a:rPr>
              <a:t>q.user_id</a:t>
            </a:r>
            <a:endParaRPr lang="en-US" sz="900" dirty="0" smtClean="0">
              <a:latin typeface="Courier New"/>
              <a:ea typeface="Courier New"/>
              <a:cs typeface="Courier New"/>
              <a:sym typeface="Courier New"/>
            </a:endParaRPr>
          </a:p>
          <a:p>
            <a:pPr lvl="0">
              <a:buClr>
                <a:schemeClr val="dk1"/>
              </a:buClr>
              <a:buSzPts val="1100"/>
            </a:pPr>
            <a:r>
              <a:rPr lang="en-US" sz="900" dirty="0" smtClean="0">
                <a:latin typeface="Courier New"/>
                <a:ea typeface="Courier New"/>
                <a:cs typeface="Courier New"/>
                <a:sym typeface="Courier New"/>
              </a:rPr>
              <a:t>LIMIT 10;</a:t>
            </a:r>
            <a:endParaRPr sz="900" b="0" i="0" u="none" strike="noStrike" cap="none">
              <a:solidFill>
                <a:srgbClr val="000000"/>
              </a:solidFill>
              <a:latin typeface="Courier New"/>
              <a:ea typeface="Courier New"/>
              <a:cs typeface="Courier New"/>
              <a:sym typeface="Courier New"/>
            </a:endParaRPr>
          </a:p>
        </p:txBody>
      </p:sp>
      <p:sp>
        <p:nvSpPr>
          <p:cNvPr id="324" name="Shape 324"/>
          <p:cNvSpPr txBox="1"/>
          <p:nvPr/>
        </p:nvSpPr>
        <p:spPr>
          <a:xfrm>
            <a:off x="177975" y="1201325"/>
            <a:ext cx="492090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200" dirty="0" smtClean="0">
                <a:latin typeface="Roboto"/>
                <a:ea typeface="Roboto"/>
                <a:cs typeface="Roboto"/>
                <a:sym typeface="Roboto"/>
              </a:rPr>
              <a:t>Using the code on the right, we can create a table to determine if the try on home kits result in a purchase</a:t>
            </a:r>
            <a:endParaRPr sz="1200" b="0" i="0" u="none" strike="noStrike" cap="none">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Char char="●"/>
            </a:pPr>
            <a:r>
              <a:rPr lang="en-US" sz="1200" b="0" i="0" u="none" strike="noStrike" cap="none" dirty="0" smtClean="0">
                <a:solidFill>
                  <a:srgbClr val="000000"/>
                </a:solidFill>
                <a:latin typeface="Roboto"/>
                <a:ea typeface="Roboto"/>
                <a:cs typeface="Roboto"/>
                <a:sym typeface="Roboto"/>
              </a:rPr>
              <a:t>I</a:t>
            </a:r>
            <a:r>
              <a:rPr lang="en" sz="1200" b="0" i="0" u="none" strike="noStrike" cap="none" dirty="0" smtClean="0">
                <a:solidFill>
                  <a:srgbClr val="000000"/>
                </a:solidFill>
                <a:latin typeface="Roboto"/>
                <a:ea typeface="Roboto"/>
                <a:cs typeface="Roboto"/>
                <a:sym typeface="Roboto"/>
              </a:rPr>
              <a:t>s_home_try_on determines if the user has tried on glasses at home.  </a:t>
            </a:r>
            <a:r>
              <a:rPr lang="en" sz="1200" dirty="0" smtClean="0">
                <a:latin typeface="Roboto"/>
                <a:ea typeface="Roboto"/>
                <a:cs typeface="Roboto"/>
                <a:sym typeface="Roboto"/>
              </a:rPr>
              <a:t>1 being true and 0 being false</a:t>
            </a:r>
          </a:p>
          <a:p>
            <a:pPr marL="457200" marR="0" lvl="0" indent="-304800" algn="l" rtl="0">
              <a:lnSpc>
                <a:spcPct val="115000"/>
              </a:lnSpc>
              <a:spcBef>
                <a:spcPts val="0"/>
              </a:spcBef>
              <a:spcAft>
                <a:spcPts val="0"/>
              </a:spcAft>
              <a:buClr>
                <a:srgbClr val="000000"/>
              </a:buClr>
              <a:buSzPts val="1200"/>
              <a:buFont typeface="Roboto"/>
              <a:buChar char="●"/>
            </a:pPr>
            <a:r>
              <a:rPr lang="en" sz="1200" dirty="0" smtClean="0">
                <a:latin typeface="Roboto"/>
                <a:ea typeface="Roboto"/>
                <a:cs typeface="Roboto"/>
                <a:sym typeface="Roboto"/>
              </a:rPr>
              <a:t>Is_purchase shows is that user purchased glasses if they had sunglasses shipped to their home.</a:t>
            </a:r>
            <a:endParaRPr sz="12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graphicFrame>
        <p:nvGraphicFramePr>
          <p:cNvPr id="6" name="Table 5"/>
          <p:cNvGraphicFramePr>
            <a:graphicFrameLocks noGrp="1"/>
          </p:cNvGraphicFramePr>
          <p:nvPr/>
        </p:nvGraphicFramePr>
        <p:xfrm>
          <a:off x="279401" y="3191934"/>
          <a:ext cx="4639732" cy="1498600"/>
        </p:xfrm>
        <a:graphic>
          <a:graphicData uri="http://schemas.openxmlformats.org/drawingml/2006/table">
            <a:tbl>
              <a:tblPr/>
              <a:tblGrid>
                <a:gridCol w="1862666"/>
                <a:gridCol w="965199"/>
                <a:gridCol w="1066800"/>
                <a:gridCol w="745067"/>
              </a:tblGrid>
              <a:tr h="376767">
                <a:tc>
                  <a:txBody>
                    <a:bodyPr/>
                    <a:lstStyle/>
                    <a:p>
                      <a:pPr algn="ctr" fontAlgn="ctr"/>
                      <a:r>
                        <a:rPr lang="en-US" sz="700" b="1" i="0" u="none" strike="noStrike">
                          <a:solidFill>
                            <a:srgbClr val="292929"/>
                          </a:solidFill>
                          <a:latin typeface="Segoe UI"/>
                        </a:rPr>
                        <a:t>user_id</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is_home_try_on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number_of_pairs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is_purchase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r>
              <a:tr h="368299">
                <a:tc>
                  <a:txBody>
                    <a:bodyPr/>
                    <a:lstStyle/>
                    <a:p>
                      <a:pPr algn="ctr" fontAlgn="b"/>
                      <a:r>
                        <a:rPr lang="en-US" sz="700" b="0" i="0" u="none" strike="noStrike">
                          <a:solidFill>
                            <a:srgbClr val="525252"/>
                          </a:solidFill>
                          <a:latin typeface="Segoe UI"/>
                        </a:rPr>
                        <a:t>4e8118dc-bb3d-49bf-85fc-cca8d83232ac</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3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376767">
                <a:tc>
                  <a:txBody>
                    <a:bodyPr/>
                    <a:lstStyle/>
                    <a:p>
                      <a:pPr algn="ctr" fontAlgn="b"/>
                      <a:r>
                        <a:rPr lang="en-US" sz="700" b="0" i="0" u="none" strike="noStrike">
                          <a:solidFill>
                            <a:srgbClr val="525252"/>
                          </a:solidFill>
                          <a:latin typeface="Segoe UI"/>
                        </a:rPr>
                        <a:t>291f1cca-e507-48be-b063-002b14906468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3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376767">
                <a:tc>
                  <a:txBody>
                    <a:bodyPr/>
                    <a:lstStyle/>
                    <a:p>
                      <a:pPr algn="ctr" fontAlgn="b"/>
                      <a:r>
                        <a:rPr lang="en-US" sz="700" b="0" i="0" u="none" strike="noStrike">
                          <a:solidFill>
                            <a:srgbClr val="525252"/>
                          </a:solidFill>
                          <a:latin typeface="Segoe UI"/>
                        </a:rPr>
                        <a:t>75122300-0736-4087-b6d8-c0c5373a1a04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dirty="0" smtClean="0">
                <a:solidFill>
                  <a:srgbClr val="295269"/>
                </a:solidFill>
                <a:latin typeface="Roboto"/>
                <a:ea typeface="Roboto"/>
                <a:cs typeface="Roboto"/>
                <a:sym typeface="Roboto"/>
              </a:rPr>
              <a:t>Analysis</a:t>
            </a:r>
            <a:endParaRPr sz="2400" b="1" i="0" u="none" strike="noStrike" cap="none">
              <a:solidFill>
                <a:srgbClr val="295269"/>
              </a:solidFill>
              <a:latin typeface="Roboto"/>
              <a:ea typeface="Roboto"/>
              <a:cs typeface="Roboto"/>
              <a:sym typeface="Roboto"/>
            </a:endParaRPr>
          </a:p>
        </p:txBody>
      </p:sp>
      <p:sp>
        <p:nvSpPr>
          <p:cNvPr id="323" name="Shape 323"/>
          <p:cNvSpPr txBox="1"/>
          <p:nvPr/>
        </p:nvSpPr>
        <p:spPr>
          <a:xfrm>
            <a:off x="5179100" y="1201325"/>
            <a:ext cx="3870900" cy="3746400"/>
          </a:xfrm>
          <a:prstGeom prst="rect">
            <a:avLst/>
          </a:prstGeom>
          <a:solidFill>
            <a:srgbClr val="D9D9D9"/>
          </a:solidFill>
          <a:ln>
            <a:noFill/>
          </a:ln>
        </p:spPr>
        <p:txBody>
          <a:bodyPr spcFirstLastPara="1" wrap="square" lIns="91425" tIns="91425" rIns="91425" bIns="91425" anchor="t" anchorCtr="0">
            <a:noAutofit/>
          </a:bodyPr>
          <a:lstStyle/>
          <a:p>
            <a:r>
              <a:rPr lang="en-US" sz="900" dirty="0" smtClean="0"/>
              <a:t>SELECT DISTINCT </a:t>
            </a:r>
            <a:r>
              <a:rPr lang="en-US" sz="900" dirty="0" err="1" smtClean="0"/>
              <a:t>q.user_id</a:t>
            </a:r>
            <a:r>
              <a:rPr lang="en-US" sz="900" dirty="0" smtClean="0"/>
              <a:t>,</a:t>
            </a:r>
          </a:p>
          <a:p>
            <a:r>
              <a:rPr lang="en-US" sz="900" dirty="0" smtClean="0"/>
              <a:t>   sum(</a:t>
            </a:r>
            <a:r>
              <a:rPr lang="en-US" sz="900" dirty="0" err="1" smtClean="0"/>
              <a:t>h.user_id</a:t>
            </a:r>
            <a:r>
              <a:rPr lang="en-US" sz="900" dirty="0" smtClean="0"/>
              <a:t> IS NOT NULL) AS '</a:t>
            </a:r>
            <a:r>
              <a:rPr lang="en-US" sz="900" dirty="0" err="1" smtClean="0"/>
              <a:t>is_home_try_on</a:t>
            </a:r>
            <a:r>
              <a:rPr lang="en-US" sz="900" dirty="0" smtClean="0"/>
              <a:t>',</a:t>
            </a:r>
          </a:p>
          <a:p>
            <a:r>
              <a:rPr lang="en-US" sz="900" dirty="0" smtClean="0"/>
              <a:t>   </a:t>
            </a:r>
            <a:r>
              <a:rPr lang="en-US" sz="900" dirty="0" err="1" smtClean="0"/>
              <a:t>h.number_of_pairs</a:t>
            </a:r>
            <a:r>
              <a:rPr lang="en-US" sz="900" dirty="0" smtClean="0"/>
              <a:t>,</a:t>
            </a:r>
          </a:p>
          <a:p>
            <a:r>
              <a:rPr lang="en-US" sz="900" dirty="0" smtClean="0"/>
              <a:t>   </a:t>
            </a:r>
            <a:r>
              <a:rPr lang="en-US" sz="900" dirty="0" err="1" smtClean="0"/>
              <a:t>p.user_id</a:t>
            </a:r>
            <a:r>
              <a:rPr lang="en-US" sz="900" dirty="0" smtClean="0"/>
              <a:t> IS NOT NULL AS '</a:t>
            </a:r>
            <a:r>
              <a:rPr lang="en-US" sz="900" dirty="0" err="1" smtClean="0"/>
              <a:t>is_purchase</a:t>
            </a:r>
            <a:r>
              <a:rPr lang="en-US" sz="900" dirty="0" smtClean="0"/>
              <a:t>'</a:t>
            </a:r>
          </a:p>
          <a:p>
            <a:r>
              <a:rPr lang="en-US" sz="900" dirty="0" smtClean="0"/>
              <a:t>FROM quiz q</a:t>
            </a:r>
          </a:p>
          <a:p>
            <a:r>
              <a:rPr lang="en-US" sz="900" dirty="0" smtClean="0"/>
              <a:t>LEFT JOIN </a:t>
            </a:r>
            <a:r>
              <a:rPr lang="en-US" sz="900" dirty="0" err="1" smtClean="0"/>
              <a:t>home_try_on</a:t>
            </a:r>
            <a:r>
              <a:rPr lang="en-US" sz="900" dirty="0" smtClean="0"/>
              <a:t> h</a:t>
            </a:r>
          </a:p>
          <a:p>
            <a:r>
              <a:rPr lang="en-US" sz="900" dirty="0" smtClean="0"/>
              <a:t>   ON </a:t>
            </a:r>
            <a:r>
              <a:rPr lang="en-US" sz="900" dirty="0" err="1" smtClean="0"/>
              <a:t>q.user_id</a:t>
            </a:r>
            <a:r>
              <a:rPr lang="en-US" sz="900" dirty="0" smtClean="0"/>
              <a:t> = </a:t>
            </a:r>
            <a:r>
              <a:rPr lang="en-US" sz="900" dirty="0" err="1" smtClean="0"/>
              <a:t>h.user_id</a:t>
            </a:r>
            <a:endParaRPr lang="en-US" sz="900" dirty="0" smtClean="0"/>
          </a:p>
          <a:p>
            <a:r>
              <a:rPr lang="en-US" sz="900" dirty="0" smtClean="0"/>
              <a:t>LEFT JOIN purchase p</a:t>
            </a:r>
          </a:p>
          <a:p>
            <a:r>
              <a:rPr lang="en-US" sz="900" dirty="0" smtClean="0"/>
              <a:t>   ON </a:t>
            </a:r>
            <a:r>
              <a:rPr lang="en-US" sz="900" dirty="0" err="1" smtClean="0"/>
              <a:t>p.user_id</a:t>
            </a:r>
            <a:r>
              <a:rPr lang="en-US" sz="900" dirty="0" smtClean="0"/>
              <a:t> = </a:t>
            </a:r>
            <a:r>
              <a:rPr lang="en-US" sz="900" dirty="0" err="1" smtClean="0"/>
              <a:t>q.user_id</a:t>
            </a:r>
            <a:endParaRPr lang="en-US" sz="900" dirty="0" smtClean="0"/>
          </a:p>
          <a:p>
            <a:r>
              <a:rPr lang="en-US" sz="900" dirty="0" smtClean="0"/>
              <a:t>group by </a:t>
            </a:r>
            <a:r>
              <a:rPr lang="en-US" sz="900" dirty="0" err="1" smtClean="0"/>
              <a:t>is_purchase</a:t>
            </a:r>
            <a:r>
              <a:rPr lang="en-US" sz="900" dirty="0" smtClean="0"/>
              <a:t>;</a:t>
            </a:r>
            <a:endParaRPr lang="en-US" sz="900" dirty="0"/>
          </a:p>
        </p:txBody>
      </p:sp>
      <p:sp>
        <p:nvSpPr>
          <p:cNvPr id="324" name="Shape 324"/>
          <p:cNvSpPr txBox="1"/>
          <p:nvPr/>
        </p:nvSpPr>
        <p:spPr>
          <a:xfrm>
            <a:off x="177975" y="1201325"/>
            <a:ext cx="4920900" cy="159267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pitchFamily="34" charset="0"/>
              <a:buChar char="•"/>
            </a:pPr>
            <a:r>
              <a:rPr lang="en-US" sz="1200" b="0" i="0" u="none" strike="noStrike" cap="none" dirty="0" smtClean="0">
                <a:solidFill>
                  <a:srgbClr val="000000"/>
                </a:solidFill>
                <a:latin typeface="Roboto"/>
                <a:ea typeface="Roboto"/>
                <a:cs typeface="Roboto"/>
                <a:sym typeface="Roboto"/>
              </a:rPr>
              <a:t>75% of the people who took the survey received the home kit</a:t>
            </a:r>
          </a:p>
          <a:p>
            <a:pPr marL="0" marR="0" lvl="0" indent="0" algn="l" rtl="0">
              <a:lnSpc>
                <a:spcPct val="115000"/>
              </a:lnSpc>
              <a:spcBef>
                <a:spcPts val="0"/>
              </a:spcBef>
              <a:spcAft>
                <a:spcPts val="0"/>
              </a:spcAft>
              <a:buClr>
                <a:schemeClr val="dk1"/>
              </a:buClr>
              <a:buSzPts val="1100"/>
              <a:buFont typeface="Arial" pitchFamily="34" charset="0"/>
              <a:buChar char="•"/>
            </a:pPr>
            <a:r>
              <a:rPr lang="en-US" sz="1200" dirty="0" smtClean="0">
                <a:latin typeface="Roboto"/>
                <a:ea typeface="Roboto"/>
                <a:cs typeface="Roboto"/>
                <a:sym typeface="Roboto"/>
              </a:rPr>
              <a:t>Out of that group, </a:t>
            </a:r>
            <a:r>
              <a:rPr lang="en-US" sz="1200" b="0" i="0" u="none" strike="noStrike" cap="none" dirty="0" smtClean="0">
                <a:solidFill>
                  <a:srgbClr val="000000"/>
                </a:solidFill>
                <a:latin typeface="Roboto"/>
                <a:ea typeface="Roboto"/>
                <a:cs typeface="Roboto"/>
                <a:sym typeface="Roboto"/>
              </a:rPr>
              <a:t> 66% were more likely make a purchase than people who did not</a:t>
            </a:r>
          </a:p>
          <a:p>
            <a:pPr marL="0" marR="0" lvl="0" indent="0" algn="l" rtl="0">
              <a:lnSpc>
                <a:spcPct val="115000"/>
              </a:lnSpc>
              <a:spcBef>
                <a:spcPts val="0"/>
              </a:spcBef>
              <a:spcAft>
                <a:spcPts val="0"/>
              </a:spcAft>
              <a:buClr>
                <a:schemeClr val="dk1"/>
              </a:buClr>
              <a:buSzPts val="1100"/>
              <a:buFont typeface="Arial" pitchFamily="34" charset="0"/>
              <a:buChar char="•"/>
            </a:pPr>
            <a:r>
              <a:rPr lang="en-US" sz="1200" dirty="0" smtClean="0">
                <a:latin typeface="Roboto"/>
                <a:ea typeface="Roboto"/>
                <a:cs typeface="Roboto"/>
                <a:sym typeface="Roboto"/>
              </a:rPr>
              <a:t>It seems the use of the try home kit is very influential to the customer and the company should push more home try on kits. </a:t>
            </a:r>
            <a:endParaRPr sz="1200" b="0" i="0" u="none" strike="noStrike" cap="none" dirty="0">
              <a:solidFill>
                <a:srgbClr val="000000"/>
              </a:solidFill>
              <a:latin typeface="Roboto"/>
              <a:ea typeface="Roboto"/>
              <a:cs typeface="Roboto"/>
              <a:sym typeface="Roboto"/>
            </a:endParaRPr>
          </a:p>
        </p:txBody>
      </p:sp>
      <p:graphicFrame>
        <p:nvGraphicFramePr>
          <p:cNvPr id="6" name="Table 5"/>
          <p:cNvGraphicFramePr>
            <a:graphicFrameLocks noGrp="1"/>
          </p:cNvGraphicFramePr>
          <p:nvPr/>
        </p:nvGraphicFramePr>
        <p:xfrm>
          <a:off x="215901" y="2933700"/>
          <a:ext cx="4639732" cy="2031999"/>
        </p:xfrm>
        <a:graphic>
          <a:graphicData uri="http://schemas.openxmlformats.org/drawingml/2006/table">
            <a:tbl>
              <a:tblPr/>
              <a:tblGrid>
                <a:gridCol w="1862666"/>
                <a:gridCol w="965199"/>
                <a:gridCol w="1117601"/>
                <a:gridCol w="694266"/>
              </a:tblGrid>
              <a:tr h="617196">
                <a:tc>
                  <a:txBody>
                    <a:bodyPr/>
                    <a:lstStyle/>
                    <a:p>
                      <a:pPr algn="ctr"/>
                      <a:r>
                        <a:rPr lang="en-US" sz="1400" dirty="0" err="1">
                          <a:solidFill>
                            <a:srgbClr val="292929"/>
                          </a:solidFill>
                        </a:rPr>
                        <a:t>user_id</a:t>
                      </a:r>
                      <a:endParaRPr lang="en-US" sz="1400" dirty="0">
                        <a:solidFill>
                          <a:srgbClr val="292929"/>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a:r>
                        <a:rPr lang="en-US" sz="1400">
                          <a:solidFill>
                            <a:srgbClr val="292929"/>
                          </a:solidFill>
                        </a:rPr>
                        <a:t>is_home_try_on</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a:r>
                        <a:rPr lang="en-US" sz="1400">
                          <a:solidFill>
                            <a:srgbClr val="292929"/>
                          </a:solidFill>
                        </a:rPr>
                        <a:t>number_of_pairs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a:r>
                        <a:rPr lang="en-US" sz="1400">
                          <a:solidFill>
                            <a:srgbClr val="292929"/>
                          </a:solidFill>
                        </a:rPr>
                        <a:t>is_purchase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r>
              <a:tr h="617196">
                <a:tc>
                  <a:txBody>
                    <a:bodyPr/>
                    <a:lstStyle/>
                    <a:p>
                      <a:pPr algn="ctr"/>
                      <a:r>
                        <a:rPr lang="en-US" sz="1400" dirty="0">
                          <a:solidFill>
                            <a:srgbClr val="525252"/>
                          </a:solidFill>
                        </a:rPr>
                        <a:t>b9bb1470-4f3f-4867-9c1c-353cce8af973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a:r>
                        <a:rPr lang="en-US" sz="1400" dirty="0">
                          <a:solidFill>
                            <a:srgbClr val="525252"/>
                          </a:solidFill>
                        </a:rPr>
                        <a:t>255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a:endParaRPr lang="en-US" sz="1400" dirty="0">
                        <a:solidFill>
                          <a:srgbClr val="525252"/>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a:r>
                        <a:rPr lang="en-US" sz="1400">
                          <a:solidFill>
                            <a:srgbClr val="525252"/>
                          </a:solidFill>
                        </a:rPr>
                        <a:t>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797607">
                <a:tc>
                  <a:txBody>
                    <a:bodyPr/>
                    <a:lstStyle/>
                    <a:p>
                      <a:pPr algn="ctr"/>
                      <a:r>
                        <a:rPr lang="en-US" sz="1400">
                          <a:solidFill>
                            <a:srgbClr val="525252"/>
                          </a:solidFill>
                        </a:rPr>
                        <a:t>0996d551-f7db-4f7d-b6e6-98d67455b43d</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a:r>
                        <a:rPr lang="en-US" sz="1400" dirty="0">
                          <a:solidFill>
                            <a:srgbClr val="525252"/>
                          </a:solidFill>
                        </a:rPr>
                        <a:t>495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a:r>
                        <a:rPr lang="en-US" sz="1400">
                          <a:solidFill>
                            <a:srgbClr val="525252"/>
                          </a:solidFill>
                        </a:rPr>
                        <a:t>5 pairs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a:r>
                        <a:rPr lang="en-US" sz="1400" dirty="0">
                          <a:solidFill>
                            <a:srgbClr val="525252"/>
                          </a:solidFill>
                        </a:rPr>
                        <a:t>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140224"/>
            <a:ext cx="8520600" cy="46476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Roboto"/>
              <a:buNone/>
            </a:pPr>
            <a:r>
              <a:rPr lang="en-US" sz="2800" b="1" i="0" u="none" strike="noStrike" cap="none" dirty="0" smtClean="0">
                <a:solidFill>
                  <a:srgbClr val="295269"/>
                </a:solidFill>
                <a:latin typeface="Roboto"/>
                <a:ea typeface="Roboto"/>
                <a:cs typeface="Roboto"/>
                <a:sym typeface="Roboto"/>
              </a:rPr>
              <a:t/>
            </a:r>
            <a:br>
              <a:rPr lang="en-US" sz="2800" b="1" i="0" u="none" strike="noStrike" cap="none" dirty="0" smtClean="0">
                <a:solidFill>
                  <a:srgbClr val="295269"/>
                </a:solidFill>
                <a:latin typeface="Roboto"/>
                <a:ea typeface="Roboto"/>
                <a:cs typeface="Roboto"/>
                <a:sym typeface="Roboto"/>
              </a:rPr>
            </a:br>
            <a:r>
              <a:rPr lang="en-US" b="1" dirty="0" smtClean="0">
                <a:solidFill>
                  <a:srgbClr val="295269"/>
                </a:solidFill>
              </a:rPr>
              <a:t/>
            </a:r>
            <a:br>
              <a:rPr lang="en-US" b="1" dirty="0" smtClean="0">
                <a:solidFill>
                  <a:srgbClr val="295269"/>
                </a:solidFill>
              </a:rPr>
            </a:br>
            <a:r>
              <a:rPr lang="en-US" b="1" dirty="0" smtClean="0">
                <a:solidFill>
                  <a:srgbClr val="295269"/>
                </a:solidFill>
              </a:rPr>
              <a:t/>
            </a:r>
            <a:br>
              <a:rPr lang="en-US" b="1" dirty="0" smtClean="0">
                <a:solidFill>
                  <a:srgbClr val="295269"/>
                </a:solidFill>
              </a:rPr>
            </a:br>
            <a:r>
              <a:rPr lang="en-US" b="1" dirty="0" smtClean="0">
                <a:solidFill>
                  <a:srgbClr val="295269"/>
                </a:solidFill>
              </a:rPr>
              <a:t/>
            </a:r>
            <a:br>
              <a:rPr lang="en-US" b="1" dirty="0" smtClean="0">
                <a:solidFill>
                  <a:srgbClr val="295269"/>
                </a:solidFill>
              </a:rPr>
            </a:br>
            <a:r>
              <a:rPr lang="en-US" sz="6600" b="1" i="0" u="none" strike="noStrike" cap="none" dirty="0" smtClean="0">
                <a:solidFill>
                  <a:srgbClr val="295269"/>
                </a:solidFill>
                <a:latin typeface="Roboto"/>
                <a:ea typeface="Roboto"/>
                <a:cs typeface="Roboto"/>
                <a:sym typeface="Roboto"/>
              </a:rPr>
              <a:t>Thank you!!!!</a:t>
            </a:r>
            <a:endParaRPr sz="6600" b="1" i="0" u="none" strike="noStrike" cap="none" dirty="0">
              <a:solidFill>
                <a:srgbClr val="295269"/>
              </a:solidFill>
              <a:latin typeface="Roboto"/>
              <a:ea typeface="Roboto"/>
              <a:cs typeface="Roboto"/>
              <a:sym typeface="Roboto"/>
            </a:endParaRPr>
          </a:p>
        </p:txBody>
      </p:sp>
      <p:sp>
        <p:nvSpPr>
          <p:cNvPr id="293" name="Shape 293"/>
          <p:cNvSpPr txBox="1"/>
          <p:nvPr/>
        </p:nvSpPr>
        <p:spPr>
          <a:xfrm>
            <a:off x="311700" y="1265275"/>
            <a:ext cx="8061300" cy="3256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100"/>
              </a:spcBef>
              <a:spcAft>
                <a:spcPts val="0"/>
              </a:spcAft>
              <a:buClr>
                <a:srgbClr val="000000"/>
              </a:buClr>
              <a:buSzPts val="2400"/>
              <a:buFont typeface="Arial"/>
              <a:buNone/>
            </a:pPr>
            <a:endParaRPr sz="2400" b="0" i="0" u="none" strike="noStrike" cap="none">
              <a:solidFill>
                <a:srgbClr val="22222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dirty="0" smtClean="0">
                <a:solidFill>
                  <a:schemeClr val="lt1"/>
                </a:solidFill>
                <a:latin typeface="Roboto Black"/>
                <a:ea typeface="Roboto Black"/>
                <a:sym typeface="Roboto Black"/>
              </a:rPr>
              <a:t>Quiz Funnel : Coulmns in the survey table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295269"/>
              </a:solidFill>
              <a:latin typeface="Roboto"/>
              <a:ea typeface="Roboto"/>
              <a:cs typeface="Roboto"/>
              <a:sym typeface="Roboto"/>
            </a:endParaRPr>
          </a:p>
        </p:txBody>
      </p:sp>
      <p:sp>
        <p:nvSpPr>
          <p:cNvPr id="316" name="Shape 316"/>
          <p:cNvSpPr txBox="1"/>
          <p:nvPr/>
        </p:nvSpPr>
        <p:spPr>
          <a:xfrm>
            <a:off x="156030" y="477120"/>
            <a:ext cx="8520600" cy="17214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200" dirty="0" smtClean="0">
                <a:latin typeface="Roboto"/>
                <a:ea typeface="Roboto"/>
                <a:cs typeface="Roboto"/>
                <a:sym typeface="Roboto"/>
              </a:rPr>
              <a:t>Warby Parker sent out a Style Quiz survey and we have recevied over 500 responses.  T</a:t>
            </a:r>
            <a:r>
              <a:rPr lang="en-US" sz="1200" dirty="0" smtClean="0">
                <a:latin typeface="Roboto"/>
                <a:ea typeface="Roboto"/>
                <a:cs typeface="Roboto"/>
                <a:sym typeface="Roboto"/>
              </a:rPr>
              <a:t>h</a:t>
            </a:r>
            <a:r>
              <a:rPr lang="en" sz="1200" dirty="0" smtClean="0">
                <a:latin typeface="Roboto"/>
                <a:ea typeface="Roboto"/>
                <a:cs typeface="Roboto"/>
                <a:sym typeface="Roboto"/>
              </a:rPr>
              <a:t>ey’re 5 questions that are in the survey.</a:t>
            </a:r>
          </a:p>
          <a:p>
            <a:pPr>
              <a:lnSpc>
                <a:spcPct val="115000"/>
              </a:lnSpc>
              <a:buClr>
                <a:schemeClr val="dk1"/>
              </a:buClr>
              <a:buSzPts val="1100"/>
              <a:buFont typeface="Arial" pitchFamily="34" charset="0"/>
              <a:buChar char="•"/>
            </a:pPr>
            <a:r>
              <a:rPr lang="en-US" sz="1200" dirty="0" smtClean="0"/>
              <a:t>"What are you looking for?"</a:t>
            </a:r>
          </a:p>
          <a:p>
            <a:pPr>
              <a:lnSpc>
                <a:spcPct val="115000"/>
              </a:lnSpc>
              <a:buClr>
                <a:schemeClr val="dk1"/>
              </a:buClr>
              <a:buSzPts val="1100"/>
              <a:buFont typeface="Arial" pitchFamily="34" charset="0"/>
              <a:buChar char="•"/>
            </a:pPr>
            <a:r>
              <a:rPr lang="en-US" sz="1200" dirty="0" smtClean="0"/>
              <a:t>"What's your fit?"</a:t>
            </a:r>
          </a:p>
          <a:p>
            <a:pPr>
              <a:lnSpc>
                <a:spcPct val="115000"/>
              </a:lnSpc>
              <a:buClr>
                <a:schemeClr val="dk1"/>
              </a:buClr>
              <a:buSzPts val="1100"/>
              <a:buFont typeface="Arial" pitchFamily="34" charset="0"/>
              <a:buChar char="•"/>
            </a:pPr>
            <a:r>
              <a:rPr lang="en-US" sz="1200" dirty="0" smtClean="0"/>
              <a:t>"Which shapes do you like?"</a:t>
            </a:r>
          </a:p>
          <a:p>
            <a:pPr>
              <a:lnSpc>
                <a:spcPct val="115000"/>
              </a:lnSpc>
              <a:buClr>
                <a:schemeClr val="dk1"/>
              </a:buClr>
              <a:buSzPts val="1100"/>
              <a:buFont typeface="Arial" pitchFamily="34" charset="0"/>
              <a:buChar char="•"/>
            </a:pPr>
            <a:r>
              <a:rPr lang="en-US" sz="1200" dirty="0" smtClean="0"/>
              <a:t>"Which colors do you like?"</a:t>
            </a:r>
          </a:p>
          <a:p>
            <a:pPr>
              <a:lnSpc>
                <a:spcPct val="115000"/>
              </a:lnSpc>
              <a:buClr>
                <a:schemeClr val="dk1"/>
              </a:buClr>
              <a:buSzPts val="1100"/>
              <a:buFont typeface="Arial" pitchFamily="34" charset="0"/>
              <a:buChar char="•"/>
            </a:pPr>
            <a:r>
              <a:rPr lang="en-US" sz="1200" dirty="0" smtClean="0"/>
              <a:t>"When was your last eye exam?"</a:t>
            </a:r>
          </a:p>
          <a:p>
            <a:pPr marL="0" marR="0" lvl="0" indent="0" algn="l" rtl="0">
              <a:lnSpc>
                <a:spcPct val="115000"/>
              </a:lnSpc>
              <a:spcBef>
                <a:spcPts val="0"/>
              </a:spcBef>
              <a:spcAft>
                <a:spcPts val="0"/>
              </a:spcAft>
              <a:buClr>
                <a:schemeClr val="dk1"/>
              </a:buClr>
              <a:buSzPts val="1100"/>
              <a:buFont typeface="Arial" pitchFamily="34" charset="0"/>
              <a:buChar char="•"/>
            </a:pPr>
            <a:endParaRPr sz="12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graphicFrame>
        <p:nvGraphicFramePr>
          <p:cNvPr id="317" name="Shape 317"/>
          <p:cNvGraphicFramePr/>
          <p:nvPr/>
        </p:nvGraphicFramePr>
        <p:xfrm>
          <a:off x="924128" y="2540283"/>
          <a:ext cx="6895823" cy="2202460"/>
        </p:xfrm>
        <a:graphic>
          <a:graphicData uri="http://schemas.openxmlformats.org/drawingml/2006/table">
            <a:tbl>
              <a:tblPr>
                <a:noFill/>
                <a:tableStyleId>{41C52BF7-F10D-42DD-8479-FF2DDF1A0279}</a:tableStyleId>
              </a:tblPr>
              <a:tblGrid>
                <a:gridCol w="1936475"/>
                <a:gridCol w="2479674"/>
                <a:gridCol w="2479674"/>
              </a:tblGrid>
              <a:tr h="40795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smtClean="0">
                          <a:solidFill>
                            <a:srgbClr val="FFFFFF"/>
                          </a:solidFill>
                        </a:rPr>
                        <a:t>question</a:t>
                      </a:r>
                      <a:endParaRPr sz="1000" b="1" u="none" strike="noStrike" cap="none">
                        <a:solidFill>
                          <a:srgbClr val="FFFFFF"/>
                        </a:solidFill>
                      </a:endParaRPr>
                    </a:p>
                  </a:txBody>
                  <a:tcPr marL="91425" marR="91425" marT="91425" marB="91425">
                    <a:solidFill>
                      <a:srgbClr val="204056">
                        <a:alpha val="82352"/>
                      </a:srgbClr>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u="none" strike="noStrike" cap="none" dirty="0" err="1" smtClean="0">
                          <a:solidFill>
                            <a:srgbClr val="FFFFFF"/>
                          </a:solidFill>
                        </a:rPr>
                        <a:t>user_id</a:t>
                      </a:r>
                      <a:endParaRPr sz="1000" b="1" u="none" strike="noStrike" cap="none">
                        <a:solidFill>
                          <a:srgbClr val="FFFFFF"/>
                        </a:solidFill>
                      </a:endParaRPr>
                    </a:p>
                  </a:txBody>
                  <a:tcPr marL="91425" marR="91425" marT="91425" marB="91425">
                    <a:solidFill>
                      <a:srgbClr val="204056">
                        <a:alpha val="82352"/>
                      </a:srgbClr>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smtClean="0">
                          <a:solidFill>
                            <a:srgbClr val="FFFFFF"/>
                          </a:solidFill>
                        </a:rPr>
                        <a:t>response</a:t>
                      </a:r>
                      <a:endParaRPr sz="1000" b="1" u="none" strike="noStrike" cap="none">
                        <a:solidFill>
                          <a:srgbClr val="FFFFFF"/>
                        </a:solidFill>
                      </a:endParaRPr>
                    </a:p>
                  </a:txBody>
                  <a:tcPr marL="91425" marR="91425" marT="91425" marB="91425">
                    <a:solidFill>
                      <a:srgbClr val="204056">
                        <a:alpha val="82352"/>
                      </a:srgbClr>
                    </a:solidFill>
                  </a:tcPr>
                </a:tc>
              </a:tr>
              <a:tr h="525780">
                <a:tc>
                  <a:txBody>
                    <a:bodyPr/>
                    <a:lstStyle/>
                    <a:p>
                      <a:pPr algn="ctr"/>
                      <a:r>
                        <a:rPr lang="en-US" sz="1400" dirty="0">
                          <a:solidFill>
                            <a:srgbClr val="525252"/>
                          </a:solidFill>
                        </a:rPr>
                        <a:t>1. What are you looking for?</a:t>
                      </a:r>
                    </a:p>
                  </a:txBody>
                  <a:tcPr anchor="ctr"/>
                </a:tc>
                <a:tc>
                  <a:txBody>
                    <a:bodyPr/>
                    <a:lstStyle/>
                    <a:p>
                      <a:pPr algn="ctr"/>
                      <a:r>
                        <a:rPr lang="en-US" sz="1400" dirty="0">
                          <a:solidFill>
                            <a:srgbClr val="525252"/>
                          </a:solidFill>
                        </a:rPr>
                        <a:t>005e7f99-d48c-4fce-b605-10506c85aaf7</a:t>
                      </a:r>
                    </a:p>
                  </a:txBody>
                  <a:tcPr anchor="ctr"/>
                </a:tc>
                <a:tc>
                  <a:txBody>
                    <a:bodyPr/>
                    <a:lstStyle/>
                    <a:p>
                      <a:pPr algn="ctr"/>
                      <a:r>
                        <a:rPr lang="en-US" sz="1400" dirty="0">
                          <a:solidFill>
                            <a:srgbClr val="525252"/>
                          </a:solidFill>
                        </a:rPr>
                        <a:t>Women's Styles</a:t>
                      </a:r>
                    </a:p>
                  </a:txBody>
                  <a:tcPr anchor="ctr"/>
                </a:tc>
              </a:tr>
              <a:tr h="525780">
                <a:tc>
                  <a:txBody>
                    <a:bodyPr/>
                    <a:lstStyle/>
                    <a:p>
                      <a:pPr algn="ctr"/>
                      <a:r>
                        <a:rPr lang="en-US" sz="1400">
                          <a:solidFill>
                            <a:srgbClr val="525252"/>
                          </a:solidFill>
                        </a:rPr>
                        <a:t>2. What's your fit?</a:t>
                      </a:r>
                    </a:p>
                  </a:txBody>
                  <a:tcPr anchor="ctr"/>
                </a:tc>
                <a:tc>
                  <a:txBody>
                    <a:bodyPr/>
                    <a:lstStyle/>
                    <a:p>
                      <a:pPr algn="ctr"/>
                      <a:r>
                        <a:rPr lang="en-US" sz="1400">
                          <a:solidFill>
                            <a:srgbClr val="525252"/>
                          </a:solidFill>
                        </a:rPr>
                        <a:t>005e7f99-d48c-4fce-b605-10506c85aaf7</a:t>
                      </a:r>
                    </a:p>
                  </a:txBody>
                  <a:tcPr anchor="ctr"/>
                </a:tc>
                <a:tc>
                  <a:txBody>
                    <a:bodyPr/>
                    <a:lstStyle/>
                    <a:p>
                      <a:pPr algn="ctr"/>
                      <a:r>
                        <a:rPr lang="en-US" sz="1400">
                          <a:solidFill>
                            <a:srgbClr val="525252"/>
                          </a:solidFill>
                        </a:rPr>
                        <a:t>Medium</a:t>
                      </a:r>
                    </a:p>
                  </a:txBody>
                  <a:tcPr anchor="ctr"/>
                </a:tc>
              </a:tr>
              <a:tr h="742950">
                <a:tc>
                  <a:txBody>
                    <a:bodyPr/>
                    <a:lstStyle/>
                    <a:p>
                      <a:pPr algn="ctr"/>
                      <a:r>
                        <a:rPr lang="en-US" sz="1400">
                          <a:solidFill>
                            <a:srgbClr val="525252"/>
                          </a:solidFill>
                        </a:rPr>
                        <a:t>3. Which shapes do you like?</a:t>
                      </a:r>
                    </a:p>
                  </a:txBody>
                  <a:tcPr anchor="ctr"/>
                </a:tc>
                <a:tc>
                  <a:txBody>
                    <a:bodyPr/>
                    <a:lstStyle/>
                    <a:p>
                      <a:pPr algn="ctr"/>
                      <a:r>
                        <a:rPr lang="en-US" sz="1400">
                          <a:solidFill>
                            <a:srgbClr val="525252"/>
                          </a:solidFill>
                        </a:rPr>
                        <a:t>00a556ed-f13e-4c67-8704-27e3573684cd</a:t>
                      </a:r>
                    </a:p>
                  </a:txBody>
                  <a:tcPr anchor="ctr"/>
                </a:tc>
                <a:tc>
                  <a:txBody>
                    <a:bodyPr/>
                    <a:lstStyle/>
                    <a:p>
                      <a:pPr algn="ctr"/>
                      <a:r>
                        <a:rPr lang="en-US" sz="1400" dirty="0">
                          <a:solidFill>
                            <a:srgbClr val="525252"/>
                          </a:solidFill>
                        </a:rPr>
                        <a:t>Round</a:t>
                      </a:r>
                    </a:p>
                  </a:txBody>
                  <a:tcPr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dirty="0" smtClean="0">
                <a:solidFill>
                  <a:schemeClr val="lt1"/>
                </a:solidFill>
                <a:latin typeface="Roboto Black"/>
                <a:ea typeface="Roboto Black"/>
                <a:sym typeface="Roboto Black"/>
              </a:rPr>
              <a:t>Quiz Funnel : Number of Responses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687612"/>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295269"/>
                </a:solidFill>
                <a:latin typeface="Roboto"/>
                <a:ea typeface="Roboto"/>
                <a:cs typeface="Roboto"/>
                <a:sym typeface="Roboto"/>
              </a:rPr>
              <a:t>Quiz Funnel: Number of Responses</a:t>
            </a:r>
            <a:endParaRPr sz="2400" b="1" i="0" u="none" strike="noStrike" cap="none">
              <a:solidFill>
                <a:srgbClr val="295269"/>
              </a:solidFill>
              <a:latin typeface="Roboto"/>
              <a:ea typeface="Roboto"/>
              <a:cs typeface="Roboto"/>
              <a:sym typeface="Roboto"/>
            </a:endParaRPr>
          </a:p>
        </p:txBody>
      </p:sp>
      <p:sp>
        <p:nvSpPr>
          <p:cNvPr id="323" name="Shape 323"/>
          <p:cNvSpPr txBox="1"/>
          <p:nvPr/>
        </p:nvSpPr>
        <p:spPr>
          <a:xfrm>
            <a:off x="5179100" y="1201325"/>
            <a:ext cx="3870900" cy="374640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900" b="0" i="0" u="none" strike="noStrike" cap="none" dirty="0" smtClean="0">
                <a:solidFill>
                  <a:srgbClr val="000000"/>
                </a:solidFill>
                <a:latin typeface="Courier New"/>
                <a:ea typeface="Courier New"/>
                <a:cs typeface="Courier New"/>
                <a:sym typeface="Courier New"/>
              </a:rPr>
              <a:t>--Responses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900">
              <a:latin typeface="Courier New"/>
              <a:ea typeface="Courier New"/>
              <a:cs typeface="Courier New"/>
              <a:sym typeface="Courier New"/>
            </a:endParaRPr>
          </a:p>
          <a:p>
            <a:pPr lvl="0">
              <a:buClr>
                <a:schemeClr val="dk1"/>
              </a:buClr>
              <a:buSzPts val="1100"/>
            </a:pPr>
            <a:r>
              <a:rPr lang="en-US" sz="900" dirty="0" smtClean="0">
                <a:latin typeface="Courier New"/>
                <a:ea typeface="Courier New"/>
                <a:cs typeface="Courier New"/>
                <a:sym typeface="Courier New"/>
              </a:rPr>
              <a:t>SELECT question, COUNT (distinct </a:t>
            </a:r>
            <a:r>
              <a:rPr lang="en-US" sz="900" dirty="0" err="1" smtClean="0">
                <a:latin typeface="Courier New"/>
                <a:ea typeface="Courier New"/>
                <a:cs typeface="Courier New"/>
                <a:sym typeface="Courier New"/>
              </a:rPr>
              <a:t>user_id</a:t>
            </a:r>
            <a:r>
              <a:rPr lang="en-US" sz="900" dirty="0" smtClean="0">
                <a:latin typeface="Courier New"/>
                <a:ea typeface="Courier New"/>
                <a:cs typeface="Courier New"/>
                <a:sym typeface="Courier New"/>
              </a:rPr>
              <a:t>)</a:t>
            </a:r>
          </a:p>
          <a:p>
            <a:pPr lvl="0">
              <a:buClr>
                <a:schemeClr val="dk1"/>
              </a:buClr>
              <a:buSzPts val="1100"/>
            </a:pPr>
            <a:r>
              <a:rPr lang="en-US" sz="900" dirty="0" smtClean="0">
                <a:latin typeface="Courier New"/>
                <a:ea typeface="Courier New"/>
                <a:cs typeface="Courier New"/>
                <a:sym typeface="Courier New"/>
              </a:rPr>
              <a:t> FROM survey</a:t>
            </a:r>
          </a:p>
          <a:p>
            <a:pPr lvl="0">
              <a:buClr>
                <a:schemeClr val="dk1"/>
              </a:buClr>
              <a:buSzPts val="1100"/>
            </a:pPr>
            <a:r>
              <a:rPr lang="en-US" sz="900" dirty="0" smtClean="0">
                <a:latin typeface="Courier New"/>
                <a:ea typeface="Courier New"/>
                <a:cs typeface="Courier New"/>
                <a:sym typeface="Courier New"/>
              </a:rPr>
              <a:t> GROUP BY question;</a:t>
            </a:r>
            <a:endParaRPr sz="900" b="0" i="0" u="none" strike="noStrike" cap="none">
              <a:solidFill>
                <a:srgbClr val="000000"/>
              </a:solidFill>
              <a:latin typeface="Courier New"/>
              <a:ea typeface="Courier New"/>
              <a:cs typeface="Courier New"/>
              <a:sym typeface="Courier New"/>
            </a:endParaRPr>
          </a:p>
        </p:txBody>
      </p:sp>
      <p:sp>
        <p:nvSpPr>
          <p:cNvPr id="324" name="Shape 324"/>
          <p:cNvSpPr txBox="1"/>
          <p:nvPr/>
        </p:nvSpPr>
        <p:spPr>
          <a:xfrm>
            <a:off x="177975" y="1201326"/>
            <a:ext cx="4920900" cy="70062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dirty="0" smtClean="0">
                <a:latin typeface="Roboto"/>
                <a:ea typeface="Roboto"/>
                <a:cs typeface="Roboto"/>
                <a:sym typeface="Roboto"/>
              </a:rPr>
              <a:t>The right of the slide shows the query that’s used to show the number of responses to each question.  The below are the results of 500 surveys in order of the survey question.</a:t>
            </a:r>
            <a:endParaRPr sz="1200" b="0" i="0" u="none" strike="noStrike" cap="none">
              <a:solidFill>
                <a:srgbClr val="000000"/>
              </a:solidFill>
              <a:latin typeface="Roboto"/>
              <a:ea typeface="Roboto"/>
              <a:cs typeface="Roboto"/>
              <a:sym typeface="Roboto"/>
            </a:endParaRPr>
          </a:p>
        </p:txBody>
      </p:sp>
      <p:graphicFrame>
        <p:nvGraphicFramePr>
          <p:cNvPr id="325" name="Shape 325"/>
          <p:cNvGraphicFramePr/>
          <p:nvPr/>
        </p:nvGraphicFramePr>
        <p:xfrm>
          <a:off x="170664" y="1976300"/>
          <a:ext cx="4913403" cy="3040200"/>
        </p:xfrm>
        <a:graphic>
          <a:graphicData uri="http://schemas.openxmlformats.org/drawingml/2006/table">
            <a:tbl>
              <a:tblPr>
                <a:noFill/>
                <a:tableStyleId>{41C52BF7-F10D-42DD-8479-FF2DDF1A0279}</a:tableStyleId>
              </a:tblPr>
              <a:tblGrid>
                <a:gridCol w="1928802"/>
                <a:gridCol w="1602029"/>
                <a:gridCol w="1382572"/>
              </a:tblGrid>
              <a:tr h="48003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dirty="0" smtClean="0">
                          <a:solidFill>
                            <a:srgbClr val="FFFFFF"/>
                          </a:solidFill>
                        </a:rPr>
                        <a:t>Question</a:t>
                      </a:r>
                      <a:endParaRPr sz="1000" b="1" u="none" strike="noStrike" cap="none">
                        <a:solidFill>
                          <a:srgbClr val="FFFFFF"/>
                        </a:solidFill>
                      </a:endParaRPr>
                    </a:p>
                  </a:txBody>
                  <a:tcPr marL="91425" marR="91425" marT="91425" marB="91425">
                    <a:solidFill>
                      <a:srgbClr val="204056">
                        <a:alpha val="82352"/>
                      </a:srgbClr>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dirty="0" smtClean="0">
                          <a:solidFill>
                            <a:srgbClr val="FFFFFF"/>
                          </a:solidFill>
                        </a:rPr>
                        <a:t>Number</a:t>
                      </a:r>
                      <a:r>
                        <a:rPr lang="en" sz="1000" b="1" u="none" strike="noStrike" cap="none" baseline="0" dirty="0" smtClean="0">
                          <a:solidFill>
                            <a:srgbClr val="FFFFFF"/>
                          </a:solidFill>
                        </a:rPr>
                        <a:t> of Responses</a:t>
                      </a:r>
                      <a:endParaRPr sz="1000" b="1" u="none" strike="noStrike" cap="none">
                        <a:solidFill>
                          <a:srgbClr val="FFFFFF"/>
                        </a:solidFill>
                      </a:endParaRPr>
                    </a:p>
                  </a:txBody>
                  <a:tcPr marL="91425" marR="91425" marT="91425" marB="91425">
                    <a:solidFill>
                      <a:srgbClr val="204056">
                        <a:alpha val="82352"/>
                      </a:srgbClr>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b="1" u="none" strike="noStrike" cap="none" dirty="0" smtClean="0">
                          <a:solidFill>
                            <a:srgbClr val="FFFFFF"/>
                          </a:solidFill>
                        </a:rPr>
                        <a:t>Percentage</a:t>
                      </a:r>
                      <a:endParaRPr sz="1000" b="1" u="none" strike="noStrike" cap="none">
                        <a:solidFill>
                          <a:srgbClr val="FFFFFF"/>
                        </a:solidFill>
                      </a:endParaRPr>
                    </a:p>
                  </a:txBody>
                  <a:tcPr marL="91425" marR="91425" marT="91425" marB="91425">
                    <a:solidFill>
                      <a:srgbClr val="204056">
                        <a:alpha val="82352"/>
                      </a:srgbClr>
                    </a:solidFill>
                  </a:tcPr>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1. What are you looking for?</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500</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100%</a:t>
                      </a:r>
                      <a:endParaRPr sz="1200" u="none" strike="noStrike" cap="none"/>
                    </a:p>
                  </a:txBody>
                  <a:tcPr marL="91425" marR="91425" marT="91425" marB="91425"/>
                </a:tc>
              </a:tr>
              <a:tr h="36573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2. What's your fit?</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475</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95%</a:t>
                      </a:r>
                      <a:endParaRPr sz="1200" u="none" strike="noStrike" cap="none"/>
                    </a:p>
                  </a:txBody>
                  <a:tcPr marL="91425" marR="91425" marT="91425" marB="91425"/>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3. Which shapes do you like?</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380</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76%</a:t>
                      </a:r>
                      <a:endParaRPr sz="1200" u="none" strike="noStrike" cap="none"/>
                    </a:p>
                  </a:txBody>
                  <a:tcPr marL="91425" marR="91425" marT="91425" marB="91425"/>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4. Which colors do you like?</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361</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72.2%</a:t>
                      </a:r>
                      <a:endParaRPr sz="1200" u="none" strike="noStrike" cap="none"/>
                    </a:p>
                  </a:txBody>
                  <a:tcPr marL="91425" marR="91425" marT="91425" marB="91425"/>
                </a:tc>
              </a:tr>
              <a:tr h="517903">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5. When was your last eye exam?</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270</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54%</a:t>
                      </a:r>
                      <a:endParaRPr sz="1200" u="none" strike="noStrike" cap="none" dirty="0"/>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dirty="0" smtClean="0">
                <a:solidFill>
                  <a:srgbClr val="295269"/>
                </a:solidFill>
                <a:latin typeface="Roboto"/>
                <a:ea typeface="Roboto"/>
                <a:cs typeface="Roboto"/>
                <a:sym typeface="Roboto"/>
              </a:rPr>
              <a:t>Survey Responses</a:t>
            </a:r>
            <a:endParaRPr sz="2400" b="1" i="0" u="none" strike="noStrike" cap="none">
              <a:solidFill>
                <a:srgbClr val="295269"/>
              </a:solidFill>
              <a:latin typeface="Roboto"/>
              <a:ea typeface="Roboto"/>
              <a:cs typeface="Roboto"/>
              <a:sym typeface="Roboto"/>
            </a:endParaRPr>
          </a:p>
        </p:txBody>
      </p:sp>
      <p:sp>
        <p:nvSpPr>
          <p:cNvPr id="331" name="Shape 331"/>
          <p:cNvSpPr txBox="1"/>
          <p:nvPr/>
        </p:nvSpPr>
        <p:spPr>
          <a:xfrm>
            <a:off x="177979" y="1201325"/>
            <a:ext cx="4225775" cy="3847800"/>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171450" marR="0" lvl="0" indent="-171450" algn="l" rtl="0">
              <a:lnSpc>
                <a:spcPct val="115000"/>
              </a:lnSpc>
              <a:spcBef>
                <a:spcPts val="0"/>
              </a:spcBef>
              <a:spcAft>
                <a:spcPts val="0"/>
              </a:spcAft>
              <a:buClr>
                <a:srgbClr val="000000"/>
              </a:buClr>
              <a:buSzPts val="1200"/>
              <a:buFont typeface="Arial"/>
              <a:buChar char="●"/>
            </a:pPr>
            <a:r>
              <a:rPr lang="en" sz="1200" b="0" i="0" u="none" strike="noStrike" cap="none" dirty="0" smtClean="0">
                <a:solidFill>
                  <a:srgbClr val="000000"/>
                </a:solidFill>
                <a:latin typeface="Roboto"/>
                <a:ea typeface="Roboto"/>
                <a:cs typeface="Roboto"/>
                <a:sym typeface="Roboto"/>
              </a:rPr>
              <a:t>The first two questions of the table, mostly ass the survey takers answered the first two questions. </a:t>
            </a:r>
          </a:p>
          <a:p>
            <a:pPr marL="171450" marR="0" lvl="0" indent="-171450" algn="l" rtl="0">
              <a:lnSpc>
                <a:spcPct val="115000"/>
              </a:lnSpc>
              <a:spcBef>
                <a:spcPts val="0"/>
              </a:spcBef>
              <a:spcAft>
                <a:spcPts val="0"/>
              </a:spcAft>
              <a:buClr>
                <a:srgbClr val="000000"/>
              </a:buClr>
              <a:buSzPts val="1200"/>
              <a:buFont typeface="Arial"/>
              <a:buChar char="●"/>
            </a:pPr>
            <a:r>
              <a:rPr lang="en" sz="1200" dirty="0" smtClean="0">
                <a:latin typeface="Roboto"/>
                <a:ea typeface="Roboto"/>
                <a:cs typeface="Roboto"/>
                <a:sym typeface="Roboto"/>
              </a:rPr>
              <a:t>Questions 3 and 4 we see a significant drop of participation to about 25%</a:t>
            </a:r>
          </a:p>
          <a:p>
            <a:pPr marL="171450" marR="0" lvl="0" indent="-171450" algn="l" rtl="0">
              <a:lnSpc>
                <a:spcPct val="115000"/>
              </a:lnSpc>
              <a:spcBef>
                <a:spcPts val="0"/>
              </a:spcBef>
              <a:spcAft>
                <a:spcPts val="0"/>
              </a:spcAft>
              <a:buClr>
                <a:srgbClr val="000000"/>
              </a:buClr>
              <a:buSzPts val="1200"/>
              <a:buFont typeface="Arial"/>
              <a:buChar char="●"/>
            </a:pPr>
            <a:r>
              <a:rPr lang="en" sz="1200" smtClean="0">
                <a:latin typeface="Roboto"/>
                <a:ea typeface="Roboto"/>
                <a:cs typeface="Roboto"/>
                <a:sym typeface="Roboto"/>
              </a:rPr>
              <a:t>By the fifth question, we see that only 54% of the receipts who answered the first questions finished the survey.</a:t>
            </a:r>
            <a:endParaRPr sz="1200" b="0" i="0" u="none" strike="noStrike" cap="none">
              <a:solidFill>
                <a:srgbClr val="000000"/>
              </a:solidFill>
              <a:latin typeface="Roboto"/>
              <a:ea typeface="Roboto"/>
              <a:cs typeface="Roboto"/>
              <a:sym typeface="Roboto"/>
            </a:endParaRPr>
          </a:p>
        </p:txBody>
      </p:sp>
      <p:graphicFrame>
        <p:nvGraphicFramePr>
          <p:cNvPr id="332" name="Shape 332"/>
          <p:cNvGraphicFramePr/>
          <p:nvPr/>
        </p:nvGraphicFramePr>
        <p:xfrm>
          <a:off x="4740254" y="1155804"/>
          <a:ext cx="4093513" cy="3954600"/>
        </p:xfrm>
        <a:graphic>
          <a:graphicData uri="http://schemas.openxmlformats.org/drawingml/2006/table">
            <a:tbl>
              <a:tblPr>
                <a:noFill/>
                <a:tableStyleId>{41C52BF7-F10D-42DD-8479-FF2DDF1A0279}</a:tableStyleId>
              </a:tblPr>
              <a:tblGrid>
                <a:gridCol w="1549756"/>
                <a:gridCol w="1549756"/>
                <a:gridCol w="994001"/>
              </a:tblGrid>
              <a:tr h="48003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dirty="0" smtClean="0">
                          <a:solidFill>
                            <a:srgbClr val="FFFFFF"/>
                          </a:solidFill>
                        </a:rPr>
                        <a:t>Question</a:t>
                      </a:r>
                      <a:endParaRPr sz="1000" b="1" u="none" strike="noStrike" cap="none">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352"/>
                      </a:srgbClr>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dirty="0" smtClean="0">
                          <a:solidFill>
                            <a:srgbClr val="FFFFFF"/>
                          </a:solidFill>
                        </a:rPr>
                        <a:t>Number</a:t>
                      </a:r>
                      <a:r>
                        <a:rPr lang="en" sz="1000" b="1" u="none" strike="noStrike" cap="none" baseline="0" dirty="0" smtClean="0">
                          <a:solidFill>
                            <a:srgbClr val="FFFFFF"/>
                          </a:solidFill>
                        </a:rPr>
                        <a:t> of Responses</a:t>
                      </a:r>
                      <a:endParaRPr sz="1000" b="1" u="none" strike="noStrike" cap="none">
                        <a:solidFill>
                          <a:srgbClr val="FFFFFF"/>
                        </a:solidFill>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352"/>
                      </a:srgbClr>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b="1" u="none" strike="noStrike" cap="none" dirty="0" smtClean="0">
                          <a:solidFill>
                            <a:srgbClr val="FFFFFF"/>
                          </a:solidFill>
                        </a:rPr>
                        <a:t>Percentage</a:t>
                      </a:r>
                      <a:endParaRPr sz="1000" b="1" u="none" strike="noStrike" cap="none">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352"/>
                      </a:srgbClr>
                    </a:solidFill>
                  </a:tcPr>
                </a:tc>
              </a:tr>
              <a:tr h="73149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1. What are you looking for?</a:t>
                      </a:r>
                      <a:endParaRPr sz="1200" u="none" strike="noStrike" cap="none"/>
                    </a:p>
                  </a:txBody>
                  <a:tcPr marL="91425" marR="91425" marT="91425" marB="91425">
                    <a:lnT w="9525" cap="flat" cmpd="sng" algn="ctr">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500</a:t>
                      </a:r>
                      <a:endParaRPr sz="1200"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100%</a:t>
                      </a:r>
                      <a:endParaRPr sz="1200" u="none" strike="noStrike" cap="none"/>
                    </a:p>
                  </a:txBody>
                  <a:tcPr marL="91425" marR="91425" marT="91425" marB="91425">
                    <a:lnT w="9525" cap="flat" cmpd="sng">
                      <a:solidFill>
                        <a:srgbClr val="9E9E9E"/>
                      </a:solidFill>
                      <a:prstDash val="solid"/>
                      <a:round/>
                      <a:headEnd type="none" w="sm" len="sm"/>
                      <a:tailEnd type="none" w="sm" len="sm"/>
                    </a:lnT>
                  </a:tcPr>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2. What's your fit?</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475</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95%</a:t>
                      </a:r>
                      <a:endParaRPr sz="1200" u="none" strike="noStrike" cap="none"/>
                    </a:p>
                  </a:txBody>
                  <a:tcPr marL="91425" marR="91425" marT="91425" marB="91425"/>
                </a:tc>
              </a:tr>
              <a:tr h="73149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3. Which shapes do you like?</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380</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76%</a:t>
                      </a:r>
                      <a:endParaRPr sz="1200" u="none" strike="noStrike" cap="none"/>
                    </a:p>
                  </a:txBody>
                  <a:tcPr marL="91425" marR="91425" marT="91425" marB="91425"/>
                </a:tc>
              </a:tr>
              <a:tr h="73149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4. Which colors do you like?</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361</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72.2%</a:t>
                      </a:r>
                      <a:endParaRPr sz="1200" u="none" strike="noStrike" cap="none"/>
                    </a:p>
                  </a:txBody>
                  <a:tcPr marL="91425" marR="91425" marT="91425" marB="91425"/>
                </a:tc>
              </a:tr>
              <a:tr h="731490">
                <a:tc>
                  <a:txBody>
                    <a:bodyPr/>
                    <a:lstStyle/>
                    <a:p>
                      <a:pPr marL="0" marR="0" lvl="0" indent="0" algn="l" rtl="0">
                        <a:lnSpc>
                          <a:spcPct val="100000"/>
                        </a:lnSpc>
                        <a:spcBef>
                          <a:spcPts val="0"/>
                        </a:spcBef>
                        <a:spcAft>
                          <a:spcPts val="0"/>
                        </a:spcAft>
                        <a:buClr>
                          <a:srgbClr val="000000"/>
                        </a:buClr>
                        <a:buSzPts val="800"/>
                        <a:buFont typeface="Arial"/>
                        <a:buNone/>
                      </a:pPr>
                      <a:r>
                        <a:rPr lang="en-US" sz="1200" b="0" i="0" u="none" strike="noStrike" cap="none" dirty="0" smtClean="0">
                          <a:solidFill>
                            <a:srgbClr val="000000"/>
                          </a:solidFill>
                          <a:latin typeface="Arial"/>
                          <a:ea typeface="Arial"/>
                          <a:cs typeface="Arial"/>
                          <a:sym typeface="Arial"/>
                        </a:rPr>
                        <a:t>5. When was your last eye exam?</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270</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800"/>
                        <a:buFont typeface="Arial"/>
                        <a:buNone/>
                      </a:pPr>
                      <a:r>
                        <a:rPr lang="en-US" sz="1200" u="none" strike="noStrike" cap="none" dirty="0" smtClean="0"/>
                        <a:t>54%</a:t>
                      </a:r>
                      <a:endParaRPr sz="1200" u="none" strike="noStrike" cap="none"/>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0" i="0" u="none" strike="noStrike" cap="none" dirty="0" smtClean="0">
                <a:solidFill>
                  <a:schemeClr val="lt1"/>
                </a:solidFill>
                <a:latin typeface="Roboto Black"/>
                <a:ea typeface="Roboto Black"/>
                <a:cs typeface="Arial"/>
                <a:sym typeface="Roboto Black"/>
              </a:rPr>
              <a:t>Home Try-On Funnel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Roboto"/>
              <a:buNone/>
            </a:pPr>
            <a:r>
              <a:rPr lang="en" b="1" dirty="0" smtClean="0">
                <a:solidFill>
                  <a:srgbClr val="295269"/>
                </a:solidFill>
              </a:rPr>
              <a:t>Home Try – On Funnel</a:t>
            </a:r>
            <a:endParaRPr sz="2800" b="1" i="0" u="none" strike="noStrike" cap="none">
              <a:solidFill>
                <a:srgbClr val="295269"/>
              </a:solidFill>
              <a:latin typeface="Roboto"/>
              <a:ea typeface="Roboto"/>
              <a:cs typeface="Roboto"/>
              <a:sym typeface="Roboto"/>
            </a:endParaRPr>
          </a:p>
        </p:txBody>
      </p:sp>
      <p:sp>
        <p:nvSpPr>
          <p:cNvPr id="293" name="Shape 293"/>
          <p:cNvSpPr txBox="1"/>
          <p:nvPr/>
        </p:nvSpPr>
        <p:spPr>
          <a:xfrm>
            <a:off x="311700" y="1265275"/>
            <a:ext cx="8061300" cy="3256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100"/>
              </a:spcBef>
              <a:spcAft>
                <a:spcPts val="0"/>
              </a:spcAft>
              <a:buClr>
                <a:srgbClr val="000000"/>
              </a:buClr>
              <a:buSzPts val="2400"/>
              <a:buFont typeface="Arial"/>
              <a:buNone/>
            </a:pPr>
            <a:r>
              <a:rPr lang="en" sz="2400" dirty="0" smtClean="0">
                <a:solidFill>
                  <a:srgbClr val="222222"/>
                </a:solidFill>
                <a:highlight>
                  <a:srgbClr val="FFFFFF"/>
                </a:highlight>
                <a:latin typeface="Roboto"/>
                <a:ea typeface="Roboto"/>
                <a:cs typeface="Roboto"/>
                <a:sym typeface="Roboto"/>
              </a:rPr>
              <a:t>For the purchase funnel, we would like to find out whether or not users who get more pairs  to try at home will be more likely  to make a purchase.</a:t>
            </a:r>
            <a:endParaRPr lang="en" sz="2400" b="0" i="0" u="none" strike="noStrike" cap="none" dirty="0" smtClean="0">
              <a:solidFill>
                <a:srgbClr val="22222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Roboto"/>
              <a:buNone/>
            </a:pPr>
            <a:r>
              <a:rPr lang="en" b="1" dirty="0" smtClean="0">
                <a:solidFill>
                  <a:srgbClr val="295269"/>
                </a:solidFill>
              </a:rPr>
              <a:t>Quiz, Home_try_on, and purchase tables</a:t>
            </a:r>
            <a:endParaRPr sz="2800" b="1" i="0" u="none" strike="noStrike" cap="none">
              <a:solidFill>
                <a:srgbClr val="295269"/>
              </a:solidFill>
              <a:latin typeface="Roboto"/>
              <a:ea typeface="Roboto"/>
              <a:cs typeface="Roboto"/>
              <a:sym typeface="Roboto"/>
            </a:endParaRPr>
          </a:p>
        </p:txBody>
      </p:sp>
      <p:sp>
        <p:nvSpPr>
          <p:cNvPr id="293" name="Shape 293"/>
          <p:cNvSpPr txBox="1"/>
          <p:nvPr/>
        </p:nvSpPr>
        <p:spPr>
          <a:xfrm>
            <a:off x="311700" y="1265275"/>
            <a:ext cx="8061300" cy="3256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100"/>
              </a:spcBef>
              <a:spcAft>
                <a:spcPts val="0"/>
              </a:spcAft>
              <a:buClr>
                <a:srgbClr val="000000"/>
              </a:buClr>
              <a:buSzPts val="2400"/>
              <a:buFont typeface="Arial"/>
              <a:buNone/>
            </a:pPr>
            <a:endParaRPr lang="en" sz="2400" b="0" i="0" u="none" strike="noStrike" cap="none" dirty="0" smtClean="0">
              <a:solidFill>
                <a:srgbClr val="222222"/>
              </a:solidFill>
              <a:highlight>
                <a:srgbClr val="FFFFFF"/>
              </a:highlight>
              <a:latin typeface="Roboto"/>
              <a:ea typeface="Roboto"/>
              <a:cs typeface="Roboto"/>
              <a:sym typeface="Roboto"/>
            </a:endParaRPr>
          </a:p>
        </p:txBody>
      </p:sp>
      <p:graphicFrame>
        <p:nvGraphicFramePr>
          <p:cNvPr id="4" name="Table 3"/>
          <p:cNvGraphicFramePr>
            <a:graphicFrameLocks noGrp="1"/>
          </p:cNvGraphicFramePr>
          <p:nvPr/>
        </p:nvGraphicFramePr>
        <p:xfrm>
          <a:off x="1792818" y="741894"/>
          <a:ext cx="4152900" cy="1289050"/>
        </p:xfrm>
        <a:graphic>
          <a:graphicData uri="http://schemas.openxmlformats.org/drawingml/2006/table">
            <a:tbl>
              <a:tblPr/>
              <a:tblGrid>
                <a:gridCol w="1397000"/>
                <a:gridCol w="723900"/>
                <a:gridCol w="800100"/>
                <a:gridCol w="558800"/>
                <a:gridCol w="673100"/>
              </a:tblGrid>
              <a:tr h="190500">
                <a:tc>
                  <a:txBody>
                    <a:bodyPr/>
                    <a:lstStyle/>
                    <a:p>
                      <a:pPr algn="ctr" fontAlgn="ctr"/>
                      <a:r>
                        <a:rPr lang="en-US" sz="700" b="1" i="0" u="none" strike="noStrike">
                          <a:solidFill>
                            <a:srgbClr val="292929"/>
                          </a:solidFill>
                          <a:latin typeface="Segoe UI"/>
                        </a:rPr>
                        <a:t>user_id</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style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fit</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shape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color</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r>
              <a:tr h="219710">
                <a:tc>
                  <a:txBody>
                    <a:bodyPr/>
                    <a:lstStyle/>
                    <a:p>
                      <a:pPr algn="ctr" fontAlgn="b"/>
                      <a:r>
                        <a:rPr lang="en-US" sz="700" b="0" i="0" u="none" strike="noStrike">
                          <a:solidFill>
                            <a:srgbClr val="525252"/>
                          </a:solidFill>
                          <a:latin typeface="Segoe UI"/>
                        </a:rPr>
                        <a:t>4e8118dc-bb3d-49bf-85fc-cca8d83232ac</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Medium</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Rectangular</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Tortoise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291f1cca-e507-48be-b063-002b14906468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Narrow</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Round</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Black</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75122300-0736-4087-b6d8-c0c5373a1a04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Wide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Rectangular</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Two-Tone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75bc6ebd-40cd-4e1d-a301-27ddd93b12e2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Narrow</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Square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Two-Tone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ce965c4d-7a2b-4db6-9847-601747fa7812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Wide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Rectangular</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Black</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bl>
          </a:graphicData>
        </a:graphic>
      </p:graphicFrame>
      <p:graphicFrame>
        <p:nvGraphicFramePr>
          <p:cNvPr id="5" name="Table 4"/>
          <p:cNvGraphicFramePr>
            <a:graphicFrameLocks noGrp="1"/>
          </p:cNvGraphicFramePr>
          <p:nvPr/>
        </p:nvGraphicFramePr>
        <p:xfrm>
          <a:off x="2671233" y="2096559"/>
          <a:ext cx="2921000" cy="1310640"/>
        </p:xfrm>
        <a:graphic>
          <a:graphicData uri="http://schemas.openxmlformats.org/drawingml/2006/table">
            <a:tbl>
              <a:tblPr/>
              <a:tblGrid>
                <a:gridCol w="1397000"/>
                <a:gridCol w="723900"/>
                <a:gridCol w="800100"/>
              </a:tblGrid>
              <a:tr h="212090">
                <a:tc>
                  <a:txBody>
                    <a:bodyPr/>
                    <a:lstStyle/>
                    <a:p>
                      <a:pPr algn="ctr" fontAlgn="ctr"/>
                      <a:r>
                        <a:rPr lang="en-US" sz="700" b="1" i="0" u="none" strike="noStrike">
                          <a:solidFill>
                            <a:srgbClr val="292929"/>
                          </a:solidFill>
                          <a:latin typeface="Segoe UI"/>
                        </a:rPr>
                        <a:t>user_id</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number_of_pairs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address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r>
              <a:tr h="219710">
                <a:tc>
                  <a:txBody>
                    <a:bodyPr/>
                    <a:lstStyle/>
                    <a:p>
                      <a:pPr algn="ctr" fontAlgn="b"/>
                      <a:r>
                        <a:rPr lang="en-US" sz="700" b="0" i="0" u="none" strike="noStrike">
                          <a:solidFill>
                            <a:srgbClr val="525252"/>
                          </a:solidFill>
                          <a:latin typeface="Segoe UI"/>
                        </a:rPr>
                        <a:t>d8addd87-3217-4429-9a01-d56d68111da7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5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145 New York 9a</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f52b07c8-abe4-4f4a-9d39-ba9fc9a184cc</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5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383 Madison Ave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8ba0d2d5-1a31-403e-9fa5-79540f8477f9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5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287 Pell St</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4e71850e-8bbf-4e6b-accc-49a7bb46c586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3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347 Madison Square N</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3bc8f97f-2336-4dab-bd86-e391609dab97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5 pairs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182 Cornelia St</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bl>
          </a:graphicData>
        </a:graphic>
      </p:graphicFrame>
      <p:graphicFrame>
        <p:nvGraphicFramePr>
          <p:cNvPr id="6" name="Table 5"/>
          <p:cNvGraphicFramePr>
            <a:graphicFrameLocks noGrp="1"/>
          </p:cNvGraphicFramePr>
          <p:nvPr/>
        </p:nvGraphicFramePr>
        <p:xfrm>
          <a:off x="1843616" y="3558117"/>
          <a:ext cx="4406900" cy="1310640"/>
        </p:xfrm>
        <a:graphic>
          <a:graphicData uri="http://schemas.openxmlformats.org/drawingml/2006/table">
            <a:tbl>
              <a:tblPr/>
              <a:tblGrid>
                <a:gridCol w="1397000"/>
                <a:gridCol w="723900"/>
                <a:gridCol w="800100"/>
                <a:gridCol w="558800"/>
                <a:gridCol w="673100"/>
                <a:gridCol w="254000"/>
              </a:tblGrid>
              <a:tr h="212090">
                <a:tc>
                  <a:txBody>
                    <a:bodyPr/>
                    <a:lstStyle/>
                    <a:p>
                      <a:pPr algn="ctr" fontAlgn="ctr"/>
                      <a:r>
                        <a:rPr lang="en-US" sz="700" b="1" i="0" u="none" strike="noStrike" dirty="0" err="1">
                          <a:solidFill>
                            <a:srgbClr val="292929"/>
                          </a:solidFill>
                          <a:latin typeface="Segoe UI"/>
                        </a:rPr>
                        <a:t>user_id</a:t>
                      </a:r>
                      <a:endParaRPr lang="en-US" sz="700" b="1" i="0" u="none" strike="noStrike" dirty="0">
                        <a:solidFill>
                          <a:srgbClr val="292929"/>
                        </a:solidFill>
                        <a:latin typeface="Segoe UI"/>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dirty="0" err="1">
                          <a:solidFill>
                            <a:srgbClr val="292929"/>
                          </a:solidFill>
                          <a:latin typeface="Segoe UI"/>
                        </a:rPr>
                        <a:t>product_id</a:t>
                      </a:r>
                      <a:endParaRPr lang="en-US" sz="700" b="1" i="0" u="none" strike="noStrike" dirty="0">
                        <a:solidFill>
                          <a:srgbClr val="292929"/>
                        </a:solidFill>
                        <a:latin typeface="Segoe UI"/>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style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model_name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color</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c>
                  <a:txBody>
                    <a:bodyPr/>
                    <a:lstStyle/>
                    <a:p>
                      <a:pPr algn="ctr" fontAlgn="ctr"/>
                      <a:r>
                        <a:rPr lang="en-US" sz="700" b="1" i="0" u="none" strike="noStrike">
                          <a:solidFill>
                            <a:srgbClr val="292929"/>
                          </a:solidFill>
                          <a:latin typeface="Segoe UI"/>
                        </a:rPr>
                        <a:t>price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0E0E0"/>
                    </a:solidFill>
                  </a:tcPr>
                </a:tc>
              </a:tr>
              <a:tr h="219710">
                <a:tc>
                  <a:txBody>
                    <a:bodyPr/>
                    <a:lstStyle/>
                    <a:p>
                      <a:pPr algn="ctr" fontAlgn="b"/>
                      <a:r>
                        <a:rPr lang="en-US" sz="700" b="0" i="0" u="none" strike="noStrike">
                          <a:solidFill>
                            <a:srgbClr val="525252"/>
                          </a:solidFill>
                          <a:latin typeface="Segoe UI"/>
                        </a:rPr>
                        <a:t>00a9dd17-36c8-430c-9d76-df49d4197dcf</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Lucy</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Jet Black</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150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00e15fe0-c86f-4818-9c63-3422211baa97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Lucy</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Elderflower Crystal</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150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017506f7-aba1-4b9d-8b7b-f4426e71b8ca</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Dawes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Jet Black</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150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0176bfb3-9c51-4b1c-b593-87edab3c54cb</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10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Eugene Narrow</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Rosewood Tortoise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95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219710">
                <a:tc>
                  <a:txBody>
                    <a:bodyPr/>
                    <a:lstStyle/>
                    <a:p>
                      <a:pPr algn="ctr" fontAlgn="b"/>
                      <a:r>
                        <a:rPr lang="en-US" sz="700" b="0" i="0" u="none" strike="noStrike">
                          <a:solidFill>
                            <a:srgbClr val="525252"/>
                          </a:solidFill>
                          <a:latin typeface="Segoe UI"/>
                        </a:rPr>
                        <a:t>01fdf106-f73c-4d3f-a036-2f3e2ab1ce06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Women's Styles</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Lucy</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a:solidFill>
                            <a:srgbClr val="525252"/>
                          </a:solidFill>
                          <a:latin typeface="Segoe UI"/>
                        </a:rPr>
                        <a:t>Jet Black</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algn="ctr" fontAlgn="b"/>
                      <a:r>
                        <a:rPr lang="en-US" sz="700" b="0" i="0" u="none" strike="noStrike" dirty="0">
                          <a:solidFill>
                            <a:srgbClr val="525252"/>
                          </a:solidFill>
                          <a:latin typeface="Segoe UI"/>
                        </a:rPr>
                        <a:t>150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6119</TotalTime>
  <Words>758</Words>
  <Application>Microsoft Office PowerPoint</Application>
  <PresentationFormat>On-screen Show (16:9)</PresentationFormat>
  <Paragraphs>215</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Roboto Black</vt:lpstr>
      <vt:lpstr>Roboto Thin</vt:lpstr>
      <vt:lpstr>Roboto</vt:lpstr>
      <vt:lpstr>Courier New</vt:lpstr>
      <vt:lpstr>Segoe UI</vt:lpstr>
      <vt:lpstr>Book Antiqua</vt:lpstr>
      <vt:lpstr>Wingdings 2</vt:lpstr>
      <vt:lpstr>Wingdings</vt:lpstr>
      <vt:lpstr>Wingdings 3</vt:lpstr>
      <vt:lpstr>Lucida Sans</vt:lpstr>
      <vt:lpstr>Apex</vt:lpstr>
      <vt:lpstr>Slide 1</vt:lpstr>
      <vt:lpstr>Slide 2</vt:lpstr>
      <vt:lpstr>Slide 3</vt:lpstr>
      <vt:lpstr>Slide 4</vt:lpstr>
      <vt:lpstr>Slide 5</vt:lpstr>
      <vt:lpstr>Slide 6</vt:lpstr>
      <vt:lpstr>Slide 7</vt:lpstr>
      <vt:lpstr>Home Try – On Funnel</vt:lpstr>
      <vt:lpstr>Quiz, Home_try_on, and purchase tables</vt:lpstr>
      <vt:lpstr>Slide 10</vt:lpstr>
      <vt:lpstr>Slide 11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swav hermanowski</dc:creator>
  <cp:lastModifiedBy>swav hermanowski</cp:lastModifiedBy>
  <cp:revision>32</cp:revision>
  <dcterms:modified xsi:type="dcterms:W3CDTF">2018-08-06T23:42:07Z</dcterms:modified>
</cp:coreProperties>
</file>