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ED4EF30-8850-4116-B6D0-0768ECDE056F}">
  <a:tblStyle styleId="{EED4EF30-8850-4116-B6D0-0768ECDE05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regular.fntdata"/><Relationship Id="rId25" Type="http://schemas.openxmlformats.org/officeDocument/2006/relationships/slide" Target="slides/slide19.xml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e0365ccf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e0365ccf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e0365ccf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e0365ccf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True Positive / Actual Total Positives = 40%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TP / (FP + TP) = 72%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is 50%...kinda useless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e0365ccf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e0365ccf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-for each iteration, we looked at the best features; some consistently showed 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-bill_sep &amp; pay_status_sep were most important by far 50-100% higher than other features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e0365ccf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e0365ccf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-High precision, but low recall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-need more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-default not too costly, so we can afford low recall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-precision is a good measure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-6600/30000 total defaulted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-recall = 0.4 → 2640 ppl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-capture .4 at a high precision ...pretty adequate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.3 threshold failed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.9 thresh → high precision, super low recall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e0365ccf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e0365ccf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Thresholding shows that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TW was in economic crisis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e0365ccf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e0365ccf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e0365ccf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e0365ccf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e0365ccf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e0365ccf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ppl do pay it off after sept.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e0365ccf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e0365ccf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e0365ccf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e0365ccf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e0365ccf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e0365ccf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fill you in, what credit card defaulting is, is when a client from a credit issuer such as a bank is unable to pay their debt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e0365ccf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e0365ccf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e0365ccf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e0365ccf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for version control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e0365ccf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e0365ccf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-so despite economic downturn, you still have a relatively low amount of default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-Say that data is highly unbalanced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-86% pay early/on time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e0365ccf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e0365ccf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e0365ccf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e0365ccf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e0365ccf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e0365ccf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e0365ccf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e0365ccf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-explain in general what gradient boosting is/does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-consistently gave best scores, so decided to tune the parameters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Credit Card Defaulting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824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Christopher Bui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Project #3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&amp; After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714" y="908475"/>
            <a:ext cx="4302345" cy="430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4">
            <a:alphaModFix amt="56000"/>
          </a:blip>
          <a:stretch>
            <a:fillRect/>
          </a:stretch>
        </p:blipFill>
        <p:spPr>
          <a:xfrm>
            <a:off x="2424944" y="908475"/>
            <a:ext cx="4302345" cy="430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6719050" y="956025"/>
            <a:ext cx="19611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Old AUC:   0.79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New AUC:  0.83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Shows Improvement</a:t>
            </a:r>
            <a:endParaRPr i="1"/>
          </a:p>
        </p:txBody>
      </p:sp>
      <p:sp>
        <p:nvSpPr>
          <p:cNvPr id="120" name="Google Shape;120;p22"/>
          <p:cNvSpPr txBox="1"/>
          <p:nvPr/>
        </p:nvSpPr>
        <p:spPr>
          <a:xfrm>
            <a:off x="6719050" y="2611400"/>
            <a:ext cx="1782600" cy="17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Optimal Parameters: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max_depth=3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n_estimators=300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max_features=ALL</a:t>
            </a:r>
            <a:endParaRPr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3330000" y="4010925"/>
            <a:ext cx="11658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Pos.</a:t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1415900" y="2062950"/>
            <a:ext cx="11658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True Neg.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3362300" y="2062950"/>
            <a:ext cx="11658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Pos.</a:t>
            </a:r>
            <a:endParaRPr/>
          </a:p>
        </p:txBody>
      </p:sp>
      <p:sp>
        <p:nvSpPr>
          <p:cNvPr id="131" name="Google Shape;131;p23"/>
          <p:cNvSpPr txBox="1"/>
          <p:nvPr/>
        </p:nvSpPr>
        <p:spPr>
          <a:xfrm>
            <a:off x="1357375" y="4010925"/>
            <a:ext cx="11658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Neg.</a:t>
            </a:r>
            <a:endParaRPr/>
          </a:p>
        </p:txBody>
      </p:sp>
      <p:graphicFrame>
        <p:nvGraphicFramePr>
          <p:cNvPr id="132" name="Google Shape;132;p23"/>
          <p:cNvGraphicFramePr/>
          <p:nvPr/>
        </p:nvGraphicFramePr>
        <p:xfrm>
          <a:off x="645345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{EED4EF30-8850-4116-B6D0-0768ECDE056F}</a:tableStyleId>
              </a:tblPr>
              <a:tblGrid>
                <a:gridCol w="1087350"/>
                <a:gridCol w="1087350"/>
              </a:tblGrid>
              <a:tr h="388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Metric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Score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8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8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8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8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8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Features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b</a:t>
            </a:r>
            <a:r>
              <a:rPr b="1" lang="en">
                <a:solidFill>
                  <a:srgbClr val="000000"/>
                </a:solidFill>
              </a:rPr>
              <a:t>ill_sep</a:t>
            </a:r>
            <a:r>
              <a:rPr lang="en">
                <a:solidFill>
                  <a:srgbClr val="000000"/>
                </a:solidFill>
              </a:rPr>
              <a:t> &amp; </a:t>
            </a:r>
            <a:r>
              <a:rPr b="1" lang="en">
                <a:solidFill>
                  <a:srgbClr val="000000"/>
                </a:solidFill>
              </a:rPr>
              <a:t>pay_status_sep</a:t>
            </a:r>
            <a:r>
              <a:rPr lang="en">
                <a:solidFill>
                  <a:srgbClr val="000000"/>
                </a:solidFill>
              </a:rPr>
              <a:t>   (Most Important Features)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Follow up features: bill_aug, bill_jul</a:t>
            </a:r>
            <a:br>
              <a:rPr lang="en">
                <a:solidFill>
                  <a:srgbClr val="000000"/>
                </a:solidFill>
              </a:rPr>
            </a:b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What about earlier months’ payment status?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Much less important (30% of pay_status_sep)</a:t>
            </a:r>
            <a:br>
              <a:rPr lang="en">
                <a:solidFill>
                  <a:srgbClr val="000000"/>
                </a:solidFill>
              </a:rPr>
            </a:b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Model follows natural intuition to a degree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Look at the most recent status of a client (Sept.)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of the Model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High Precision….”Ok” Recall</a:t>
            </a:r>
            <a:br>
              <a:rPr lang="en">
                <a:solidFill>
                  <a:srgbClr val="000000"/>
                </a:solidFill>
              </a:rPr>
            </a:b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Only </a:t>
            </a:r>
            <a:r>
              <a:rPr lang="en">
                <a:solidFill>
                  <a:srgbClr val="000000"/>
                </a:solidFill>
              </a:rPr>
              <a:t>Relatively</a:t>
            </a:r>
            <a:r>
              <a:rPr lang="en">
                <a:solidFill>
                  <a:srgbClr val="000000"/>
                </a:solidFill>
              </a:rPr>
              <a:t> Small Proportion Defaults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Recall = 0.4 → 2640 / 6600 defaulters </a:t>
            </a:r>
            <a:r>
              <a:rPr lang="en" sz="1200">
                <a:solidFill>
                  <a:schemeClr val="dk1"/>
                </a:solidFill>
              </a:rPr>
              <a:t>👍</a:t>
            </a:r>
            <a:endParaRPr sz="12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Accuracy = 0.83</a:t>
            </a:r>
            <a:br>
              <a:rPr lang="en">
                <a:solidFill>
                  <a:srgbClr val="000000"/>
                </a:solidFill>
              </a:rPr>
            </a:b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Livable Results</a:t>
            </a:r>
            <a:br>
              <a:rPr lang="en">
                <a:solidFill>
                  <a:srgbClr val="000000"/>
                </a:solidFill>
              </a:rPr>
            </a:b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Try to understand model’s relation to the situation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2250" y="445025"/>
            <a:ext cx="2015276" cy="153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Model adequate for the situation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Enabled promising efforts to collect different types of data &amp; improve model</a:t>
            </a:r>
            <a:br>
              <a:rPr lang="en">
                <a:solidFill>
                  <a:srgbClr val="000000"/>
                </a:solidFill>
              </a:rPr>
            </a:b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Fiscal features of debt, payment status do not guarantee a clear signal of defaulting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Find a better generalized dataset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END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Defaulting &amp; Gender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471" y="1152475"/>
            <a:ext cx="509852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Thresholding</a:t>
            </a:r>
            <a:endParaRPr/>
          </a:p>
        </p:txBody>
      </p:sp>
      <p:graphicFrame>
        <p:nvGraphicFramePr>
          <p:cNvPr id="170" name="Google Shape;170;p29"/>
          <p:cNvGraphicFramePr/>
          <p:nvPr/>
        </p:nvGraphicFramePr>
        <p:xfrm>
          <a:off x="1460775" y="133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{EED4EF30-8850-4116-B6D0-0768ECDE056F}</a:tableStyleId>
              </a:tblPr>
              <a:tblGrid>
                <a:gridCol w="1095300"/>
                <a:gridCol w="1095300"/>
              </a:tblGrid>
              <a:tr h="4945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&gt; 50% </a:t>
                      </a:r>
                      <a:r>
                        <a:rPr lang="en"/>
                        <a:t>to default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494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Metric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Score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94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4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4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4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1" name="Google Shape;171;p29"/>
          <p:cNvGraphicFramePr/>
          <p:nvPr/>
        </p:nvGraphicFramePr>
        <p:xfrm>
          <a:off x="4937125" y="133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{EED4EF30-8850-4116-B6D0-0768ECDE056F}</a:tableStyleId>
              </a:tblPr>
              <a:tblGrid>
                <a:gridCol w="1095300"/>
                <a:gridCol w="1095300"/>
              </a:tblGrid>
              <a:tr h="4945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&gt; 90% </a:t>
                      </a:r>
                      <a:r>
                        <a:rPr lang="en"/>
                        <a:t>to default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494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Metric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Score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94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4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4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4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max_depth: 3	max_features: None	n_estimators: 250</a:t>
            </a:r>
            <a:endParaRPr sz="1200"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best_score: 0.4751666776850824</a:t>
            </a:r>
            <a:endParaRPr sz="1200"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precision: 0.7243195785776997recall: 0.3997093023255814accuracy: 0.8274444444444444auc: 0.8279312993437229</a:t>
            </a:r>
            <a:endParaRPr sz="1200"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[[6622  314] [1239  825]]</a:t>
            </a:r>
            <a:endParaRPr sz="1200"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[0.06675498 0.00668585 0.02515955 0.01785101 0.06194356 0.09467239 0.02537071 0.02599007 0.02815825 0.0218619  0.02489656 0.09296947 0.06334256 0.06699342 0.04253396 0.04790901 0.0557756  0.04993573 0.03861271 0.03059331 0.02831242 0.04715636 0.03652061]</a:t>
            </a:r>
            <a:endParaRPr sz="1200"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*bill_sep &amp; pay_status_sep still most important features*next highest/moderate features were index[12,13] (bill_aug, bill_jul)</a:t>
            </a:r>
            <a:r>
              <a:rPr i="1" lang="en" sz="1200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pay_status in aug&amp;jul weren't strong features </a:t>
            </a:r>
            <a:r>
              <a:rPr b="1" i="1" lang="en" sz="1200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*good estimator is your bill amount</a:t>
            </a:r>
            <a:r>
              <a:rPr lang="en" sz="1200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 lines up with common sense</a:t>
            </a:r>
            <a:endParaRPr sz="1200"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max_depth: 3	max_features: None	n_estimators: 300</a:t>
            </a:r>
            <a:endParaRPr sz="1200"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best_score: 0.47536320315804237</a:t>
            </a:r>
            <a:endParaRPr sz="1200"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precision: 0.7271142109851787recall: 0.40406976744186046accuracy: 0.8285555555555556auc: 0.8321877193364805</a:t>
            </a:r>
            <a:endParaRPr sz="1200"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[[6623  313] [1230  834]]</a:t>
            </a:r>
            <a:endParaRPr sz="1200"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[0.06932896 0.00588784 0.0243248  0.01754372 0.05821014 0.0824601 0.02436829 0.023781   0.02670914 0.02050335 0.02443363 0.0887392 0.05895782 0.06925458 0.05120494 0.04954589 0.05408405 0.05525376 0.04267801 0.03387458 0.03438822 0.04473817 0.0397298 ]</a:t>
            </a:r>
            <a:endParaRPr sz="1200"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*improving n_estimators to 300 keeping depth=3, using all features improved a bit*roc score not as good, but f1 improved, precision &amp; accuracy seem to be steadily improving</a:t>
            </a:r>
            <a:endParaRPr sz="1200"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Credit Card Defaulting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Unable to pay back your credit debt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1-3% default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Circumstances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2005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Taiwan in economic downturn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3250" y="445025"/>
            <a:ext cx="2061976" cy="151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3251" y="2341800"/>
            <a:ext cx="3149051" cy="222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23 Features    30,000 Observations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April - September 2005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625" y="1864576"/>
            <a:ext cx="7381425" cy="229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/ Methods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Matplotlib, Sklearn, Github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AWS EC2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Classification Models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KNN, CART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75" y="695275"/>
            <a:ext cx="8090251" cy="26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3031200" y="3795125"/>
            <a:ext cx="29292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86 % pay early / on time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952" y="1152475"/>
            <a:ext cx="5414900" cy="327625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3300825" y="2018950"/>
            <a:ext cx="20724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4945850" y="2018950"/>
            <a:ext cx="32796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6462750" y="2431650"/>
            <a:ext cx="20724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22% Defaulted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6600 / 30000 Defaulted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Model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650" y="179000"/>
            <a:ext cx="4785500" cy="4785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5" name="Google Shape;105;p20"/>
          <p:cNvGraphicFramePr/>
          <p:nvPr/>
        </p:nvGraphicFramePr>
        <p:xfrm>
          <a:off x="6355150" y="76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{EED4EF30-8850-4116-B6D0-0768ECDE056F}</a:tableStyleId>
              </a:tblPr>
              <a:tblGrid>
                <a:gridCol w="998025"/>
                <a:gridCol w="998025"/>
              </a:tblGrid>
              <a:tr h="38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AUC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</a:t>
            </a:r>
            <a:r>
              <a:rPr lang="en">
                <a:solidFill>
                  <a:srgbClr val="000000"/>
                </a:solidFill>
              </a:rPr>
              <a:t>ax_depth = </a:t>
            </a:r>
            <a:r>
              <a:rPr b="1" lang="en">
                <a:solidFill>
                  <a:srgbClr val="000000"/>
                </a:solidFill>
              </a:rPr>
              <a:t>3</a:t>
            </a:r>
            <a:r>
              <a:rPr lang="en">
                <a:solidFill>
                  <a:srgbClr val="000000"/>
                </a:solidFill>
              </a:rPr>
              <a:t>, 5, 10 . . .</a:t>
            </a:r>
            <a:br>
              <a:rPr lang="en">
                <a:solidFill>
                  <a:srgbClr val="000000"/>
                </a:solidFill>
              </a:rPr>
            </a:b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n_estimators = 100, 200, </a:t>
            </a:r>
            <a:r>
              <a:rPr b="1" lang="en">
                <a:solidFill>
                  <a:srgbClr val="000000"/>
                </a:solidFill>
              </a:rPr>
              <a:t>300 . . .</a:t>
            </a:r>
            <a:br>
              <a:rPr b="1" lang="en">
                <a:solidFill>
                  <a:srgbClr val="000000"/>
                </a:solidFill>
              </a:rPr>
            </a:br>
            <a:br>
              <a:rPr b="1" lang="en">
                <a:solidFill>
                  <a:srgbClr val="000000"/>
                </a:solidFill>
              </a:rPr>
            </a:b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max_features = 12, 19, </a:t>
            </a:r>
            <a:r>
              <a:rPr b="1" lang="en">
                <a:solidFill>
                  <a:srgbClr val="000000"/>
                </a:solidFill>
              </a:rPr>
              <a:t>All . . .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