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5b9d74b6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5b9d74b6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5b9d74b64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5b9d74b64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5b9d74b6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5b9d74b6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1044ab1d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1044ab1d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1044ab1d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1044ab1d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1044ab1d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1044ab1d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5b9d74b6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5b9d74b6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5b9d74b6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5b9d74b6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1044ab1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1044ab1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5b9d74b6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5b9d74b6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51c7f96a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51c7f96a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51c7f96a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51c7f96a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1044ab1d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1044ab1d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5b9d74b6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5b9d74b6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ServiceNow: </a:t>
            </a:r>
            <a:endParaRPr/>
          </a:p>
          <a:p>
            <a:pPr indent="0" lvl="0" marL="0" rtl="0" algn="r">
              <a:spcBef>
                <a:spcPts val="0"/>
              </a:spcBef>
              <a:spcAft>
                <a:spcPts val="0"/>
              </a:spcAft>
              <a:buNone/>
            </a:pPr>
            <a:r>
              <a:rPr lang="en"/>
              <a:t>Multi-source eBonding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Driving cross-service supplier delivery operations from a single ticket</a:t>
            </a:r>
            <a:endParaRPr sz="1800"/>
          </a:p>
        </p:txBody>
      </p:sp>
      <p:pic>
        <p:nvPicPr>
          <p:cNvPr id="88" name="Google Shape;88;p13"/>
          <p:cNvPicPr preferRelativeResize="0"/>
          <p:nvPr/>
        </p:nvPicPr>
        <p:blipFill>
          <a:blip r:embed="rId3">
            <a:alphaModFix/>
          </a:blip>
          <a:stretch>
            <a:fillRect/>
          </a:stretch>
        </p:blipFill>
        <p:spPr>
          <a:xfrm>
            <a:off x="7788175" y="3664425"/>
            <a:ext cx="1077250" cy="1077250"/>
          </a:xfrm>
          <a:prstGeom prst="rect">
            <a:avLst/>
          </a:prstGeom>
          <a:noFill/>
          <a:ln>
            <a:noFill/>
          </a:ln>
        </p:spPr>
      </p:pic>
      <p:sp>
        <p:nvSpPr>
          <p:cNvPr id="89" name="Google Shape;89;p13"/>
          <p:cNvSpPr/>
          <p:nvPr/>
        </p:nvSpPr>
        <p:spPr>
          <a:xfrm>
            <a:off x="7849500" y="3830875"/>
            <a:ext cx="954600" cy="910800"/>
          </a:xfrm>
          <a:prstGeom prst="donut">
            <a:avLst>
              <a:gd fmla="val 5516"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txBox="1"/>
          <p:nvPr/>
        </p:nvSpPr>
        <p:spPr>
          <a:xfrm>
            <a:off x="7509600" y="4673175"/>
            <a:ext cx="1634400" cy="431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1600">
                <a:solidFill>
                  <a:schemeClr val="accent1"/>
                </a:solidFill>
                <a:latin typeface="Lato"/>
                <a:ea typeface="Lato"/>
                <a:cs typeface="Lato"/>
                <a:sym typeface="Lato"/>
              </a:rPr>
              <a:t>w/ Christopher</a:t>
            </a:r>
            <a:endParaRPr sz="16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OOTB from ServiceNow</a:t>
            </a:r>
            <a:endParaRPr/>
          </a:p>
        </p:txBody>
      </p:sp>
      <p:pic>
        <p:nvPicPr>
          <p:cNvPr id="171" name="Google Shape;171;p22"/>
          <p:cNvPicPr preferRelativeResize="0"/>
          <p:nvPr/>
        </p:nvPicPr>
        <p:blipFill>
          <a:blip r:embed="rId3">
            <a:alphaModFix/>
          </a:blip>
          <a:stretch>
            <a:fillRect/>
          </a:stretch>
        </p:blipFill>
        <p:spPr>
          <a:xfrm>
            <a:off x="0" y="1710713"/>
            <a:ext cx="9143998" cy="2546137"/>
          </a:xfrm>
          <a:prstGeom prst="rect">
            <a:avLst/>
          </a:prstGeom>
          <a:noFill/>
          <a:ln>
            <a:noFill/>
          </a:ln>
        </p:spPr>
      </p:pic>
      <p:sp>
        <p:nvSpPr>
          <p:cNvPr id="172" name="Google Shape;172;p22"/>
          <p:cNvSpPr/>
          <p:nvPr/>
        </p:nvSpPr>
        <p:spPr>
          <a:xfrm rot="-879">
            <a:off x="4089546" y="3802757"/>
            <a:ext cx="1172700" cy="252300"/>
          </a:xfrm>
          <a:prstGeom prst="rightArrow">
            <a:avLst>
              <a:gd fmla="val 50000" name="adj1"/>
              <a:gd fmla="val 5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p:nvPr/>
        </p:nvSpPr>
        <p:spPr>
          <a:xfrm rot="-879">
            <a:off x="4234521" y="4004407"/>
            <a:ext cx="1172700" cy="252300"/>
          </a:xfrm>
          <a:prstGeom prst="rightArrow">
            <a:avLst>
              <a:gd fmla="val 50000" name="adj1"/>
              <a:gd fmla="val 5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 Enhancements</a:t>
            </a:r>
            <a:endParaRPr/>
          </a:p>
        </p:txBody>
      </p:sp>
      <p:sp>
        <p:nvSpPr>
          <p:cNvPr id="179" name="Google Shape;179;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0" name="Google Shape;180;p23"/>
          <p:cNvPicPr preferRelativeResize="0"/>
          <p:nvPr/>
        </p:nvPicPr>
        <p:blipFill>
          <a:blip r:embed="rId3">
            <a:alphaModFix/>
          </a:blip>
          <a:stretch>
            <a:fillRect/>
          </a:stretch>
        </p:blipFill>
        <p:spPr>
          <a:xfrm>
            <a:off x="1800" y="1760887"/>
            <a:ext cx="9143998" cy="2319425"/>
          </a:xfrm>
          <a:prstGeom prst="rect">
            <a:avLst/>
          </a:prstGeom>
          <a:noFill/>
          <a:ln>
            <a:noFill/>
          </a:ln>
        </p:spPr>
      </p:pic>
      <p:sp>
        <p:nvSpPr>
          <p:cNvPr id="181" name="Google Shape;181;p23"/>
          <p:cNvSpPr/>
          <p:nvPr/>
        </p:nvSpPr>
        <p:spPr>
          <a:xfrm rot="-879">
            <a:off x="4237971" y="3827857"/>
            <a:ext cx="1172700" cy="252300"/>
          </a:xfrm>
          <a:prstGeom prst="rightArrow">
            <a:avLst>
              <a:gd fmla="val 50000" name="adj1"/>
              <a:gd fmla="val 5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4"/>
          <p:cNvPicPr preferRelativeResize="0"/>
          <p:nvPr/>
        </p:nvPicPr>
        <p:blipFill>
          <a:blip r:embed="rId3">
            <a:alphaModFix/>
          </a:blip>
          <a:stretch>
            <a:fillRect/>
          </a:stretch>
        </p:blipFill>
        <p:spPr>
          <a:xfrm>
            <a:off x="118750" y="1795842"/>
            <a:ext cx="8839198" cy="1792565"/>
          </a:xfrm>
          <a:prstGeom prst="rect">
            <a:avLst/>
          </a:prstGeom>
          <a:noFill/>
          <a:ln>
            <a:noFill/>
          </a:ln>
        </p:spPr>
      </p:pic>
      <p:sp>
        <p:nvSpPr>
          <p:cNvPr id="187" name="Google Shape;18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 Enhancements (cont.)</a:t>
            </a:r>
            <a:endParaRPr/>
          </a:p>
        </p:txBody>
      </p:sp>
      <p:sp>
        <p:nvSpPr>
          <p:cNvPr id="188" name="Google Shape;188;p24"/>
          <p:cNvSpPr/>
          <p:nvPr/>
        </p:nvSpPr>
        <p:spPr>
          <a:xfrm rot="10799121">
            <a:off x="4204954" y="1806542"/>
            <a:ext cx="1172700" cy="252000"/>
          </a:xfrm>
          <a:prstGeom prst="rightArrow">
            <a:avLst>
              <a:gd fmla="val 50000" name="adj1"/>
              <a:gd fmla="val 5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ServiceNow Components</a:t>
            </a:r>
            <a:endParaRPr/>
          </a:p>
        </p:txBody>
      </p:sp>
      <p:sp>
        <p:nvSpPr>
          <p:cNvPr id="194" name="Google Shape;194;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Single import set staging table per target table w/ transform</a:t>
            </a:r>
            <a:endParaRPr/>
          </a:p>
          <a:p>
            <a:pPr indent="-298450" lvl="1" marL="914400" rtl="0" algn="l">
              <a:spcBef>
                <a:spcPts val="0"/>
              </a:spcBef>
              <a:spcAft>
                <a:spcPts val="0"/>
              </a:spcAft>
              <a:buSzPts val="1100"/>
              <a:buChar char="○"/>
            </a:pPr>
            <a:r>
              <a:rPr lang="en"/>
              <a:t>d</a:t>
            </a:r>
            <a:r>
              <a:rPr lang="en"/>
              <a:t>ata map  table (trust, but verify)</a:t>
            </a:r>
            <a:endParaRPr/>
          </a:p>
          <a:p>
            <a:pPr indent="-298450" lvl="1" marL="914400" rtl="0" algn="l">
              <a:spcBef>
                <a:spcPts val="0"/>
              </a:spcBef>
              <a:spcAft>
                <a:spcPts val="0"/>
              </a:spcAft>
              <a:buSzPts val="1100"/>
              <a:buChar char="○"/>
            </a:pPr>
            <a:r>
              <a:rPr lang="en"/>
              <a:t>r</a:t>
            </a:r>
            <a:r>
              <a:rPr lang="en"/>
              <a:t>egistry table (security and misc.)</a:t>
            </a:r>
            <a:endParaRPr/>
          </a:p>
          <a:p>
            <a:pPr indent="-311150" lvl="0" marL="457200" rtl="0" algn="l">
              <a:spcBef>
                <a:spcPts val="0"/>
              </a:spcBef>
              <a:spcAft>
                <a:spcPts val="0"/>
              </a:spcAft>
              <a:buSzPts val="1300"/>
              <a:buChar char="●"/>
            </a:pPr>
            <a:r>
              <a:rPr lang="en"/>
              <a:t>Relationship table</a:t>
            </a:r>
            <a:endParaRPr/>
          </a:p>
          <a:p>
            <a:pPr indent="-298450" lvl="1" marL="914400" rtl="0" algn="l">
              <a:spcBef>
                <a:spcPts val="0"/>
              </a:spcBef>
              <a:spcAft>
                <a:spcPts val="0"/>
              </a:spcAft>
              <a:buSzPts val="1100"/>
              <a:buChar char="○"/>
            </a:pPr>
            <a:r>
              <a:rPr lang="en"/>
              <a:t>o</a:t>
            </a:r>
            <a:r>
              <a:rPr lang="en"/>
              <a:t>ne to many; links single record to multiple suppliers</a:t>
            </a:r>
            <a:endParaRPr/>
          </a:p>
          <a:p>
            <a:pPr indent="-298450" lvl="1" marL="914400" rtl="0" algn="l">
              <a:spcBef>
                <a:spcPts val="0"/>
              </a:spcBef>
              <a:spcAft>
                <a:spcPts val="0"/>
              </a:spcAft>
              <a:buSzPts val="1100"/>
              <a:buChar char="○"/>
            </a:pPr>
            <a:r>
              <a:rPr lang="en"/>
              <a:t>d</a:t>
            </a:r>
            <a:r>
              <a:rPr lang="en"/>
              <a:t>enote other special relationship characteristics per ticket per supplier</a:t>
            </a:r>
            <a:endParaRPr/>
          </a:p>
          <a:p>
            <a:pPr indent="-311150" lvl="0" marL="457200" rtl="0" algn="l">
              <a:spcBef>
                <a:spcPts val="0"/>
              </a:spcBef>
              <a:spcAft>
                <a:spcPts val="0"/>
              </a:spcAft>
              <a:buSzPts val="1300"/>
              <a:buChar char="●"/>
            </a:pPr>
            <a:r>
              <a:rPr lang="en"/>
              <a:t>Payload table</a:t>
            </a:r>
            <a:endParaRPr/>
          </a:p>
          <a:p>
            <a:pPr indent="-298450" lvl="1" marL="914400" rtl="0" algn="l">
              <a:spcBef>
                <a:spcPts val="0"/>
              </a:spcBef>
              <a:spcAft>
                <a:spcPts val="0"/>
              </a:spcAft>
              <a:buSzPts val="1100"/>
              <a:buChar char="○"/>
            </a:pPr>
            <a:r>
              <a:rPr lang="en"/>
              <a:t>a</a:t>
            </a:r>
            <a:r>
              <a:rPr lang="en"/>
              <a:t>sync operations</a:t>
            </a:r>
            <a:endParaRPr/>
          </a:p>
          <a:p>
            <a:pPr indent="-298450" lvl="1" marL="914400" rtl="0" algn="l">
              <a:spcBef>
                <a:spcPts val="0"/>
              </a:spcBef>
              <a:spcAft>
                <a:spcPts val="0"/>
              </a:spcAft>
              <a:buSzPts val="1100"/>
              <a:buChar char="○"/>
            </a:pPr>
            <a:r>
              <a:rPr lang="en"/>
              <a:t>a</a:t>
            </a:r>
            <a:r>
              <a:rPr lang="en"/>
              <a:t>utomatic recovery &amp; true-up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Inbound Diagram</a:t>
            </a:r>
            <a:endParaRPr/>
          </a:p>
        </p:txBody>
      </p:sp>
      <p:pic>
        <p:nvPicPr>
          <p:cNvPr id="200" name="Google Shape;200;p26"/>
          <p:cNvPicPr preferRelativeResize="0"/>
          <p:nvPr/>
        </p:nvPicPr>
        <p:blipFill>
          <a:blip r:embed="rId3">
            <a:alphaModFix/>
          </a:blip>
          <a:stretch>
            <a:fillRect/>
          </a:stretch>
        </p:blipFill>
        <p:spPr>
          <a:xfrm>
            <a:off x="729445" y="2350723"/>
            <a:ext cx="8002331" cy="2030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a:t>
            </a:r>
            <a:r>
              <a:rPr lang="en"/>
              <a:t>bound Diagram</a:t>
            </a:r>
            <a:endParaRPr/>
          </a:p>
        </p:txBody>
      </p:sp>
      <p:pic>
        <p:nvPicPr>
          <p:cNvPr id="206" name="Google Shape;206;p27"/>
          <p:cNvPicPr preferRelativeResize="0"/>
          <p:nvPr/>
        </p:nvPicPr>
        <p:blipFill>
          <a:blip r:embed="rId3">
            <a:alphaModFix/>
          </a:blip>
          <a:stretch>
            <a:fillRect/>
          </a:stretch>
        </p:blipFill>
        <p:spPr>
          <a:xfrm>
            <a:off x="152400" y="2006250"/>
            <a:ext cx="8833014" cy="2984849"/>
          </a:xfrm>
          <a:prstGeom prst="rect">
            <a:avLst/>
          </a:prstGeom>
          <a:noFill/>
          <a:ln>
            <a:noFill/>
          </a:ln>
        </p:spPr>
      </p:pic>
      <p:sp>
        <p:nvSpPr>
          <p:cNvPr id="207" name="Google Shape;207;p27"/>
          <p:cNvSpPr txBox="1"/>
          <p:nvPr/>
        </p:nvSpPr>
        <p:spPr>
          <a:xfrm>
            <a:off x="4572000" y="4653650"/>
            <a:ext cx="403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There is some development needed per supplier </a:t>
            </a:r>
            <a:endParaRPr>
              <a:latin typeface="Lato"/>
              <a:ea typeface="Lato"/>
              <a:cs typeface="Lato"/>
              <a:sym typeface="Lato"/>
            </a:endParaRPr>
          </a:p>
        </p:txBody>
      </p:sp>
      <p:pic>
        <p:nvPicPr>
          <p:cNvPr id="208" name="Google Shape;208;p27"/>
          <p:cNvPicPr preferRelativeResize="0"/>
          <p:nvPr/>
        </p:nvPicPr>
        <p:blipFill>
          <a:blip r:embed="rId4">
            <a:alphaModFix/>
          </a:blip>
          <a:stretch>
            <a:fillRect/>
          </a:stretch>
        </p:blipFill>
        <p:spPr>
          <a:xfrm>
            <a:off x="8418150" y="4658488"/>
            <a:ext cx="361950" cy="390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eBonding 101 - Foundation</a:t>
            </a:r>
            <a:endParaRPr/>
          </a:p>
        </p:txBody>
      </p:sp>
      <p:sp>
        <p:nvSpPr>
          <p:cNvPr id="96" name="Google Shape;96;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eBonding</a:t>
            </a:r>
            <a:r>
              <a:rPr lang="en"/>
              <a:t> is tying together system of records across solutions </a:t>
            </a:r>
            <a:endParaRPr/>
          </a:p>
          <a:p>
            <a:pPr indent="0" lvl="0" marL="0" rtl="0" algn="l">
              <a:spcBef>
                <a:spcPts val="1200"/>
              </a:spcBef>
              <a:spcAft>
                <a:spcPts val="0"/>
              </a:spcAft>
              <a:buNone/>
            </a:pPr>
            <a:r>
              <a:rPr lang="en"/>
              <a:t>A change in one record/ticket is reflected in another </a:t>
            </a:r>
            <a:endParaRPr/>
          </a:p>
          <a:p>
            <a:pPr indent="0" lvl="0" marL="0" rtl="0" algn="l">
              <a:spcBef>
                <a:spcPts val="1200"/>
              </a:spcBef>
              <a:spcAft>
                <a:spcPts val="0"/>
              </a:spcAft>
              <a:buNone/>
            </a:pPr>
            <a:r>
              <a:rPr lang="en"/>
              <a:t>Typically used in B2B services</a:t>
            </a:r>
            <a:endParaRPr/>
          </a:p>
          <a:p>
            <a:pPr indent="0" lvl="0" marL="0" rtl="0" algn="l">
              <a:spcBef>
                <a:spcPts val="1200"/>
              </a:spcBef>
              <a:spcAft>
                <a:spcPts val="0"/>
              </a:spcAft>
              <a:buNone/>
            </a:pPr>
            <a:r>
              <a:rPr lang="en"/>
              <a:t>Great for one-to-one integration</a:t>
            </a:r>
            <a:endParaRPr/>
          </a:p>
          <a:p>
            <a:pPr indent="0" lvl="0" marL="0" rtl="0" algn="l">
              <a:spcBef>
                <a:spcPts val="1200"/>
              </a:spcBef>
              <a:spcAft>
                <a:spcPts val="1200"/>
              </a:spcAft>
              <a:buNone/>
            </a:pPr>
            <a:r>
              <a:rPr lang="en"/>
              <a:t>Note: eBonding is a two-way relationship between systems, not a dictation; i.e., an integration.   </a:t>
            </a:r>
            <a:endParaRPr/>
          </a:p>
        </p:txBody>
      </p:sp>
      <p:sp>
        <p:nvSpPr>
          <p:cNvPr id="97" name="Google Shape;97;p14"/>
          <p:cNvSpPr/>
          <p:nvPr/>
        </p:nvSpPr>
        <p:spPr>
          <a:xfrm>
            <a:off x="6134025" y="625500"/>
            <a:ext cx="901200" cy="9324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Omega Inc.</a:t>
            </a:r>
            <a:endParaRPr/>
          </a:p>
        </p:txBody>
      </p:sp>
      <p:sp>
        <p:nvSpPr>
          <p:cNvPr id="98" name="Google Shape;98;p14"/>
          <p:cNvSpPr/>
          <p:nvPr/>
        </p:nvSpPr>
        <p:spPr>
          <a:xfrm>
            <a:off x="4697875" y="625500"/>
            <a:ext cx="901200" cy="9324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Alpha Co.</a:t>
            </a:r>
            <a:endParaRPr/>
          </a:p>
        </p:txBody>
      </p:sp>
      <p:sp>
        <p:nvSpPr>
          <p:cNvPr id="99" name="Google Shape;99;p14"/>
          <p:cNvSpPr/>
          <p:nvPr/>
        </p:nvSpPr>
        <p:spPr>
          <a:xfrm>
            <a:off x="5000425" y="1175575"/>
            <a:ext cx="551400" cy="4338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ABC</a:t>
            </a:r>
            <a:endParaRPr sz="1300"/>
          </a:p>
        </p:txBody>
      </p:sp>
      <p:cxnSp>
        <p:nvCxnSpPr>
          <p:cNvPr id="100" name="Google Shape;100;p14"/>
          <p:cNvCxnSpPr>
            <a:stCxn id="99" idx="3"/>
          </p:cNvCxnSpPr>
          <p:nvPr/>
        </p:nvCxnSpPr>
        <p:spPr>
          <a:xfrm>
            <a:off x="5551825" y="1392475"/>
            <a:ext cx="920400" cy="0"/>
          </a:xfrm>
          <a:prstGeom prst="straightConnector1">
            <a:avLst/>
          </a:prstGeom>
          <a:noFill/>
          <a:ln cap="flat" cmpd="sng" w="9525">
            <a:solidFill>
              <a:schemeClr val="dk2"/>
            </a:solidFill>
            <a:prstDash val="solid"/>
            <a:round/>
            <a:headEnd len="med" w="med" type="triangle"/>
            <a:tailEnd len="med" w="med" type="triangle"/>
          </a:ln>
        </p:spPr>
      </p:cxnSp>
      <p:sp>
        <p:nvSpPr>
          <p:cNvPr id="101" name="Google Shape;101;p14"/>
          <p:cNvSpPr/>
          <p:nvPr/>
        </p:nvSpPr>
        <p:spPr>
          <a:xfrm>
            <a:off x="6472275" y="1175575"/>
            <a:ext cx="515700" cy="4338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123</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7276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eBonding 201-401</a:t>
            </a:r>
            <a:endParaRPr/>
          </a:p>
        </p:txBody>
      </p:sp>
      <p:sp>
        <p:nvSpPr>
          <p:cNvPr id="107" name="Google Shape;107;p15"/>
          <p:cNvSpPr txBox="1"/>
          <p:nvPr>
            <p:ph idx="1" type="body"/>
          </p:nvPr>
        </p:nvSpPr>
        <p:spPr>
          <a:xfrm>
            <a:off x="781400" y="2085600"/>
            <a:ext cx="7688700" cy="270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201 - eBond standardization - scale and devops (crawl)</a:t>
            </a:r>
            <a:endParaRPr b="1"/>
          </a:p>
          <a:p>
            <a:pPr indent="0" lvl="0" marL="457200" rtl="0" algn="l">
              <a:spcBef>
                <a:spcPts val="1200"/>
              </a:spcBef>
              <a:spcAft>
                <a:spcPts val="0"/>
              </a:spcAft>
              <a:buNone/>
            </a:pPr>
            <a:r>
              <a:rPr lang="en"/>
              <a:t>creating agnostic eBond framework for multiple source integrations</a:t>
            </a:r>
            <a:endParaRPr b="1"/>
          </a:p>
          <a:p>
            <a:pPr indent="0" lvl="0" marL="0" rtl="0" algn="l">
              <a:spcBef>
                <a:spcPts val="1200"/>
              </a:spcBef>
              <a:spcAft>
                <a:spcPts val="0"/>
              </a:spcAft>
              <a:buNone/>
            </a:pPr>
            <a:r>
              <a:rPr b="1" lang="en"/>
              <a:t>301 - eBond routing - intelligence (walk)</a:t>
            </a:r>
            <a:endParaRPr b="1"/>
          </a:p>
          <a:p>
            <a:pPr indent="0" lvl="0" marL="457200" rtl="0" algn="l">
              <a:spcBef>
                <a:spcPts val="1200"/>
              </a:spcBef>
              <a:spcAft>
                <a:spcPts val="0"/>
              </a:spcAft>
              <a:buNone/>
            </a:pPr>
            <a:r>
              <a:rPr lang="en"/>
              <a:t>tickets flow to the right service provider based on ServiceNow CMDB &amp; CSDM </a:t>
            </a:r>
            <a:endParaRPr/>
          </a:p>
          <a:p>
            <a:pPr indent="0" lvl="0" marL="0" rtl="0" algn="l">
              <a:spcBef>
                <a:spcPts val="1200"/>
              </a:spcBef>
              <a:spcAft>
                <a:spcPts val="0"/>
              </a:spcAft>
              <a:buNone/>
            </a:pPr>
            <a:r>
              <a:rPr b="1" lang="en"/>
              <a:t>401 - multi-source eBonding  - cross service delivery (run)</a:t>
            </a:r>
            <a:endParaRPr b="1"/>
          </a:p>
          <a:p>
            <a:pPr indent="0" lvl="0" marL="457200" rtl="0" algn="l">
              <a:spcBef>
                <a:spcPts val="1200"/>
              </a:spcBef>
              <a:spcAft>
                <a:spcPts val="1200"/>
              </a:spcAft>
              <a:buNone/>
            </a:pPr>
            <a:r>
              <a:rPr lang="en"/>
              <a:t>tying together multiple source integrations to collaborate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7276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eBonding vs. Integration</a:t>
            </a:r>
            <a:endParaRPr/>
          </a:p>
        </p:txBody>
      </p:sp>
      <p:sp>
        <p:nvSpPr>
          <p:cNvPr id="113" name="Google Shape;113;p16"/>
          <p:cNvSpPr txBox="1"/>
          <p:nvPr>
            <p:ph idx="1" type="body"/>
          </p:nvPr>
        </p:nvSpPr>
        <p:spPr>
          <a:xfrm>
            <a:off x="781400" y="2085600"/>
            <a:ext cx="7688700" cy="270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eBond </a:t>
            </a:r>
            <a:r>
              <a:rPr lang="en"/>
              <a:t>is a bilateral fair communication </a:t>
            </a:r>
            <a:r>
              <a:rPr lang="en" u="sng"/>
              <a:t>relationship</a:t>
            </a:r>
            <a:endParaRPr u="sng"/>
          </a:p>
          <a:p>
            <a:pPr indent="457200" lvl="0" marL="0" rtl="0" algn="l">
              <a:spcBef>
                <a:spcPts val="1200"/>
              </a:spcBef>
              <a:spcAft>
                <a:spcPts val="0"/>
              </a:spcAft>
              <a:buNone/>
            </a:pPr>
            <a:r>
              <a:rPr lang="en"/>
              <a:t>typically, between separated ticketing solutions</a:t>
            </a:r>
            <a:endParaRPr/>
          </a:p>
          <a:p>
            <a:pPr indent="457200" lvl="0" marL="0" rtl="0" algn="l">
              <a:spcBef>
                <a:spcPts val="1200"/>
              </a:spcBef>
              <a:spcAft>
                <a:spcPts val="0"/>
              </a:spcAft>
              <a:buNone/>
            </a:pPr>
            <a:r>
              <a:rPr lang="en"/>
              <a:t>B2B operations</a:t>
            </a:r>
            <a:endParaRPr/>
          </a:p>
          <a:p>
            <a:pPr indent="0" lvl="0" marL="0" rtl="0" algn="l">
              <a:spcBef>
                <a:spcPts val="1200"/>
              </a:spcBef>
              <a:spcAft>
                <a:spcPts val="0"/>
              </a:spcAft>
              <a:buNone/>
            </a:pPr>
            <a:r>
              <a:rPr b="1" lang="en"/>
              <a:t>integration </a:t>
            </a:r>
            <a:r>
              <a:rPr lang="en"/>
              <a:t>is a unilateral communication </a:t>
            </a:r>
            <a:r>
              <a:rPr lang="en" u="sng"/>
              <a:t>dictation</a:t>
            </a:r>
            <a:endParaRPr u="sng"/>
          </a:p>
          <a:p>
            <a:pPr indent="457200" lvl="0" marL="0" rtl="0" algn="l">
              <a:spcBef>
                <a:spcPts val="1200"/>
              </a:spcBef>
              <a:spcAft>
                <a:spcPts val="0"/>
              </a:spcAft>
              <a:buNone/>
            </a:pPr>
            <a:r>
              <a:rPr lang="en"/>
              <a:t>typically, as-a-service (aaS) or pre-canned services</a:t>
            </a:r>
            <a:endParaRPr/>
          </a:p>
          <a:p>
            <a:pPr indent="457200" lvl="0" marL="0" rtl="0" algn="l">
              <a:spcBef>
                <a:spcPts val="1200"/>
              </a:spcBef>
              <a:spcAft>
                <a:spcPts val="1200"/>
              </a:spcAft>
              <a:buNone/>
            </a:pPr>
            <a:r>
              <a:rPr lang="en"/>
              <a:t>B2M procurement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p:nvPr/>
        </p:nvSpPr>
        <p:spPr>
          <a:xfrm>
            <a:off x="7419300" y="75425"/>
            <a:ext cx="901200" cy="93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Beta LLC.</a:t>
            </a:r>
            <a:endParaRPr/>
          </a:p>
        </p:txBody>
      </p:sp>
      <p:sp>
        <p:nvSpPr>
          <p:cNvPr id="119" name="Google Shape;11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Multi-source eBonding</a:t>
            </a:r>
            <a:endParaRPr/>
          </a:p>
        </p:txBody>
      </p:sp>
      <p:sp>
        <p:nvSpPr>
          <p:cNvPr id="120" name="Google Shape;120;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Strategic initiative:</a:t>
            </a:r>
            <a:r>
              <a:rPr lang="en"/>
              <a:t> Leverage multiple service providers across multiple service domains to insure best in market delivery</a:t>
            </a:r>
            <a:endParaRPr/>
          </a:p>
          <a:p>
            <a:pPr indent="0" lvl="0" marL="0" rtl="0" algn="l">
              <a:spcBef>
                <a:spcPts val="1200"/>
              </a:spcBef>
              <a:spcAft>
                <a:spcPts val="0"/>
              </a:spcAft>
              <a:buNone/>
            </a:pPr>
            <a:r>
              <a:rPr b="1" lang="en"/>
              <a:t>Tactical objective:</a:t>
            </a:r>
            <a:r>
              <a:rPr lang="en"/>
              <a:t> Coordinate service operations across multiple service providers with overlapping service domains </a:t>
            </a:r>
            <a:endParaRPr/>
          </a:p>
          <a:p>
            <a:pPr indent="0" lvl="0" marL="0" rtl="0" algn="l">
              <a:spcBef>
                <a:spcPts val="1200"/>
              </a:spcBef>
              <a:spcAft>
                <a:spcPts val="1200"/>
              </a:spcAft>
              <a:buNone/>
            </a:pPr>
            <a:r>
              <a:rPr b="1" lang="en"/>
              <a:t>Implementation solution:</a:t>
            </a:r>
            <a:r>
              <a:rPr lang="en"/>
              <a:t> Leverage ServiceNow automation to create a multi-source eBonding framework to coordinate service delivery to insure the right  service providers are engaged and coordinated through a central single ticket</a:t>
            </a:r>
            <a:endParaRPr/>
          </a:p>
        </p:txBody>
      </p:sp>
      <p:sp>
        <p:nvSpPr>
          <p:cNvPr id="121" name="Google Shape;121;p17"/>
          <p:cNvSpPr/>
          <p:nvPr/>
        </p:nvSpPr>
        <p:spPr>
          <a:xfrm>
            <a:off x="7757550" y="625500"/>
            <a:ext cx="515700" cy="4338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XYZ</a:t>
            </a:r>
            <a:endParaRPr sz="1300"/>
          </a:p>
        </p:txBody>
      </p:sp>
      <p:sp>
        <p:nvSpPr>
          <p:cNvPr id="122" name="Google Shape;122;p17"/>
          <p:cNvSpPr/>
          <p:nvPr/>
        </p:nvSpPr>
        <p:spPr>
          <a:xfrm>
            <a:off x="7419300" y="1186525"/>
            <a:ext cx="901200" cy="932400"/>
          </a:xfrm>
          <a:prstGeom prst="roundRect">
            <a:avLst>
              <a:gd fmla="val 16667" name="adj"/>
            </a:avLst>
          </a:prstGeom>
          <a:solidFill>
            <a:srgbClr val="D5A6BD"/>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Delta Ltd.</a:t>
            </a:r>
            <a:endParaRPr/>
          </a:p>
        </p:txBody>
      </p:sp>
      <p:sp>
        <p:nvSpPr>
          <p:cNvPr id="123" name="Google Shape;123;p17"/>
          <p:cNvSpPr/>
          <p:nvPr/>
        </p:nvSpPr>
        <p:spPr>
          <a:xfrm>
            <a:off x="7757550" y="1712475"/>
            <a:ext cx="515700" cy="4338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DEF</a:t>
            </a:r>
            <a:endParaRPr sz="1300"/>
          </a:p>
        </p:txBody>
      </p:sp>
      <p:sp>
        <p:nvSpPr>
          <p:cNvPr id="124" name="Google Shape;124;p17"/>
          <p:cNvSpPr/>
          <p:nvPr/>
        </p:nvSpPr>
        <p:spPr>
          <a:xfrm>
            <a:off x="5829225" y="625500"/>
            <a:ext cx="901200" cy="9324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Omega Inc.</a:t>
            </a:r>
            <a:endParaRPr/>
          </a:p>
        </p:txBody>
      </p:sp>
      <p:sp>
        <p:nvSpPr>
          <p:cNvPr id="125" name="Google Shape;125;p17"/>
          <p:cNvSpPr/>
          <p:nvPr/>
        </p:nvSpPr>
        <p:spPr>
          <a:xfrm>
            <a:off x="6167475" y="1175575"/>
            <a:ext cx="515700" cy="4338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123</a:t>
            </a:r>
            <a:endParaRPr sz="1300"/>
          </a:p>
        </p:txBody>
      </p:sp>
      <p:sp>
        <p:nvSpPr>
          <p:cNvPr id="126" name="Google Shape;126;p17"/>
          <p:cNvSpPr/>
          <p:nvPr/>
        </p:nvSpPr>
        <p:spPr>
          <a:xfrm>
            <a:off x="4393075" y="625500"/>
            <a:ext cx="901200" cy="9324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Alpha Co.</a:t>
            </a:r>
            <a:endParaRPr/>
          </a:p>
        </p:txBody>
      </p:sp>
      <p:sp>
        <p:nvSpPr>
          <p:cNvPr id="127" name="Google Shape;127;p17"/>
          <p:cNvSpPr/>
          <p:nvPr/>
        </p:nvSpPr>
        <p:spPr>
          <a:xfrm>
            <a:off x="4695625" y="1175575"/>
            <a:ext cx="551400" cy="4338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ABC</a:t>
            </a:r>
            <a:endParaRPr sz="1300"/>
          </a:p>
        </p:txBody>
      </p:sp>
      <p:cxnSp>
        <p:nvCxnSpPr>
          <p:cNvPr id="128" name="Google Shape;128;p17"/>
          <p:cNvCxnSpPr>
            <a:stCxn id="127" idx="3"/>
            <a:endCxn id="125" idx="1"/>
          </p:cNvCxnSpPr>
          <p:nvPr/>
        </p:nvCxnSpPr>
        <p:spPr>
          <a:xfrm>
            <a:off x="5247025" y="1392475"/>
            <a:ext cx="920400" cy="0"/>
          </a:xfrm>
          <a:prstGeom prst="straightConnector1">
            <a:avLst/>
          </a:prstGeom>
          <a:noFill/>
          <a:ln cap="flat" cmpd="sng" w="9525">
            <a:solidFill>
              <a:schemeClr val="dk2"/>
            </a:solidFill>
            <a:prstDash val="solid"/>
            <a:round/>
            <a:headEnd len="med" w="med" type="triangle"/>
            <a:tailEnd len="med" w="med" type="triangle"/>
          </a:ln>
        </p:spPr>
      </p:cxnSp>
      <p:cxnSp>
        <p:nvCxnSpPr>
          <p:cNvPr id="129" name="Google Shape;129;p17"/>
          <p:cNvCxnSpPr>
            <a:stCxn id="125" idx="3"/>
            <a:endCxn id="121" idx="1"/>
          </p:cNvCxnSpPr>
          <p:nvPr/>
        </p:nvCxnSpPr>
        <p:spPr>
          <a:xfrm flipH="1" rot="10800000">
            <a:off x="6683175" y="842275"/>
            <a:ext cx="1074300" cy="550200"/>
          </a:xfrm>
          <a:prstGeom prst="bentConnector3">
            <a:avLst>
              <a:gd fmla="val 50003" name="adj1"/>
            </a:avLst>
          </a:prstGeom>
          <a:noFill/>
          <a:ln cap="flat" cmpd="sng" w="9525">
            <a:solidFill>
              <a:schemeClr val="dk2"/>
            </a:solidFill>
            <a:prstDash val="solid"/>
            <a:round/>
            <a:headEnd len="med" w="med" type="triangle"/>
            <a:tailEnd len="med" w="med" type="triangle"/>
          </a:ln>
        </p:spPr>
      </p:cxnSp>
      <p:cxnSp>
        <p:nvCxnSpPr>
          <p:cNvPr id="130" name="Google Shape;130;p17"/>
          <p:cNvCxnSpPr>
            <a:stCxn id="125" idx="3"/>
            <a:endCxn id="123" idx="1"/>
          </p:cNvCxnSpPr>
          <p:nvPr/>
        </p:nvCxnSpPr>
        <p:spPr>
          <a:xfrm>
            <a:off x="6683175" y="1392475"/>
            <a:ext cx="1074300" cy="537000"/>
          </a:xfrm>
          <a:prstGeom prst="bentConnector3">
            <a:avLst>
              <a:gd fmla="val 50003" name="adj1"/>
            </a:avLst>
          </a:prstGeom>
          <a:noFill/>
          <a:ln cap="flat" cmpd="sng" w="9525">
            <a:solidFill>
              <a:schemeClr val="dk2"/>
            </a:solidFill>
            <a:prstDash val="solid"/>
            <a:round/>
            <a:headEnd len="med" w="med" type="triangl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a:t>
            </a:r>
            <a:endParaRPr/>
          </a:p>
        </p:txBody>
      </p:sp>
      <p:sp>
        <p:nvSpPr>
          <p:cNvPr id="136" name="Google Shape;136;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Right-size services by picking suppliers based on service domains</a:t>
            </a:r>
            <a:endParaRPr/>
          </a:p>
          <a:p>
            <a:pPr indent="-298450" lvl="1" marL="914400" rtl="0" algn="l">
              <a:spcBef>
                <a:spcPts val="0"/>
              </a:spcBef>
              <a:spcAft>
                <a:spcPts val="0"/>
              </a:spcAft>
              <a:buSzPts val="1100"/>
              <a:buChar char="○"/>
            </a:pPr>
            <a:r>
              <a:rPr lang="en"/>
              <a:t>Enterprise is free to pick best-in-class and economical service operations across suppliers</a:t>
            </a:r>
            <a:endParaRPr/>
          </a:p>
          <a:p>
            <a:pPr indent="-311150" lvl="0" marL="457200" rtl="0" algn="l">
              <a:spcBef>
                <a:spcPts val="0"/>
              </a:spcBef>
              <a:spcAft>
                <a:spcPts val="0"/>
              </a:spcAft>
              <a:buSzPts val="1300"/>
              <a:buChar char="●"/>
            </a:pPr>
            <a:r>
              <a:rPr lang="en"/>
              <a:t>Replace service suppliers where disruption is limited to select service domains</a:t>
            </a:r>
            <a:endParaRPr/>
          </a:p>
          <a:p>
            <a:pPr indent="-298450" lvl="1" marL="914400" rtl="0" algn="l">
              <a:spcBef>
                <a:spcPts val="0"/>
              </a:spcBef>
              <a:spcAft>
                <a:spcPts val="0"/>
              </a:spcAft>
              <a:buSzPts val="1100"/>
              <a:buChar char="○"/>
            </a:pPr>
            <a:r>
              <a:rPr lang="en"/>
              <a:t>Remove captive suppliers</a:t>
            </a:r>
            <a:endParaRPr/>
          </a:p>
          <a:p>
            <a:pPr indent="-311150" lvl="0" marL="457200" rtl="0" algn="l">
              <a:spcBef>
                <a:spcPts val="0"/>
              </a:spcBef>
              <a:spcAft>
                <a:spcPts val="0"/>
              </a:spcAft>
              <a:buSzPts val="1300"/>
              <a:buChar char="●"/>
            </a:pPr>
            <a:r>
              <a:rPr lang="en"/>
              <a:t>Coordinate broader service collaboration across service suppliers</a:t>
            </a:r>
            <a:endParaRPr/>
          </a:p>
          <a:p>
            <a:pPr indent="-298450" lvl="1" marL="914400" rtl="0" algn="l">
              <a:spcBef>
                <a:spcPts val="0"/>
              </a:spcBef>
              <a:spcAft>
                <a:spcPts val="0"/>
              </a:spcAft>
              <a:buSzPts val="1100"/>
              <a:buChar char="○"/>
            </a:pPr>
            <a:r>
              <a:rPr lang="en"/>
              <a:t>Desegregate suppliers with overlapping service domains </a:t>
            </a:r>
            <a:endParaRPr/>
          </a:p>
          <a:p>
            <a:pPr indent="-298450" lvl="1" marL="914400" rtl="0" algn="l">
              <a:spcBef>
                <a:spcPts val="0"/>
              </a:spcBef>
              <a:spcAft>
                <a:spcPts val="0"/>
              </a:spcAft>
              <a:buSzPts val="1100"/>
              <a:buChar char="○"/>
            </a:pPr>
            <a:r>
              <a:rPr lang="en"/>
              <a:t>Reduce finger-pointing</a:t>
            </a:r>
            <a:endParaRPr/>
          </a:p>
          <a:p>
            <a:pPr indent="-311150" lvl="0" marL="457200" rtl="0" algn="l">
              <a:spcBef>
                <a:spcPts val="0"/>
              </a:spcBef>
              <a:spcAft>
                <a:spcPts val="0"/>
              </a:spcAft>
              <a:buSzPts val="1300"/>
              <a:buChar char="●"/>
            </a:pPr>
            <a:r>
              <a:rPr lang="en"/>
              <a:t>Reduce license consumption</a:t>
            </a:r>
            <a:endParaRPr/>
          </a:p>
          <a:p>
            <a:pPr indent="-298450" lvl="1" marL="914400" rtl="0" algn="l">
              <a:spcBef>
                <a:spcPts val="0"/>
              </a:spcBef>
              <a:spcAft>
                <a:spcPts val="0"/>
              </a:spcAft>
              <a:buSzPts val="1100"/>
              <a:buChar char="○"/>
            </a:pPr>
            <a:r>
              <a:rPr lang="en"/>
              <a:t>Service providers can leverage their own ticketing solution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142" name="Google Shape;142;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Forces ServiceNow CMDB and CSDM maturity</a:t>
            </a:r>
            <a:endParaRPr/>
          </a:p>
          <a:p>
            <a:pPr indent="-298450" lvl="1" marL="914400" rtl="0" algn="l">
              <a:spcBef>
                <a:spcPts val="0"/>
              </a:spcBef>
              <a:spcAft>
                <a:spcPts val="0"/>
              </a:spcAft>
              <a:buSzPts val="1100"/>
              <a:buChar char="○"/>
            </a:pPr>
            <a:r>
              <a:rPr lang="en"/>
              <a:t>Tickets are assigned based on CMDB CI, Service, and Service Offering</a:t>
            </a:r>
            <a:endParaRPr/>
          </a:p>
          <a:p>
            <a:pPr indent="-298450" lvl="1" marL="914400" rtl="0" algn="l">
              <a:spcBef>
                <a:spcPts val="0"/>
              </a:spcBef>
              <a:spcAft>
                <a:spcPts val="0"/>
              </a:spcAft>
              <a:buSzPts val="1100"/>
              <a:buChar char="○"/>
            </a:pPr>
            <a:r>
              <a:rPr lang="en"/>
              <a:t>Tickets assigned to a supplier today, might be the wrong supplier tomorrow</a:t>
            </a:r>
            <a:endParaRPr/>
          </a:p>
          <a:p>
            <a:pPr indent="-311150" lvl="0" marL="457200" rtl="0" algn="l">
              <a:spcBef>
                <a:spcPts val="0"/>
              </a:spcBef>
              <a:spcAft>
                <a:spcPts val="0"/>
              </a:spcAft>
              <a:buSzPts val="1300"/>
              <a:buChar char="●"/>
            </a:pPr>
            <a:r>
              <a:rPr lang="en"/>
              <a:t>Transitioning services between suppliers</a:t>
            </a:r>
            <a:endParaRPr/>
          </a:p>
          <a:p>
            <a:pPr indent="-298450" lvl="1" marL="914400" rtl="0" algn="l">
              <a:spcBef>
                <a:spcPts val="0"/>
              </a:spcBef>
              <a:spcAft>
                <a:spcPts val="0"/>
              </a:spcAft>
              <a:buSzPts val="1100"/>
              <a:buChar char="○"/>
            </a:pPr>
            <a:r>
              <a:rPr lang="en"/>
              <a:t>When replacing a supplier the existing tickets need re-routed to the new supplier</a:t>
            </a:r>
            <a:endParaRPr/>
          </a:p>
          <a:p>
            <a:pPr indent="-311150" lvl="0" marL="457200" rtl="0" algn="l">
              <a:spcBef>
                <a:spcPts val="0"/>
              </a:spcBef>
              <a:spcAft>
                <a:spcPts val="0"/>
              </a:spcAft>
              <a:buSzPts val="1300"/>
              <a:buChar char="●"/>
            </a:pPr>
            <a:r>
              <a:rPr lang="en"/>
              <a:t>Source of truth vs. warehouse of truth</a:t>
            </a:r>
            <a:endParaRPr/>
          </a:p>
          <a:p>
            <a:pPr indent="-298450" lvl="1" marL="914400" rtl="0" algn="l">
              <a:spcBef>
                <a:spcPts val="0"/>
              </a:spcBef>
              <a:spcAft>
                <a:spcPts val="0"/>
              </a:spcAft>
              <a:buSzPts val="1100"/>
              <a:buChar char="○"/>
            </a:pPr>
            <a:r>
              <a:rPr lang="en"/>
              <a:t>Source of truth - The origin of facts </a:t>
            </a:r>
            <a:endParaRPr/>
          </a:p>
          <a:p>
            <a:pPr indent="-298450" lvl="1" marL="914400" rtl="0" algn="l">
              <a:spcBef>
                <a:spcPts val="0"/>
              </a:spcBef>
              <a:spcAft>
                <a:spcPts val="0"/>
              </a:spcAft>
              <a:buSzPts val="1100"/>
              <a:buChar char="○"/>
            </a:pPr>
            <a:r>
              <a:rPr lang="en"/>
              <a:t>Warehouse of truth - The collation of one or more sources of truth to provide a broader view</a:t>
            </a:r>
            <a:endParaRPr/>
          </a:p>
          <a:p>
            <a:pPr indent="-311150" lvl="0" marL="457200" rtl="0" algn="l">
              <a:spcBef>
                <a:spcPts val="0"/>
              </a:spcBef>
              <a:spcAft>
                <a:spcPts val="0"/>
              </a:spcAft>
              <a:buSzPts val="1300"/>
              <a:buChar char="●"/>
            </a:pPr>
            <a:r>
              <a:rPr lang="en"/>
              <a:t>Coordination of suppliers</a:t>
            </a:r>
            <a:endParaRPr/>
          </a:p>
          <a:p>
            <a:pPr indent="-298450" lvl="1" marL="914400" rtl="0" algn="l">
              <a:spcBef>
                <a:spcPts val="0"/>
              </a:spcBef>
              <a:spcAft>
                <a:spcPts val="0"/>
              </a:spcAft>
              <a:buSzPts val="1100"/>
              <a:buChar char="○"/>
            </a:pPr>
            <a:r>
              <a:rPr lang="en"/>
              <a:t>How is information passed and transformed through ServiceNow across the tickets</a:t>
            </a:r>
            <a:endParaRPr/>
          </a:p>
          <a:p>
            <a:pPr indent="-298450" lvl="1" marL="914400" rtl="0" algn="l">
              <a:spcBef>
                <a:spcPts val="0"/>
              </a:spcBef>
              <a:spcAft>
                <a:spcPts val="0"/>
              </a:spcAft>
              <a:buSzPts val="1100"/>
              <a:buChar char="○"/>
            </a:pPr>
            <a:r>
              <a:rPr lang="en"/>
              <a:t>How is the information represented across the tickets with different suppliers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Supplier Relationship</a:t>
            </a:r>
            <a:endParaRPr/>
          </a:p>
        </p:txBody>
      </p:sp>
      <p:sp>
        <p:nvSpPr>
          <p:cNvPr id="148" name="Google Shape;148;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Push/Push Model (aka POST-POST)</a:t>
            </a:r>
            <a:endParaRPr/>
          </a:p>
          <a:p>
            <a:pPr indent="-298450" lvl="1" marL="914400" rtl="0" algn="l">
              <a:spcBef>
                <a:spcPts val="0"/>
              </a:spcBef>
              <a:spcAft>
                <a:spcPts val="0"/>
              </a:spcAft>
              <a:buSzPts val="1100"/>
              <a:buChar char="○"/>
            </a:pPr>
            <a:r>
              <a:rPr lang="en"/>
              <a:t>limit REST API operations to POST w/ deltas</a:t>
            </a:r>
            <a:endParaRPr/>
          </a:p>
          <a:p>
            <a:pPr indent="-298450" lvl="2" marL="1371600" rtl="0" algn="l">
              <a:spcBef>
                <a:spcPts val="0"/>
              </a:spcBef>
              <a:spcAft>
                <a:spcPts val="0"/>
              </a:spcAft>
              <a:buSzPts val="1100"/>
              <a:buChar char="■"/>
            </a:pPr>
            <a:r>
              <a:rPr lang="en"/>
              <a:t>GET - prone to excessive use and resource pressures</a:t>
            </a:r>
            <a:endParaRPr/>
          </a:p>
          <a:p>
            <a:pPr indent="-298450" lvl="2" marL="1371600" rtl="0" algn="l">
              <a:spcBef>
                <a:spcPts val="0"/>
              </a:spcBef>
              <a:spcAft>
                <a:spcPts val="0"/>
              </a:spcAft>
              <a:buSzPts val="1100"/>
              <a:buChar char="■"/>
            </a:pPr>
            <a:r>
              <a:rPr lang="en"/>
              <a:t>PUT/PATCH - prone to insight failures and direct access </a:t>
            </a:r>
            <a:r>
              <a:rPr lang="en"/>
              <a:t>security</a:t>
            </a:r>
            <a:r>
              <a:rPr lang="en"/>
              <a:t> violations</a:t>
            </a:r>
            <a:endParaRPr/>
          </a:p>
          <a:p>
            <a:pPr indent="-298450" lvl="2" marL="1371600" rtl="0" algn="l">
              <a:spcBef>
                <a:spcPts val="0"/>
              </a:spcBef>
              <a:spcAft>
                <a:spcPts val="0"/>
              </a:spcAft>
              <a:buSzPts val="1100"/>
              <a:buChar char="■"/>
            </a:pPr>
            <a:r>
              <a:rPr lang="en"/>
              <a:t>DELETE - prone to insight failures and system of record violations</a:t>
            </a:r>
            <a:endParaRPr/>
          </a:p>
          <a:p>
            <a:pPr indent="-311150" lvl="0" marL="457200" rtl="0" algn="l">
              <a:spcBef>
                <a:spcPts val="0"/>
              </a:spcBef>
              <a:spcAft>
                <a:spcPts val="0"/>
              </a:spcAft>
              <a:buSzPts val="1300"/>
              <a:buChar char="●"/>
            </a:pPr>
            <a:r>
              <a:rPr lang="en"/>
              <a:t>Fair Communications</a:t>
            </a:r>
            <a:endParaRPr/>
          </a:p>
          <a:p>
            <a:pPr indent="-298450" lvl="1" marL="914400" rtl="0" algn="l">
              <a:spcBef>
                <a:spcPts val="0"/>
              </a:spcBef>
              <a:spcAft>
                <a:spcPts val="0"/>
              </a:spcAft>
              <a:buSzPts val="1100"/>
              <a:buChar char="○"/>
            </a:pPr>
            <a:r>
              <a:rPr lang="en"/>
              <a:t>each party set their incoming data payload standards</a:t>
            </a:r>
            <a:endParaRPr/>
          </a:p>
          <a:p>
            <a:pPr indent="-298450" lvl="1" marL="914400" rtl="0" algn="l">
              <a:spcBef>
                <a:spcPts val="0"/>
              </a:spcBef>
              <a:spcAft>
                <a:spcPts val="0"/>
              </a:spcAft>
              <a:buSzPts val="1100"/>
              <a:buChar char="○"/>
            </a:pPr>
            <a:r>
              <a:rPr lang="en"/>
              <a:t>e</a:t>
            </a:r>
            <a:r>
              <a:rPr lang="en"/>
              <a:t>ach party adheres their outgoing data payload to meet their supplier incoming data payload standard</a:t>
            </a:r>
            <a:endParaRPr/>
          </a:p>
          <a:p>
            <a:pPr indent="-298450" lvl="1" marL="914400" rtl="0" algn="l">
              <a:spcBef>
                <a:spcPts val="0"/>
              </a:spcBef>
              <a:spcAft>
                <a:spcPts val="0"/>
              </a:spcAft>
              <a:buSzPts val="1100"/>
              <a:buChar char="○"/>
            </a:pPr>
            <a:r>
              <a:rPr lang="en"/>
              <a:t>c</a:t>
            </a:r>
            <a:r>
              <a:rPr lang="en"/>
              <a:t>hanges to one party does not incur a change on another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Scenario</a:t>
            </a:r>
            <a:endParaRPr/>
          </a:p>
        </p:txBody>
      </p:sp>
      <p:sp>
        <p:nvSpPr>
          <p:cNvPr id="154" name="Google Shape;154;p21"/>
          <p:cNvSpPr txBox="1"/>
          <p:nvPr>
            <p:ph idx="1" type="body"/>
          </p:nvPr>
        </p:nvSpPr>
        <p:spPr>
          <a:xfrm>
            <a:off x="727650" y="2078875"/>
            <a:ext cx="7688700" cy="2790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Omega Inc. has adopted a multi-supplier strategy across various services to provide best in class support for the enterprise. Alpha Co. provides call center support. Beta LLC. provides data recovery services. Delta Ltd. provides server administration.</a:t>
            </a:r>
            <a:endParaRPr/>
          </a:p>
          <a:p>
            <a:pPr indent="-311150" lvl="0" marL="457200" rtl="0" algn="l">
              <a:spcBef>
                <a:spcPts val="1200"/>
              </a:spcBef>
              <a:spcAft>
                <a:spcPts val="0"/>
              </a:spcAft>
              <a:buSzPts val="1300"/>
              <a:buAutoNum type="arabicPeriod"/>
            </a:pPr>
            <a:r>
              <a:rPr lang="en"/>
              <a:t>A call comes in to Alpha Co. reporting a server is unreachable and an incident ticket is created.</a:t>
            </a:r>
            <a:endParaRPr/>
          </a:p>
          <a:p>
            <a:pPr indent="-311150" lvl="0" marL="457200" rtl="0" algn="l">
              <a:spcBef>
                <a:spcPts val="0"/>
              </a:spcBef>
              <a:spcAft>
                <a:spcPts val="0"/>
              </a:spcAft>
              <a:buSzPts val="1300"/>
              <a:buAutoNum type="arabicPeriod"/>
            </a:pPr>
            <a:r>
              <a:rPr lang="en"/>
              <a:t>The ticket is eBonded to Omega Inc. The server record in the CMDB is linked to Delta Ltd. for support. A business rule auto-assigns the ticket to Delta Ltd. which eBonds to Delta Ltd. creating a new ticket on Delta Ltd. ticketing system.</a:t>
            </a:r>
            <a:endParaRPr/>
          </a:p>
          <a:p>
            <a:pPr indent="-311150" lvl="0" marL="457200" rtl="0" algn="l">
              <a:spcBef>
                <a:spcPts val="0"/>
              </a:spcBef>
              <a:spcAft>
                <a:spcPts val="0"/>
              </a:spcAft>
              <a:buSzPts val="1300"/>
              <a:buAutoNum type="arabicPeriod"/>
            </a:pPr>
            <a:r>
              <a:rPr lang="en"/>
              <a:t>Delta Ltd. determines it needs a full system restore and changes the ticket service offering to Server Restoration. That service offering is supported by Beta LLC.</a:t>
            </a:r>
            <a:endParaRPr/>
          </a:p>
          <a:p>
            <a:pPr indent="-311150" lvl="0" marL="457200" rtl="0" algn="l">
              <a:spcBef>
                <a:spcPts val="0"/>
              </a:spcBef>
              <a:spcAft>
                <a:spcPts val="0"/>
              </a:spcAft>
              <a:buSzPts val="1300"/>
              <a:buAutoNum type="arabicPeriod"/>
            </a:pPr>
            <a:r>
              <a:rPr lang="en"/>
              <a:t>A business rule triggers based on change to the service offering to eBond the Omega Inc. ticket to now include Beta LLC. </a:t>
            </a:r>
            <a:endParaRPr/>
          </a:p>
          <a:p>
            <a:pPr indent="-311150" lvl="0" marL="457200" rtl="0" algn="l">
              <a:spcBef>
                <a:spcPts val="0"/>
              </a:spcBef>
              <a:spcAft>
                <a:spcPts val="0"/>
              </a:spcAft>
              <a:buSzPts val="1300"/>
              <a:buAutoNum type="arabicPeriod"/>
            </a:pPr>
            <a:r>
              <a:rPr lang="en"/>
              <a:t>As Beta LLC. works their ticket, the information is passed to Omega Inc. which proxies updates to Alpha Co., and Beta LLC tickets.  </a:t>
            </a:r>
            <a:endParaRPr/>
          </a:p>
        </p:txBody>
      </p:sp>
      <p:sp>
        <p:nvSpPr>
          <p:cNvPr id="155" name="Google Shape;155;p21"/>
          <p:cNvSpPr/>
          <p:nvPr/>
        </p:nvSpPr>
        <p:spPr>
          <a:xfrm>
            <a:off x="7419300" y="75425"/>
            <a:ext cx="901200" cy="93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Beta LLC.</a:t>
            </a:r>
            <a:endParaRPr/>
          </a:p>
        </p:txBody>
      </p:sp>
      <p:sp>
        <p:nvSpPr>
          <p:cNvPr id="156" name="Google Shape;156;p21"/>
          <p:cNvSpPr/>
          <p:nvPr/>
        </p:nvSpPr>
        <p:spPr>
          <a:xfrm>
            <a:off x="7757550" y="625500"/>
            <a:ext cx="515700" cy="4338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XYZ</a:t>
            </a:r>
            <a:endParaRPr sz="1300"/>
          </a:p>
        </p:txBody>
      </p:sp>
      <p:sp>
        <p:nvSpPr>
          <p:cNvPr id="157" name="Google Shape;157;p21"/>
          <p:cNvSpPr/>
          <p:nvPr/>
        </p:nvSpPr>
        <p:spPr>
          <a:xfrm>
            <a:off x="7419300" y="1186525"/>
            <a:ext cx="901200" cy="932400"/>
          </a:xfrm>
          <a:prstGeom prst="roundRect">
            <a:avLst>
              <a:gd fmla="val 16667" name="adj"/>
            </a:avLst>
          </a:prstGeom>
          <a:solidFill>
            <a:srgbClr val="D5A6BD"/>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Delta Ltd.</a:t>
            </a:r>
            <a:endParaRPr/>
          </a:p>
        </p:txBody>
      </p:sp>
      <p:sp>
        <p:nvSpPr>
          <p:cNvPr id="158" name="Google Shape;158;p21"/>
          <p:cNvSpPr/>
          <p:nvPr/>
        </p:nvSpPr>
        <p:spPr>
          <a:xfrm>
            <a:off x="7757550" y="1712475"/>
            <a:ext cx="515700" cy="4338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DEF</a:t>
            </a:r>
            <a:endParaRPr sz="1300"/>
          </a:p>
        </p:txBody>
      </p:sp>
      <p:sp>
        <p:nvSpPr>
          <p:cNvPr id="159" name="Google Shape;159;p21"/>
          <p:cNvSpPr/>
          <p:nvPr/>
        </p:nvSpPr>
        <p:spPr>
          <a:xfrm>
            <a:off x="5829225" y="625500"/>
            <a:ext cx="901200" cy="9324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Omega Inc.</a:t>
            </a:r>
            <a:endParaRPr/>
          </a:p>
        </p:txBody>
      </p:sp>
      <p:sp>
        <p:nvSpPr>
          <p:cNvPr id="160" name="Google Shape;160;p21"/>
          <p:cNvSpPr/>
          <p:nvPr/>
        </p:nvSpPr>
        <p:spPr>
          <a:xfrm>
            <a:off x="6167475" y="1175575"/>
            <a:ext cx="515700" cy="4338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123</a:t>
            </a:r>
            <a:endParaRPr sz="1300"/>
          </a:p>
        </p:txBody>
      </p:sp>
      <p:sp>
        <p:nvSpPr>
          <p:cNvPr id="161" name="Google Shape;161;p21"/>
          <p:cNvSpPr/>
          <p:nvPr/>
        </p:nvSpPr>
        <p:spPr>
          <a:xfrm>
            <a:off x="4393075" y="625500"/>
            <a:ext cx="901200" cy="9324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Alpha Co.</a:t>
            </a:r>
            <a:endParaRPr/>
          </a:p>
        </p:txBody>
      </p:sp>
      <p:sp>
        <p:nvSpPr>
          <p:cNvPr id="162" name="Google Shape;162;p21"/>
          <p:cNvSpPr/>
          <p:nvPr/>
        </p:nvSpPr>
        <p:spPr>
          <a:xfrm>
            <a:off x="4695625" y="1175575"/>
            <a:ext cx="551400" cy="4338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ABC</a:t>
            </a:r>
            <a:endParaRPr sz="1300"/>
          </a:p>
        </p:txBody>
      </p:sp>
      <p:cxnSp>
        <p:nvCxnSpPr>
          <p:cNvPr id="163" name="Google Shape;163;p21"/>
          <p:cNvCxnSpPr>
            <a:stCxn id="162" idx="3"/>
            <a:endCxn id="160" idx="1"/>
          </p:cNvCxnSpPr>
          <p:nvPr/>
        </p:nvCxnSpPr>
        <p:spPr>
          <a:xfrm>
            <a:off x="5247025" y="1392475"/>
            <a:ext cx="920400" cy="0"/>
          </a:xfrm>
          <a:prstGeom prst="straightConnector1">
            <a:avLst/>
          </a:prstGeom>
          <a:noFill/>
          <a:ln cap="flat" cmpd="sng" w="9525">
            <a:solidFill>
              <a:schemeClr val="dk2"/>
            </a:solidFill>
            <a:prstDash val="solid"/>
            <a:round/>
            <a:headEnd len="med" w="med" type="triangle"/>
            <a:tailEnd len="med" w="med" type="triangle"/>
          </a:ln>
        </p:spPr>
      </p:cxnSp>
      <p:cxnSp>
        <p:nvCxnSpPr>
          <p:cNvPr id="164" name="Google Shape;164;p21"/>
          <p:cNvCxnSpPr>
            <a:stCxn id="160" idx="3"/>
            <a:endCxn id="156" idx="1"/>
          </p:cNvCxnSpPr>
          <p:nvPr/>
        </p:nvCxnSpPr>
        <p:spPr>
          <a:xfrm flipH="1" rot="10800000">
            <a:off x="6683175" y="842275"/>
            <a:ext cx="1074300" cy="550200"/>
          </a:xfrm>
          <a:prstGeom prst="bentConnector3">
            <a:avLst>
              <a:gd fmla="val 50003" name="adj1"/>
            </a:avLst>
          </a:prstGeom>
          <a:noFill/>
          <a:ln cap="flat" cmpd="sng" w="9525">
            <a:solidFill>
              <a:schemeClr val="dk2"/>
            </a:solidFill>
            <a:prstDash val="solid"/>
            <a:round/>
            <a:headEnd len="med" w="med" type="triangle"/>
            <a:tailEnd len="med" w="med" type="triangle"/>
          </a:ln>
        </p:spPr>
      </p:cxnSp>
      <p:cxnSp>
        <p:nvCxnSpPr>
          <p:cNvPr id="165" name="Google Shape;165;p21"/>
          <p:cNvCxnSpPr>
            <a:stCxn id="160" idx="3"/>
            <a:endCxn id="158" idx="1"/>
          </p:cNvCxnSpPr>
          <p:nvPr/>
        </p:nvCxnSpPr>
        <p:spPr>
          <a:xfrm>
            <a:off x="6683175" y="1392475"/>
            <a:ext cx="1074300" cy="537000"/>
          </a:xfrm>
          <a:prstGeom prst="bentConnector3">
            <a:avLst>
              <a:gd fmla="val 50003" name="adj1"/>
            </a:avLst>
          </a:prstGeom>
          <a:noFill/>
          <a:ln cap="flat" cmpd="sng" w="9525">
            <a:solidFill>
              <a:schemeClr val="dk2"/>
            </a:solidFill>
            <a:prstDash val="solid"/>
            <a:round/>
            <a:headEnd len="med" w="med" type="triangl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