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y="5143500" cx="9144000"/>
  <p:notesSz cx="6858000" cy="9144000"/>
  <p:embeddedFontLst>
    <p:embeddedFont>
      <p:font typeface="Roboto"/>
      <p:regular r:id="rId41"/>
      <p:bold r:id="rId42"/>
      <p:italic r:id="rId43"/>
      <p:boldItalic r:id="rId44"/>
    </p:embeddedFont>
    <p:embeddedFont>
      <p:font typeface="Montserrat"/>
      <p:regular r:id="rId45"/>
      <p:bold r:id="rId46"/>
      <p:italic r:id="rId47"/>
      <p:boldItalic r:id="rId48"/>
    </p:embeddedFont>
    <p:embeddedFont>
      <p:font typeface="EB Garamond"/>
      <p:regular r:id="rId49"/>
      <p:bold r:id="rId50"/>
      <p:italic r:id="rId51"/>
      <p:boldItalic r:id="rId52"/>
    </p:embeddedFont>
    <p:embeddedFont>
      <p:font typeface="Barlow"/>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Matthew Hernande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EBGaramond-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EBGaramond-italic.fntdata"/><Relationship Id="rId50" Type="http://schemas.openxmlformats.org/officeDocument/2006/relationships/font" Target="fonts/EBGaramond-bold.fntdata"/><Relationship Id="rId53" Type="http://schemas.openxmlformats.org/officeDocument/2006/relationships/font" Target="fonts/Barlow-bold.fntdata"/><Relationship Id="rId52" Type="http://schemas.openxmlformats.org/officeDocument/2006/relationships/font" Target="fonts/EBGaramond-boldItalic.fntdata"/><Relationship Id="rId11" Type="http://schemas.openxmlformats.org/officeDocument/2006/relationships/slide" Target="slides/slide4.xml"/><Relationship Id="rId10" Type="http://schemas.openxmlformats.org/officeDocument/2006/relationships/slide" Target="slides/slide3.xml"/><Relationship Id="rId54" Type="http://schemas.openxmlformats.org/officeDocument/2006/relationships/font" Target="fonts/Barlow-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18T16:26:06.604">
    <p:pos x="1153" y="1106"/>
    <p:text>Is this clear enough? Can we condense this? Could we be more client?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4-22T18:23:02.647">
    <p:pos x="6000" y="0"/>
    <p:text>This starts to answer the first question.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c1c63da97_1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cc1c63da97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c2b6c50a3_2_6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
        <p:nvSpPr>
          <p:cNvPr id="206" name="Google Shape;206;g2cc2b6c50a3_2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c1c63da97_1_1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Victoria</a:t>
            </a:r>
            <a:endParaRPr/>
          </a:p>
        </p:txBody>
      </p:sp>
      <p:sp>
        <p:nvSpPr>
          <p:cNvPr id="215" name="Google Shape;215;g2cc1c63da97_1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c1c63da97_3_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Chris</a:t>
            </a:r>
            <a:endParaRPr sz="500"/>
          </a:p>
        </p:txBody>
      </p:sp>
      <p:sp>
        <p:nvSpPr>
          <p:cNvPr id="238" name="Google Shape;238;g2cc1c63da97_3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c2b6c50a3_3_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
        <p:nvSpPr>
          <p:cNvPr id="245" name="Google Shape;245;g2cc2b6c50a3_3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cd9c726d6f_3_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cd9c726d6f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c2b6c50a3_2_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a:t>
            </a:r>
            <a:endParaRPr/>
          </a:p>
        </p:txBody>
      </p:sp>
      <p:sp>
        <p:nvSpPr>
          <p:cNvPr id="261" name="Google Shape;261;g2cc2b6c50a3_2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cea79675f3_1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a:t>
            </a:r>
            <a:endParaRPr/>
          </a:p>
        </p:txBody>
      </p:sp>
      <p:sp>
        <p:nvSpPr>
          <p:cNvPr id="271" name="Google Shape;271;g2cea79675f3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cc2b6c50a3_2_8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Hannia</a:t>
            </a:r>
            <a:endParaRPr/>
          </a:p>
        </p:txBody>
      </p:sp>
      <p:sp>
        <p:nvSpPr>
          <p:cNvPr id="278" name="Google Shape;278;g2cc2b6c50a3_2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cc1c63da97_1_16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Hannia</a:t>
            </a:r>
            <a:endParaRPr/>
          </a:p>
        </p:txBody>
      </p:sp>
      <p:sp>
        <p:nvSpPr>
          <p:cNvPr id="286" name="Google Shape;286;g2cc1c63da97_1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cc1c63da97_1_2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Victoria</a:t>
            </a:r>
            <a:endParaRPr/>
          </a:p>
        </p:txBody>
      </p:sp>
      <p:sp>
        <p:nvSpPr>
          <p:cNvPr id="295" name="Google Shape;295;g2cc1c63da97_1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c1c63da8e_0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Matthew will introduce us and go down the list. </a:t>
            </a:r>
            <a:endParaRPr sz="2700"/>
          </a:p>
        </p:txBody>
      </p:sp>
      <p:sp>
        <p:nvSpPr>
          <p:cNvPr id="134" name="Google Shape;134;g2cc1c63da8e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c1c63da97_7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Hannia</a:t>
            </a:r>
            <a:endParaRPr/>
          </a:p>
        </p:txBody>
      </p:sp>
      <p:sp>
        <p:nvSpPr>
          <p:cNvPr id="305" name="Google Shape;305;g2cc1c63da97_7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cc1c63da97_7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latin typeface="Montserrat"/>
                <a:ea typeface="Montserrat"/>
                <a:cs typeface="Montserrat"/>
                <a:sym typeface="Montserrat"/>
              </a:rPr>
              <a:t>Hannia </a:t>
            </a:r>
            <a:endParaRPr sz="1700">
              <a:solidFill>
                <a:schemeClr val="dk1"/>
              </a:solidFill>
              <a:latin typeface="Montserrat"/>
              <a:ea typeface="Montserrat"/>
              <a:cs typeface="Montserrat"/>
              <a:sym typeface="Montserrat"/>
            </a:endParaRPr>
          </a:p>
          <a:p>
            <a:pPr indent="-336550" lvl="0" marL="457200" rtl="0" algn="l">
              <a:lnSpc>
                <a:spcPct val="115000"/>
              </a:lnSpc>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Typography, firm name, and logo were primary attention grabbers.</a:t>
            </a:r>
            <a:endParaRPr sz="1700">
              <a:solidFill>
                <a:schemeClr val="dk1"/>
              </a:solidFill>
              <a:latin typeface="Montserrat"/>
              <a:ea typeface="Montserrat"/>
              <a:cs typeface="Montserrat"/>
              <a:sym typeface="Montserrat"/>
            </a:endParaRPr>
          </a:p>
          <a:p>
            <a:pPr indent="-336550" lvl="0" marL="457200" rtl="0" algn="l">
              <a:lnSpc>
                <a:spcPct val="115000"/>
              </a:lnSpc>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Varied understanding of services offered by Taproot Law </a:t>
            </a:r>
            <a:endParaRPr sz="1700">
              <a:solidFill>
                <a:schemeClr val="dk1"/>
              </a:solidFill>
              <a:latin typeface="Montserrat"/>
              <a:ea typeface="Montserrat"/>
              <a:cs typeface="Montserrat"/>
              <a:sym typeface="Montserrat"/>
            </a:endParaRPr>
          </a:p>
          <a:p>
            <a:pPr indent="-336550" lvl="0" marL="457200" rtl="0" algn="l">
              <a:lnSpc>
                <a:spcPct val="115000"/>
              </a:lnSpc>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Interest in contacting Taproot Law for information or appointments. </a:t>
            </a:r>
            <a:endParaRPr sz="1700">
              <a:solidFill>
                <a:schemeClr val="dk1"/>
              </a:solidFill>
              <a:latin typeface="Montserrat"/>
              <a:ea typeface="Montserrat"/>
              <a:cs typeface="Montserrat"/>
              <a:sym typeface="Montserrat"/>
            </a:endParaRPr>
          </a:p>
          <a:p>
            <a:pPr indent="-336550" lvl="0" marL="457200" rtl="0" algn="l">
              <a:lnSpc>
                <a:spcPct val="115000"/>
              </a:lnSpc>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Mixed success with QR usage. </a:t>
            </a:r>
            <a:endParaRPr sz="1700">
              <a:solidFill>
                <a:schemeClr val="dk1"/>
              </a:solidFill>
              <a:latin typeface="Montserrat"/>
              <a:ea typeface="Montserrat"/>
              <a:cs typeface="Montserrat"/>
              <a:sym typeface="Montserrat"/>
            </a:endParaRPr>
          </a:p>
          <a:p>
            <a:pPr indent="-336550" lvl="0" marL="457200" rtl="0" algn="l">
              <a:lnSpc>
                <a:spcPct val="115000"/>
              </a:lnSpc>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Moderate likelihood of recommending Taproot Law’s services.</a:t>
            </a:r>
            <a:endParaRPr sz="1700">
              <a:solidFill>
                <a:schemeClr val="dk1"/>
              </a:solidFill>
              <a:latin typeface="Montserrat"/>
              <a:ea typeface="Montserrat"/>
              <a:cs typeface="Montserrat"/>
              <a:sym typeface="Montserrat"/>
            </a:endParaRPr>
          </a:p>
        </p:txBody>
      </p:sp>
      <p:sp>
        <p:nvSpPr>
          <p:cNvPr id="314" name="Google Shape;314;g2cc1c63da97_7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cc1c63da97_5_7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Hannia</a:t>
            </a:r>
            <a:endParaRPr/>
          </a:p>
        </p:txBody>
      </p:sp>
      <p:sp>
        <p:nvSpPr>
          <p:cNvPr id="325" name="Google Shape;325;g2cc1c63da97_5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cc2b6c50a3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Hannia</a:t>
            </a:r>
            <a:endParaRPr/>
          </a:p>
        </p:txBody>
      </p:sp>
      <p:sp>
        <p:nvSpPr>
          <p:cNvPr id="334" name="Google Shape;334;g2cc2b6c50a3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cc2b6c50a3_2_10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
        <p:nvSpPr>
          <p:cNvPr id="344" name="Google Shape;344;g2cc2b6c50a3_2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cc1c63da97_1_2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Hannia</a:t>
            </a:r>
            <a:endParaRPr/>
          </a:p>
        </p:txBody>
      </p:sp>
      <p:sp>
        <p:nvSpPr>
          <p:cNvPr id="352" name="Google Shape;352;g2cc1c63da97_1_2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cc2b6c50a3_2_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 we were able to safely assume this based on the data we gathered on the </a:t>
            </a:r>
            <a:r>
              <a:rPr lang="en"/>
              <a:t>question</a:t>
            </a:r>
            <a:r>
              <a:rPr lang="en"/>
              <a:t> Data Security Concerns. Safier method of </a:t>
            </a:r>
            <a:r>
              <a:rPr lang="en"/>
              <a:t>receiving</a:t>
            </a:r>
            <a:r>
              <a:rPr lang="en"/>
              <a:t> confidential information?</a:t>
            </a:r>
            <a:endParaRPr/>
          </a:p>
        </p:txBody>
      </p:sp>
      <p:sp>
        <p:nvSpPr>
          <p:cNvPr id="359" name="Google Shape;359;g2cc2b6c50a3_2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cc1c63da97_1_27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Victoria</a:t>
            </a:r>
            <a:endParaRPr/>
          </a:p>
        </p:txBody>
      </p:sp>
      <p:sp>
        <p:nvSpPr>
          <p:cNvPr id="371" name="Google Shape;371;g2cc1c63da97_1_2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cc1c63da97_5_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Kyle- with this data we were able to see that most people </a:t>
            </a:r>
            <a:r>
              <a:rPr lang="en" sz="2000"/>
              <a:t>believe</a:t>
            </a:r>
            <a:r>
              <a:rPr lang="en" sz="2000"/>
              <a:t> taproot offers a diverse range of services which include coaching, the make it legal services, workshops and the make it legal administration which is a positive sign that people are familiar with </a:t>
            </a:r>
            <a:r>
              <a:rPr lang="en" sz="2000"/>
              <a:t>their</a:t>
            </a:r>
            <a:r>
              <a:rPr lang="en" sz="2000"/>
              <a:t> services</a:t>
            </a:r>
            <a:endParaRPr sz="2000"/>
          </a:p>
        </p:txBody>
      </p:sp>
      <p:sp>
        <p:nvSpPr>
          <p:cNvPr id="387" name="Google Shape;387;g2cc1c63da97_5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cc1c63da97_1_2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Kyle- More data we gathered shows us that the majority of people would be </a:t>
            </a:r>
            <a:r>
              <a:rPr lang="en" sz="1700"/>
              <a:t>somewhat likely to contact taproot for any help if they have concerns which is a good sign telling us clients are comfortable </a:t>
            </a:r>
            <a:endParaRPr sz="1700"/>
          </a:p>
        </p:txBody>
      </p:sp>
      <p:sp>
        <p:nvSpPr>
          <p:cNvPr id="400" name="Google Shape;400;g2cc1c63da97_1_2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c1c63da8e_0_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Matthew will talk about the overview. </a:t>
            </a:r>
            <a:endParaRPr sz="4800"/>
          </a:p>
        </p:txBody>
      </p:sp>
      <p:sp>
        <p:nvSpPr>
          <p:cNvPr id="140" name="Google Shape;140;g2cc1c63da8e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cc1c63da97_5_5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Victoria - Based on the data</a:t>
            </a:r>
            <a:endParaRPr/>
          </a:p>
        </p:txBody>
      </p:sp>
      <p:sp>
        <p:nvSpPr>
          <p:cNvPr id="414" name="Google Shape;414;g2cc1c63da97_5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cc2b6c50a3_3_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a:t>
            </a:r>
            <a:endParaRPr/>
          </a:p>
        </p:txBody>
      </p:sp>
      <p:sp>
        <p:nvSpPr>
          <p:cNvPr id="428" name="Google Shape;428;g2cc2b6c50a3_3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cc2b6c50a3_2_1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a:t>
            </a:r>
            <a:endParaRPr/>
          </a:p>
        </p:txBody>
      </p:sp>
      <p:sp>
        <p:nvSpPr>
          <p:cNvPr id="438" name="Google Shape;438;g2cc2b6c50a3_2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cc2b6c50a3_1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endParaRPr/>
          </a:p>
        </p:txBody>
      </p:sp>
      <p:sp>
        <p:nvSpPr>
          <p:cNvPr id="445" name="Google Shape;445;g2cc2b6c50a3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c1c63da97_1_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Kyle will introduce the client. </a:t>
            </a:r>
            <a:endParaRPr sz="4800"/>
          </a:p>
        </p:txBody>
      </p:sp>
      <p:sp>
        <p:nvSpPr>
          <p:cNvPr id="150" name="Google Shape;150;g2cc1c63da97_1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c1c63da97_1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2cc1c63da97_1_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2400">
                <a:solidFill>
                  <a:schemeClr val="dk1"/>
                </a:solidFill>
              </a:rPr>
              <a:t>Kyle will introduce the services. </a:t>
            </a:r>
            <a:endParaRPr sz="2400">
              <a:solidFill>
                <a:schemeClr val="dk1"/>
              </a:solidFill>
            </a:endParaRPr>
          </a:p>
        </p:txBody>
      </p:sp>
      <p:sp>
        <p:nvSpPr>
          <p:cNvPr id="160" name="Google Shape;160;g2cc1c63da97_1_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c1c63da97_1_1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Matt will introduce purpose of UX research.</a:t>
            </a:r>
            <a:endParaRPr sz="4800"/>
          </a:p>
        </p:txBody>
      </p:sp>
      <p:sp>
        <p:nvSpPr>
          <p:cNvPr id="170" name="Google Shape;170;g2cc1c63da97_1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d9c726d6f_2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Matt will introduce purpose of UX research.</a:t>
            </a:r>
            <a:endParaRPr sz="4800"/>
          </a:p>
        </p:txBody>
      </p:sp>
      <p:sp>
        <p:nvSpPr>
          <p:cNvPr id="179" name="Google Shape;179;g2cd9c726d6f_2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c2b6c50a3_2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Victoria will talk about research objectives. </a:t>
            </a:r>
            <a:endParaRPr/>
          </a:p>
        </p:txBody>
      </p:sp>
      <p:sp>
        <p:nvSpPr>
          <p:cNvPr id="188" name="Google Shape;188;g2cc2b6c50a3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c1c63da97_3_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Victoria</a:t>
            </a:r>
            <a:endParaRPr/>
          </a:p>
        </p:txBody>
      </p:sp>
      <p:sp>
        <p:nvSpPr>
          <p:cNvPr id="197" name="Google Shape;197;g2cc1c63da97_3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4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4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4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4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4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4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4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4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4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00"/>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3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4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4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4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4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4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4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200" cy="3201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200" cy="1975800"/>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00" cy="3201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00" cy="1975800"/>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4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4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4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4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4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4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200" cy="581100"/>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6000" cy="2926500"/>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200" cy="2345700"/>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4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4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4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200"/>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057400" cy="2057400"/>
          </a:xfrm>
          <a:prstGeom prst="rect">
            <a:avLst/>
          </a:prstGeom>
          <a:noFill/>
          <a:ln>
            <a:noFill/>
          </a:ln>
        </p:spPr>
      </p:sp>
      <p:sp>
        <p:nvSpPr>
          <p:cNvPr id="109" name="Google Shape;109;p22"/>
          <p:cNvSpPr txBox="1"/>
          <p:nvPr>
            <p:ph idx="1" type="body"/>
          </p:nvPr>
        </p:nvSpPr>
        <p:spPr>
          <a:xfrm>
            <a:off x="896144" y="2683669"/>
            <a:ext cx="2743200" cy="402600"/>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4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4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4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400" y="-125700"/>
            <a:ext cx="2263200"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4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4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4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250" y="1085769"/>
            <a:ext cx="2925600"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750" y="95169"/>
            <a:ext cx="2925600"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4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4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4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2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400"/>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400"/>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400"/>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2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comments" Target="../comments/commen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128" name="Shape 128"/>
        <p:cNvGrpSpPr/>
        <p:nvPr/>
      </p:nvGrpSpPr>
      <p:grpSpPr>
        <a:xfrm>
          <a:off x="0" y="0"/>
          <a:ext cx="0" cy="0"/>
          <a:chOff x="0" y="0"/>
          <a:chExt cx="0" cy="0"/>
        </a:xfrm>
      </p:grpSpPr>
      <p:cxnSp>
        <p:nvCxnSpPr>
          <p:cNvPr id="129" name="Google Shape;129;p25"/>
          <p:cNvCxnSpPr/>
          <p:nvPr/>
        </p:nvCxnSpPr>
        <p:spPr>
          <a:xfrm>
            <a:off x="1341450" y="4640019"/>
            <a:ext cx="6461100" cy="0"/>
          </a:xfrm>
          <a:prstGeom prst="straightConnector1">
            <a:avLst/>
          </a:prstGeom>
          <a:noFill/>
          <a:ln cap="flat" cmpd="sng" w="9525">
            <a:solidFill>
              <a:srgbClr val="000000"/>
            </a:solidFill>
            <a:prstDash val="solid"/>
            <a:round/>
            <a:headEnd len="sm" w="sm" type="none"/>
            <a:tailEnd len="sm" w="sm" type="none"/>
          </a:ln>
        </p:spPr>
      </p:cxnSp>
      <p:sp>
        <p:nvSpPr>
          <p:cNvPr id="130" name="Google Shape;130;p25"/>
          <p:cNvSpPr txBox="1"/>
          <p:nvPr/>
        </p:nvSpPr>
        <p:spPr>
          <a:xfrm>
            <a:off x="1831800" y="1757175"/>
            <a:ext cx="5480400" cy="923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3000">
                <a:solidFill>
                  <a:srgbClr val="3D3D3D"/>
                </a:solidFill>
                <a:latin typeface="Montserrat"/>
                <a:ea typeface="Montserrat"/>
                <a:cs typeface="Montserrat"/>
                <a:sym typeface="Montserrat"/>
              </a:rPr>
              <a:t>UX Research for Taproot Digital Outreach Initiatives</a:t>
            </a:r>
            <a:endParaRPr b="1" sz="500">
              <a:solidFill>
                <a:schemeClr val="dk1"/>
              </a:solidFill>
              <a:latin typeface="Montserrat"/>
              <a:ea typeface="Montserrat"/>
              <a:cs typeface="Montserrat"/>
              <a:sym typeface="Montserrat"/>
            </a:endParaRPr>
          </a:p>
        </p:txBody>
      </p:sp>
      <p:sp>
        <p:nvSpPr>
          <p:cNvPr id="131" name="Google Shape;131;p25"/>
          <p:cNvSpPr txBox="1"/>
          <p:nvPr/>
        </p:nvSpPr>
        <p:spPr>
          <a:xfrm>
            <a:off x="1831800" y="2791425"/>
            <a:ext cx="4980000" cy="215400"/>
          </a:xfrm>
          <a:prstGeom prst="rect">
            <a:avLst/>
          </a:prstGeom>
          <a:noFill/>
          <a:ln>
            <a:noFill/>
          </a:ln>
        </p:spPr>
        <p:txBody>
          <a:bodyPr anchorCtr="0" anchor="t" bIns="0" lIns="0" spcFirstLastPara="1" rIns="0" wrap="square" tIns="0">
            <a:spAutoFit/>
          </a:bodyPr>
          <a:lstStyle/>
          <a:p>
            <a:pPr indent="0" lvl="0" marL="0" marR="0" rtl="0" algn="just">
              <a:lnSpc>
                <a:spcPct val="150017"/>
              </a:lnSpc>
              <a:spcBef>
                <a:spcPts val="0"/>
              </a:spcBef>
              <a:spcAft>
                <a:spcPts val="0"/>
              </a:spcAft>
              <a:buNone/>
            </a:pPr>
            <a:r>
              <a:rPr b="1" lang="en" sz="1400">
                <a:solidFill>
                  <a:srgbClr val="3D3D3D"/>
                </a:solidFill>
                <a:latin typeface="Montserrat"/>
                <a:ea typeface="Montserrat"/>
                <a:cs typeface="Montserrat"/>
                <a:sym typeface="Montserrat"/>
              </a:rPr>
              <a:t>By: </a:t>
            </a:r>
            <a:r>
              <a:rPr lang="en" sz="1400">
                <a:solidFill>
                  <a:srgbClr val="3D3D3D"/>
                </a:solidFill>
                <a:latin typeface="Montserrat"/>
                <a:ea typeface="Montserrat"/>
                <a:cs typeface="Montserrat"/>
                <a:sym typeface="Montserrat"/>
              </a:rPr>
              <a:t>Matthew H, Kyle B, Chris E, Victoria T, and Hannia G.</a:t>
            </a:r>
            <a:endParaRPr sz="7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207" name="Shape 207"/>
        <p:cNvGrpSpPr/>
        <p:nvPr/>
      </p:nvGrpSpPr>
      <p:grpSpPr>
        <a:xfrm>
          <a:off x="0" y="0"/>
          <a:ext cx="0" cy="0"/>
          <a:chOff x="0" y="0"/>
          <a:chExt cx="0" cy="0"/>
        </a:xfrm>
      </p:grpSpPr>
      <p:sp>
        <p:nvSpPr>
          <p:cNvPr id="208" name="Google Shape;208;p34"/>
          <p:cNvSpPr txBox="1"/>
          <p:nvPr/>
        </p:nvSpPr>
        <p:spPr>
          <a:xfrm>
            <a:off x="514350" y="793600"/>
            <a:ext cx="6873300" cy="1231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 sz="4000">
                <a:solidFill>
                  <a:schemeClr val="dk1"/>
                </a:solidFill>
                <a:latin typeface="Montserrat"/>
                <a:ea typeface="Montserrat"/>
                <a:cs typeface="Montserrat"/>
                <a:sym typeface="Montserrat"/>
              </a:rPr>
              <a:t>Key Questions</a:t>
            </a:r>
            <a:endParaRPr b="1" sz="4000">
              <a:solidFill>
                <a:schemeClr val="dk1"/>
              </a:solidFill>
              <a:latin typeface="Montserrat"/>
              <a:ea typeface="Montserrat"/>
              <a:cs typeface="Montserrat"/>
              <a:sym typeface="Montserrat"/>
            </a:endParaRPr>
          </a:p>
          <a:p>
            <a:pPr indent="0" lvl="0" marL="0" marR="0" rtl="0" algn="l">
              <a:lnSpc>
                <a:spcPct val="120000"/>
              </a:lnSpc>
              <a:spcBef>
                <a:spcPts val="0"/>
              </a:spcBef>
              <a:spcAft>
                <a:spcPts val="0"/>
              </a:spcAft>
              <a:buNone/>
            </a:pPr>
            <a:r>
              <a:t/>
            </a:r>
            <a:endParaRPr b="1" sz="4000">
              <a:solidFill>
                <a:srgbClr val="3D3D3D"/>
              </a:solidFill>
              <a:latin typeface="Montserrat"/>
              <a:ea typeface="Montserrat"/>
              <a:cs typeface="Montserrat"/>
              <a:sym typeface="Montserrat"/>
            </a:endParaRPr>
          </a:p>
        </p:txBody>
      </p:sp>
      <p:cxnSp>
        <p:nvCxnSpPr>
          <p:cNvPr id="209" name="Google Shape;209;p34"/>
          <p:cNvCxnSpPr/>
          <p:nvPr/>
        </p:nvCxnSpPr>
        <p:spPr>
          <a:xfrm>
            <a:off x="514347" y="524057"/>
            <a:ext cx="8058300" cy="3600"/>
          </a:xfrm>
          <a:prstGeom prst="straightConnector1">
            <a:avLst/>
          </a:prstGeom>
          <a:noFill/>
          <a:ln cap="flat" cmpd="sng" w="9525">
            <a:solidFill>
              <a:srgbClr val="000000"/>
            </a:solidFill>
            <a:prstDash val="solid"/>
            <a:round/>
            <a:headEnd len="sm" w="sm" type="none"/>
            <a:tailEnd len="sm" w="sm" type="none"/>
          </a:ln>
        </p:spPr>
      </p:cxnSp>
      <p:cxnSp>
        <p:nvCxnSpPr>
          <p:cNvPr id="210" name="Google Shape;210;p34"/>
          <p:cNvCxnSpPr/>
          <p:nvPr/>
        </p:nvCxnSpPr>
        <p:spPr>
          <a:xfrm>
            <a:off x="514350" y="4626769"/>
            <a:ext cx="6461100" cy="0"/>
          </a:xfrm>
          <a:prstGeom prst="straightConnector1">
            <a:avLst/>
          </a:prstGeom>
          <a:noFill/>
          <a:ln cap="flat" cmpd="sng" w="9525">
            <a:solidFill>
              <a:srgbClr val="000000"/>
            </a:solidFill>
            <a:prstDash val="solid"/>
            <a:round/>
            <a:headEnd len="sm" w="sm" type="none"/>
            <a:tailEnd len="sm" w="sm" type="none"/>
          </a:ln>
        </p:spPr>
      </p:cxnSp>
      <p:sp>
        <p:nvSpPr>
          <p:cNvPr id="211" name="Google Shape;211;p34"/>
          <p:cNvSpPr txBox="1"/>
          <p:nvPr/>
        </p:nvSpPr>
        <p:spPr>
          <a:xfrm>
            <a:off x="7153622" y="4523423"/>
            <a:ext cx="14760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 </a:t>
            </a:r>
            <a:endParaRPr sz="700"/>
          </a:p>
        </p:txBody>
      </p:sp>
      <p:sp>
        <p:nvSpPr>
          <p:cNvPr id="212" name="Google Shape;212;p34"/>
          <p:cNvSpPr txBox="1"/>
          <p:nvPr/>
        </p:nvSpPr>
        <p:spPr>
          <a:xfrm>
            <a:off x="514350" y="1693100"/>
            <a:ext cx="7929000" cy="31308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Montserrat"/>
              <a:buAutoNum type="arabicPeriod"/>
            </a:pPr>
            <a:r>
              <a:rPr lang="en" sz="1700">
                <a:solidFill>
                  <a:schemeClr val="dk1"/>
                </a:solidFill>
                <a:latin typeface="Montserrat"/>
                <a:ea typeface="Montserrat"/>
                <a:cs typeface="Montserrat"/>
                <a:sym typeface="Montserrat"/>
              </a:rPr>
              <a:t>Is it effective to boost Library Networks through fliers posted on flyer boards? </a:t>
            </a:r>
            <a:endParaRPr sz="1700">
              <a:solidFill>
                <a:schemeClr val="dk1"/>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700">
              <a:solidFill>
                <a:schemeClr val="dk1"/>
              </a:solidFill>
              <a:latin typeface="Montserrat"/>
              <a:ea typeface="Montserrat"/>
              <a:cs typeface="Montserrat"/>
              <a:sym typeface="Montserrat"/>
            </a:endParaRPr>
          </a:p>
          <a:p>
            <a:pPr indent="0" lvl="0" marL="114300" rtl="0" algn="l">
              <a:lnSpc>
                <a:spcPct val="115000"/>
              </a:lnSpc>
              <a:spcBef>
                <a:spcPts val="0"/>
              </a:spcBef>
              <a:spcAft>
                <a:spcPts val="0"/>
              </a:spcAft>
              <a:buNone/>
            </a:pPr>
            <a:r>
              <a:rPr lang="en" sz="1700">
                <a:solidFill>
                  <a:schemeClr val="dk1"/>
                </a:solidFill>
                <a:latin typeface="Montserrat"/>
                <a:ea typeface="Montserrat"/>
                <a:cs typeface="Montserrat"/>
                <a:sym typeface="Montserrat"/>
              </a:rPr>
              <a:t>2.  What are ways that we could </a:t>
            </a:r>
            <a:r>
              <a:rPr lang="en" sz="1700">
                <a:solidFill>
                  <a:schemeClr val="dk1"/>
                </a:solidFill>
                <a:latin typeface="Montserrat"/>
                <a:ea typeface="Montserrat"/>
                <a:cs typeface="Montserrat"/>
                <a:sym typeface="Montserrat"/>
              </a:rPr>
              <a:t>spread reliable legal advice out to the public? </a:t>
            </a:r>
            <a:endParaRPr sz="1700">
              <a:solidFill>
                <a:schemeClr val="dk1"/>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7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700">
                <a:solidFill>
                  <a:schemeClr val="dk1"/>
                </a:solidFill>
                <a:latin typeface="Montserrat"/>
                <a:ea typeface="Montserrat"/>
                <a:cs typeface="Montserrat"/>
                <a:sym typeface="Montserrat"/>
              </a:rPr>
              <a:t>3. </a:t>
            </a:r>
            <a:r>
              <a:rPr lang="en" sz="1700">
                <a:solidFill>
                  <a:schemeClr val="dk1"/>
                </a:solidFill>
                <a:latin typeface="Montserrat"/>
                <a:ea typeface="Montserrat"/>
                <a:cs typeface="Montserrat"/>
                <a:sym typeface="Montserrat"/>
              </a:rPr>
              <a:t>Are clients comfortable with adding confidential information onto online forms? </a:t>
            </a:r>
            <a:endParaRPr sz="17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7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216" name="Shape 216"/>
        <p:cNvGrpSpPr/>
        <p:nvPr/>
      </p:nvGrpSpPr>
      <p:grpSpPr>
        <a:xfrm>
          <a:off x="0" y="0"/>
          <a:ext cx="0" cy="0"/>
          <a:chOff x="0" y="0"/>
          <a:chExt cx="0" cy="0"/>
        </a:xfrm>
      </p:grpSpPr>
      <p:cxnSp>
        <p:nvCxnSpPr>
          <p:cNvPr id="217" name="Google Shape;217;p35"/>
          <p:cNvCxnSpPr/>
          <p:nvPr/>
        </p:nvCxnSpPr>
        <p:spPr>
          <a:xfrm>
            <a:off x="1884773" y="516732"/>
            <a:ext cx="6322200" cy="0"/>
          </a:xfrm>
          <a:prstGeom prst="straightConnector1">
            <a:avLst/>
          </a:prstGeom>
          <a:noFill/>
          <a:ln cap="flat" cmpd="sng" w="9525">
            <a:solidFill>
              <a:srgbClr val="000000"/>
            </a:solidFill>
            <a:prstDash val="solid"/>
            <a:round/>
            <a:headEnd len="sm" w="sm" type="none"/>
            <a:tailEnd len="sm" w="sm" type="none"/>
          </a:ln>
        </p:spPr>
      </p:cxnSp>
      <p:cxnSp>
        <p:nvCxnSpPr>
          <p:cNvPr id="218" name="Google Shape;218;p35"/>
          <p:cNvCxnSpPr/>
          <p:nvPr/>
        </p:nvCxnSpPr>
        <p:spPr>
          <a:xfrm>
            <a:off x="514350" y="4626769"/>
            <a:ext cx="6461100" cy="0"/>
          </a:xfrm>
          <a:prstGeom prst="straightConnector1">
            <a:avLst/>
          </a:prstGeom>
          <a:noFill/>
          <a:ln cap="flat" cmpd="sng" w="9525">
            <a:solidFill>
              <a:srgbClr val="000000"/>
            </a:solidFill>
            <a:prstDash val="solid"/>
            <a:round/>
            <a:headEnd len="sm" w="sm" type="none"/>
            <a:tailEnd len="sm" w="sm" type="none"/>
          </a:ln>
        </p:spPr>
      </p:cxnSp>
      <p:sp>
        <p:nvSpPr>
          <p:cNvPr id="219" name="Google Shape;219;p35"/>
          <p:cNvSpPr txBox="1"/>
          <p:nvPr/>
        </p:nvSpPr>
        <p:spPr>
          <a:xfrm>
            <a:off x="7153622" y="4523423"/>
            <a:ext cx="14760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 </a:t>
            </a:r>
            <a:endParaRPr sz="700"/>
          </a:p>
        </p:txBody>
      </p:sp>
      <p:sp>
        <p:nvSpPr>
          <p:cNvPr id="220" name="Google Shape;220;p35"/>
          <p:cNvSpPr/>
          <p:nvPr/>
        </p:nvSpPr>
        <p:spPr>
          <a:xfrm>
            <a:off x="625963" y="2017260"/>
            <a:ext cx="1594200" cy="255300"/>
          </a:xfrm>
          <a:prstGeom prst="roundRect">
            <a:avLst>
              <a:gd fmla="val 16667" name="adj"/>
            </a:avLst>
          </a:prstGeom>
          <a:solidFill>
            <a:schemeClr val="lt1"/>
          </a:solidFill>
          <a:ln cap="flat" cmpd="sng" w="25400">
            <a:solidFill>
              <a:schemeClr val="accent3"/>
            </a:solidFill>
            <a:prstDash val="solid"/>
            <a:round/>
            <a:headEnd len="sm" w="sm" type="none"/>
            <a:tailEnd len="sm" w="sm" type="none"/>
          </a:ln>
        </p:spPr>
        <p:txBody>
          <a:bodyPr anchorCtr="0" anchor="t" bIns="22850" lIns="45725" spcFirstLastPara="1" rIns="45725" wrap="square" tIns="22850">
            <a:noAutofit/>
          </a:bodyPr>
          <a:lstStyle/>
          <a:p>
            <a:pPr indent="0" lvl="0" marL="0" marR="0" rtl="0" algn="ctr">
              <a:spcBef>
                <a:spcPts val="0"/>
              </a:spcBef>
              <a:spcAft>
                <a:spcPts val="0"/>
              </a:spcAft>
              <a:buNone/>
            </a:pPr>
            <a:r>
              <a:rPr lang="en" sz="1200">
                <a:solidFill>
                  <a:schemeClr val="dk1"/>
                </a:solidFill>
                <a:latin typeface="EB Garamond"/>
                <a:ea typeface="EB Garamond"/>
                <a:cs typeface="EB Garamond"/>
                <a:sym typeface="EB Garamond"/>
              </a:rPr>
              <a:t>Taproot Legal Tech </a:t>
            </a:r>
            <a:endParaRPr sz="900">
              <a:solidFill>
                <a:schemeClr val="dk1"/>
              </a:solidFill>
              <a:latin typeface="Calibri"/>
              <a:ea typeface="Calibri"/>
              <a:cs typeface="Calibri"/>
              <a:sym typeface="Calibri"/>
            </a:endParaRPr>
          </a:p>
        </p:txBody>
      </p:sp>
      <p:sp>
        <p:nvSpPr>
          <p:cNvPr id="221" name="Google Shape;221;p35"/>
          <p:cNvSpPr/>
          <p:nvPr/>
        </p:nvSpPr>
        <p:spPr>
          <a:xfrm>
            <a:off x="907599" y="4230862"/>
            <a:ext cx="977100" cy="255300"/>
          </a:xfrm>
          <a:prstGeom prst="roundRect">
            <a:avLst>
              <a:gd fmla="val 16667" name="adj"/>
            </a:avLst>
          </a:prstGeom>
          <a:noFill/>
          <a:ln cap="flat" cmpd="sng" w="9525">
            <a:solidFill>
              <a:srgbClr val="7F7F7F"/>
            </a:solidFill>
            <a:prstDash val="solid"/>
            <a:round/>
            <a:headEnd len="sm" w="sm" type="none"/>
            <a:tailEnd len="sm" w="sm" type="none"/>
          </a:ln>
        </p:spPr>
        <p:txBody>
          <a:bodyPr anchorCtr="0" anchor="t" bIns="22850" lIns="45725" spcFirstLastPara="1" rIns="45725" wrap="square" tIns="22850">
            <a:noAutofit/>
          </a:bodyPr>
          <a:lstStyle/>
          <a:p>
            <a:pPr indent="0" lvl="0" marL="0" marR="0" rtl="0" algn="ctr">
              <a:spcBef>
                <a:spcPts val="0"/>
              </a:spcBef>
              <a:spcAft>
                <a:spcPts val="0"/>
              </a:spcAft>
              <a:buNone/>
            </a:pPr>
            <a:r>
              <a:rPr lang="en" sz="1200">
                <a:solidFill>
                  <a:schemeClr val="dk1"/>
                </a:solidFill>
                <a:latin typeface="EB Garamond"/>
                <a:ea typeface="EB Garamond"/>
                <a:cs typeface="EB Garamond"/>
                <a:sym typeface="EB Garamond"/>
              </a:rPr>
              <a:t>Flyer</a:t>
            </a:r>
            <a:endParaRPr sz="700"/>
          </a:p>
        </p:txBody>
      </p:sp>
      <p:sp>
        <p:nvSpPr>
          <p:cNvPr id="222" name="Google Shape;222;p35"/>
          <p:cNvSpPr/>
          <p:nvPr/>
        </p:nvSpPr>
        <p:spPr>
          <a:xfrm>
            <a:off x="3330457" y="1978420"/>
            <a:ext cx="1379700" cy="868200"/>
          </a:xfrm>
          <a:prstGeom prst="roundRect">
            <a:avLst>
              <a:gd fmla="val 16667" name="adj"/>
            </a:avLst>
          </a:prstGeom>
          <a:noFill/>
          <a:ln cap="flat" cmpd="sng" w="9525">
            <a:solidFill>
              <a:srgbClr val="7F7F7F"/>
            </a:solidFill>
            <a:prstDash val="solid"/>
            <a:round/>
            <a:headEnd len="sm" w="sm" type="none"/>
            <a:tailEnd len="sm" w="sm" type="none"/>
          </a:ln>
        </p:spPr>
        <p:txBody>
          <a:bodyPr anchorCtr="0" anchor="t" bIns="22850" lIns="45725" spcFirstLastPara="1" rIns="45725" wrap="square" tIns="22850">
            <a:noAutofit/>
          </a:bodyPr>
          <a:lstStyle/>
          <a:p>
            <a:pPr indent="0" lvl="0" marL="0" marR="0" rtl="0" algn="ctr">
              <a:spcBef>
                <a:spcPts val="0"/>
              </a:spcBef>
              <a:spcAft>
                <a:spcPts val="0"/>
              </a:spcAft>
              <a:buNone/>
            </a:pPr>
            <a:r>
              <a:rPr lang="en" sz="1200">
                <a:solidFill>
                  <a:schemeClr val="dk1"/>
                </a:solidFill>
                <a:latin typeface="EB Garamond"/>
                <a:ea typeface="EB Garamond"/>
                <a:cs typeface="EB Garamond"/>
                <a:sym typeface="EB Garamond"/>
              </a:rPr>
              <a:t>Phase I : Questionnaire about Legal Tech Services </a:t>
            </a:r>
            <a:endParaRPr sz="1200">
              <a:solidFill>
                <a:schemeClr val="dk1"/>
              </a:solidFill>
              <a:latin typeface="EB Garamond"/>
              <a:ea typeface="EB Garamond"/>
              <a:cs typeface="EB Garamond"/>
              <a:sym typeface="EB Garamond"/>
            </a:endParaRPr>
          </a:p>
        </p:txBody>
      </p:sp>
      <p:sp>
        <p:nvSpPr>
          <p:cNvPr id="223" name="Google Shape;223;p35"/>
          <p:cNvSpPr/>
          <p:nvPr/>
        </p:nvSpPr>
        <p:spPr>
          <a:xfrm>
            <a:off x="3333362" y="3713488"/>
            <a:ext cx="1371600" cy="459600"/>
          </a:xfrm>
          <a:prstGeom prst="roundRect">
            <a:avLst>
              <a:gd fmla="val 16667" name="adj"/>
            </a:avLst>
          </a:prstGeom>
          <a:noFill/>
          <a:ln cap="flat" cmpd="sng" w="9525">
            <a:solidFill>
              <a:srgbClr val="7F7F7F"/>
            </a:solidFill>
            <a:prstDash val="solid"/>
            <a:round/>
            <a:headEnd len="sm" w="sm" type="none"/>
            <a:tailEnd len="sm" w="sm" type="none"/>
          </a:ln>
        </p:spPr>
        <p:txBody>
          <a:bodyPr anchorCtr="0" anchor="t" bIns="22850" lIns="45725" spcFirstLastPara="1" rIns="45725" wrap="square" tIns="22850">
            <a:noAutofit/>
          </a:bodyPr>
          <a:lstStyle/>
          <a:p>
            <a:pPr indent="0" lvl="0" marL="0" marR="0" rtl="0" algn="ctr">
              <a:spcBef>
                <a:spcPts val="0"/>
              </a:spcBef>
              <a:spcAft>
                <a:spcPts val="0"/>
              </a:spcAft>
              <a:buNone/>
            </a:pPr>
            <a:r>
              <a:rPr lang="en" sz="1200">
                <a:solidFill>
                  <a:schemeClr val="dk1"/>
                </a:solidFill>
                <a:latin typeface="EB Garamond"/>
                <a:ea typeface="EB Garamond"/>
                <a:cs typeface="EB Garamond"/>
                <a:sym typeface="EB Garamond"/>
              </a:rPr>
              <a:t>Phase II : User Feedback on Flyer</a:t>
            </a:r>
            <a:endParaRPr sz="1200">
              <a:solidFill>
                <a:schemeClr val="dk1"/>
              </a:solidFill>
              <a:latin typeface="EB Garamond"/>
              <a:ea typeface="EB Garamond"/>
              <a:cs typeface="EB Garamond"/>
              <a:sym typeface="EB Garamond"/>
            </a:endParaRPr>
          </a:p>
        </p:txBody>
      </p:sp>
      <p:sp>
        <p:nvSpPr>
          <p:cNvPr id="224" name="Google Shape;224;p35"/>
          <p:cNvSpPr/>
          <p:nvPr/>
        </p:nvSpPr>
        <p:spPr>
          <a:xfrm>
            <a:off x="7342861" y="2153105"/>
            <a:ext cx="1371600" cy="255300"/>
          </a:xfrm>
          <a:prstGeom prst="roundRect">
            <a:avLst>
              <a:gd fmla="val 16667" name="adj"/>
            </a:avLst>
          </a:prstGeom>
          <a:solidFill>
            <a:schemeClr val="lt1"/>
          </a:solidFill>
          <a:ln cap="flat" cmpd="sng" w="25400">
            <a:solidFill>
              <a:schemeClr val="accent3"/>
            </a:solidFill>
            <a:prstDash val="solid"/>
            <a:round/>
            <a:headEnd len="sm" w="sm" type="none"/>
            <a:tailEnd len="sm" w="sm" type="none"/>
          </a:ln>
        </p:spPr>
        <p:txBody>
          <a:bodyPr anchorCtr="0" anchor="t" bIns="22850" lIns="45725" spcFirstLastPara="1" rIns="45725" wrap="square" tIns="22850">
            <a:noAutofit/>
          </a:bodyPr>
          <a:lstStyle/>
          <a:p>
            <a:pPr indent="0" lvl="0" marL="0" marR="0" rtl="0" algn="ctr">
              <a:spcBef>
                <a:spcPts val="0"/>
              </a:spcBef>
              <a:spcAft>
                <a:spcPts val="0"/>
              </a:spcAft>
              <a:buNone/>
            </a:pPr>
            <a:r>
              <a:rPr lang="en" sz="1200">
                <a:solidFill>
                  <a:srgbClr val="000000"/>
                </a:solidFill>
                <a:latin typeface="EB Garamond"/>
                <a:ea typeface="EB Garamond"/>
                <a:cs typeface="EB Garamond"/>
                <a:sym typeface="EB Garamond"/>
              </a:rPr>
              <a:t>Research Proposal </a:t>
            </a:r>
            <a:endParaRPr sz="1200">
              <a:solidFill>
                <a:srgbClr val="000000"/>
              </a:solidFill>
              <a:latin typeface="EB Garamond"/>
              <a:ea typeface="EB Garamond"/>
              <a:cs typeface="EB Garamond"/>
              <a:sym typeface="EB Garamond"/>
            </a:endParaRPr>
          </a:p>
        </p:txBody>
      </p:sp>
      <p:cxnSp>
        <p:nvCxnSpPr>
          <p:cNvPr id="225" name="Google Shape;225;p35"/>
          <p:cNvCxnSpPr/>
          <p:nvPr/>
        </p:nvCxnSpPr>
        <p:spPr>
          <a:xfrm flipH="1" rot="10800000">
            <a:off x="2049225" y="2318600"/>
            <a:ext cx="5160000" cy="2049300"/>
          </a:xfrm>
          <a:prstGeom prst="bentConnector3">
            <a:avLst>
              <a:gd fmla="val 78320" name="adj1"/>
            </a:avLst>
          </a:prstGeom>
          <a:noFill/>
          <a:ln cap="flat" cmpd="sng" w="9525">
            <a:solidFill>
              <a:schemeClr val="dk1"/>
            </a:solidFill>
            <a:prstDash val="solid"/>
            <a:round/>
            <a:headEnd len="med" w="med" type="triangle"/>
            <a:tailEnd len="med" w="med" type="triangle"/>
          </a:ln>
        </p:spPr>
      </p:cxnSp>
      <p:cxnSp>
        <p:nvCxnSpPr>
          <p:cNvPr id="226" name="Google Shape;226;p35"/>
          <p:cNvCxnSpPr/>
          <p:nvPr/>
        </p:nvCxnSpPr>
        <p:spPr>
          <a:xfrm flipH="1">
            <a:off x="4017345" y="2910210"/>
            <a:ext cx="3600" cy="668100"/>
          </a:xfrm>
          <a:prstGeom prst="straightConnector1">
            <a:avLst/>
          </a:prstGeom>
          <a:noFill/>
          <a:ln cap="flat" cmpd="sng" w="9525">
            <a:solidFill>
              <a:schemeClr val="dk1"/>
            </a:solidFill>
            <a:prstDash val="solid"/>
            <a:round/>
            <a:headEnd len="sm" w="sm" type="none"/>
            <a:tailEnd len="med" w="med" type="triangle"/>
          </a:ln>
        </p:spPr>
      </p:cxnSp>
      <p:sp>
        <p:nvSpPr>
          <p:cNvPr id="227" name="Google Shape;227;p35"/>
          <p:cNvSpPr txBox="1"/>
          <p:nvPr/>
        </p:nvSpPr>
        <p:spPr>
          <a:xfrm>
            <a:off x="2453781" y="707920"/>
            <a:ext cx="4236600" cy="661800"/>
          </a:xfrm>
          <a:prstGeom prst="rect">
            <a:avLst/>
          </a:prstGeom>
          <a:noFill/>
          <a:ln>
            <a:noFill/>
          </a:ln>
        </p:spPr>
        <p:txBody>
          <a:bodyPr anchorCtr="0" anchor="t" bIns="22850" lIns="45725" spcFirstLastPara="1" rIns="45725" wrap="square" tIns="22850">
            <a:spAutoFit/>
          </a:bodyPr>
          <a:lstStyle/>
          <a:p>
            <a:pPr indent="0" lvl="0" marL="0" marR="0" rtl="0" algn="ctr">
              <a:spcBef>
                <a:spcPts val="0"/>
              </a:spcBef>
              <a:spcAft>
                <a:spcPts val="0"/>
              </a:spcAft>
              <a:buNone/>
            </a:pPr>
            <a:r>
              <a:rPr lang="en" sz="4000">
                <a:solidFill>
                  <a:schemeClr val="dk1"/>
                </a:solidFill>
                <a:latin typeface="EB Garamond"/>
                <a:ea typeface="EB Garamond"/>
                <a:cs typeface="EB Garamond"/>
                <a:sym typeface="EB Garamond"/>
              </a:rPr>
              <a:t>Storyboard</a:t>
            </a:r>
            <a:r>
              <a:rPr lang="en" sz="3000">
                <a:solidFill>
                  <a:schemeClr val="dk1"/>
                </a:solidFill>
                <a:latin typeface="EB Garamond"/>
                <a:ea typeface="EB Garamond"/>
                <a:cs typeface="EB Garamond"/>
                <a:sym typeface="EB Garamond"/>
              </a:rPr>
              <a:t> </a:t>
            </a:r>
            <a:r>
              <a:rPr lang="en" sz="4000">
                <a:solidFill>
                  <a:schemeClr val="dk1"/>
                </a:solidFill>
                <a:latin typeface="EB Garamond"/>
                <a:ea typeface="EB Garamond"/>
                <a:cs typeface="EB Garamond"/>
                <a:sym typeface="EB Garamond"/>
              </a:rPr>
              <a:t>Design</a:t>
            </a:r>
            <a:endParaRPr sz="4000">
              <a:solidFill>
                <a:schemeClr val="dk1"/>
              </a:solidFill>
              <a:latin typeface="EB Garamond"/>
              <a:ea typeface="EB Garamond"/>
              <a:cs typeface="EB Garamond"/>
              <a:sym typeface="EB Garamond"/>
            </a:endParaRPr>
          </a:p>
        </p:txBody>
      </p:sp>
      <p:cxnSp>
        <p:nvCxnSpPr>
          <p:cNvPr id="228" name="Google Shape;228;p35"/>
          <p:cNvCxnSpPr/>
          <p:nvPr/>
        </p:nvCxnSpPr>
        <p:spPr>
          <a:xfrm flipH="1" rot="10800000">
            <a:off x="4963875" y="2310375"/>
            <a:ext cx="2261400" cy="1624800"/>
          </a:xfrm>
          <a:prstGeom prst="bentConnector3">
            <a:avLst>
              <a:gd fmla="val 50000" name="adj1"/>
            </a:avLst>
          </a:prstGeom>
          <a:noFill/>
          <a:ln cap="flat" cmpd="sng" w="9525">
            <a:solidFill>
              <a:schemeClr val="dk1"/>
            </a:solidFill>
            <a:prstDash val="solid"/>
            <a:round/>
            <a:headEnd len="med" w="med" type="triangle"/>
            <a:tailEnd len="med" w="med" type="triangle"/>
          </a:ln>
        </p:spPr>
      </p:cxnSp>
      <p:cxnSp>
        <p:nvCxnSpPr>
          <p:cNvPr id="229" name="Google Shape;229;p35"/>
          <p:cNvCxnSpPr/>
          <p:nvPr/>
        </p:nvCxnSpPr>
        <p:spPr>
          <a:xfrm rot="10800000">
            <a:off x="4980225" y="2318650"/>
            <a:ext cx="1183800" cy="0"/>
          </a:xfrm>
          <a:prstGeom prst="straightConnector1">
            <a:avLst/>
          </a:prstGeom>
          <a:noFill/>
          <a:ln cap="flat" cmpd="sng" w="9525">
            <a:solidFill>
              <a:schemeClr val="dk1"/>
            </a:solidFill>
            <a:prstDash val="solid"/>
            <a:round/>
            <a:headEnd len="sm" w="sm" type="none"/>
            <a:tailEnd len="med" w="med" type="triangle"/>
          </a:ln>
        </p:spPr>
      </p:cxnSp>
      <p:sp>
        <p:nvSpPr>
          <p:cNvPr id="230" name="Google Shape;230;p35"/>
          <p:cNvSpPr/>
          <p:nvPr/>
        </p:nvSpPr>
        <p:spPr>
          <a:xfrm>
            <a:off x="960019" y="1264921"/>
            <a:ext cx="926100" cy="255300"/>
          </a:xfrm>
          <a:prstGeom prst="roundRect">
            <a:avLst>
              <a:gd fmla="val 16667" name="adj"/>
            </a:avLst>
          </a:prstGeom>
          <a:solidFill>
            <a:schemeClr val="lt1"/>
          </a:solidFill>
          <a:ln cap="flat" cmpd="sng" w="25400">
            <a:solidFill>
              <a:schemeClr val="accent2"/>
            </a:solidFill>
            <a:prstDash val="solid"/>
            <a:round/>
            <a:headEnd len="sm" w="sm" type="none"/>
            <a:tailEnd len="sm" w="sm" type="none"/>
          </a:ln>
        </p:spPr>
        <p:txBody>
          <a:bodyPr anchorCtr="0" anchor="t" bIns="22850" lIns="45725" spcFirstLastPara="1" rIns="45725" wrap="square" tIns="22850">
            <a:noAutofit/>
          </a:bodyPr>
          <a:lstStyle/>
          <a:p>
            <a:pPr indent="0" lvl="0" marL="0" marR="0" rtl="0" algn="ctr">
              <a:spcBef>
                <a:spcPts val="0"/>
              </a:spcBef>
              <a:spcAft>
                <a:spcPts val="0"/>
              </a:spcAft>
              <a:buNone/>
            </a:pPr>
            <a:r>
              <a:rPr lang="en" sz="1200">
                <a:solidFill>
                  <a:schemeClr val="dk1"/>
                </a:solidFill>
                <a:latin typeface="EB Garamond"/>
                <a:ea typeface="EB Garamond"/>
                <a:cs typeface="EB Garamond"/>
                <a:sym typeface="EB Garamond"/>
              </a:rPr>
              <a:t>Start Here!</a:t>
            </a:r>
            <a:endParaRPr sz="1200">
              <a:solidFill>
                <a:schemeClr val="dk1"/>
              </a:solidFill>
              <a:latin typeface="EB Garamond"/>
              <a:ea typeface="EB Garamond"/>
              <a:cs typeface="EB Garamond"/>
              <a:sym typeface="EB Garamond"/>
            </a:endParaRPr>
          </a:p>
        </p:txBody>
      </p:sp>
      <p:cxnSp>
        <p:nvCxnSpPr>
          <p:cNvPr id="231" name="Google Shape;231;p35"/>
          <p:cNvCxnSpPr>
            <a:stCxn id="230" idx="2"/>
          </p:cNvCxnSpPr>
          <p:nvPr/>
        </p:nvCxnSpPr>
        <p:spPr>
          <a:xfrm flipH="1">
            <a:off x="1419469" y="1520221"/>
            <a:ext cx="3600" cy="377700"/>
          </a:xfrm>
          <a:prstGeom prst="straightConnector1">
            <a:avLst/>
          </a:prstGeom>
          <a:noFill/>
          <a:ln cap="flat" cmpd="sng" w="9525">
            <a:solidFill>
              <a:schemeClr val="dk1"/>
            </a:solidFill>
            <a:prstDash val="solid"/>
            <a:round/>
            <a:headEnd len="sm" w="sm" type="none"/>
            <a:tailEnd len="med" w="med" type="triangle"/>
          </a:ln>
        </p:spPr>
      </p:cxnSp>
      <p:sp>
        <p:nvSpPr>
          <p:cNvPr id="232" name="Google Shape;232;p35"/>
          <p:cNvSpPr/>
          <p:nvPr/>
        </p:nvSpPr>
        <p:spPr>
          <a:xfrm>
            <a:off x="7750996" y="2910203"/>
            <a:ext cx="555300" cy="221400"/>
          </a:xfrm>
          <a:prstGeom prst="roundRect">
            <a:avLst>
              <a:gd fmla="val 16667" name="adj"/>
            </a:avLst>
          </a:prstGeom>
          <a:noFill/>
          <a:ln cap="flat" cmpd="sng" w="9525">
            <a:solidFill>
              <a:srgbClr val="7F7F7F"/>
            </a:solidFill>
            <a:prstDash val="solid"/>
            <a:round/>
            <a:headEnd len="sm" w="sm" type="none"/>
            <a:tailEnd len="sm" w="sm" type="none"/>
          </a:ln>
        </p:spPr>
        <p:txBody>
          <a:bodyPr anchorCtr="0" anchor="t" bIns="22850" lIns="45725" spcFirstLastPara="1" rIns="45725" wrap="square" tIns="22850">
            <a:noAutofit/>
          </a:bodyPr>
          <a:lstStyle/>
          <a:p>
            <a:pPr indent="0" lvl="0" marL="0" marR="0" rtl="0" algn="l">
              <a:spcBef>
                <a:spcPts val="0"/>
              </a:spcBef>
              <a:spcAft>
                <a:spcPts val="0"/>
              </a:spcAft>
              <a:buNone/>
            </a:pPr>
            <a:r>
              <a:rPr lang="en" sz="1000">
                <a:solidFill>
                  <a:schemeClr val="dk1"/>
                </a:solidFill>
                <a:latin typeface="EB Garamond"/>
                <a:ea typeface="EB Garamond"/>
                <a:cs typeface="EB Garamond"/>
                <a:sym typeface="EB Garamond"/>
              </a:rPr>
              <a:t>The end</a:t>
            </a:r>
            <a:endParaRPr sz="700"/>
          </a:p>
        </p:txBody>
      </p:sp>
      <p:cxnSp>
        <p:nvCxnSpPr>
          <p:cNvPr id="233" name="Google Shape;233;p35"/>
          <p:cNvCxnSpPr/>
          <p:nvPr/>
        </p:nvCxnSpPr>
        <p:spPr>
          <a:xfrm flipH="1">
            <a:off x="8027600" y="2528963"/>
            <a:ext cx="2100" cy="240600"/>
          </a:xfrm>
          <a:prstGeom prst="straightConnector1">
            <a:avLst/>
          </a:prstGeom>
          <a:noFill/>
          <a:ln cap="flat" cmpd="sng" w="9525">
            <a:solidFill>
              <a:schemeClr val="dk1"/>
            </a:solidFill>
            <a:prstDash val="solid"/>
            <a:round/>
            <a:headEnd len="sm" w="sm" type="none"/>
            <a:tailEnd len="med" w="med" type="triangle"/>
          </a:ln>
        </p:spPr>
      </p:cxnSp>
      <p:cxnSp>
        <p:nvCxnSpPr>
          <p:cNvPr id="234" name="Google Shape;234;p35"/>
          <p:cNvCxnSpPr/>
          <p:nvPr/>
        </p:nvCxnSpPr>
        <p:spPr>
          <a:xfrm>
            <a:off x="2416250" y="2153100"/>
            <a:ext cx="654000" cy="0"/>
          </a:xfrm>
          <a:prstGeom prst="straightConnector1">
            <a:avLst/>
          </a:prstGeom>
          <a:noFill/>
          <a:ln cap="flat" cmpd="sng" w="9525">
            <a:solidFill>
              <a:schemeClr val="dk1"/>
            </a:solidFill>
            <a:prstDash val="solid"/>
            <a:round/>
            <a:headEnd len="sm" w="sm" type="none"/>
            <a:tailEnd len="med" w="med" type="triangle"/>
          </a:ln>
        </p:spPr>
      </p:cxnSp>
      <p:cxnSp>
        <p:nvCxnSpPr>
          <p:cNvPr id="235" name="Google Shape;235;p35"/>
          <p:cNvCxnSpPr/>
          <p:nvPr/>
        </p:nvCxnSpPr>
        <p:spPr>
          <a:xfrm flipH="1">
            <a:off x="1388050" y="2555425"/>
            <a:ext cx="16200" cy="1534800"/>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239" name="Shape 239"/>
        <p:cNvGrpSpPr/>
        <p:nvPr/>
      </p:nvGrpSpPr>
      <p:grpSpPr>
        <a:xfrm>
          <a:off x="0" y="0"/>
          <a:ext cx="0" cy="0"/>
          <a:chOff x="0" y="0"/>
          <a:chExt cx="0" cy="0"/>
        </a:xfrm>
      </p:grpSpPr>
      <p:sp>
        <p:nvSpPr>
          <p:cNvPr id="240" name="Google Shape;240;p36"/>
          <p:cNvSpPr txBox="1"/>
          <p:nvPr/>
        </p:nvSpPr>
        <p:spPr>
          <a:xfrm>
            <a:off x="514351" y="461600"/>
            <a:ext cx="6873300" cy="1231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1100"/>
              <a:buNone/>
            </a:pPr>
            <a:r>
              <a:rPr b="1" lang="en" sz="4000">
                <a:solidFill>
                  <a:schemeClr val="dk1"/>
                </a:solidFill>
                <a:latin typeface="Calibri"/>
                <a:ea typeface="Calibri"/>
                <a:cs typeface="Calibri"/>
                <a:sym typeface="Calibri"/>
              </a:rPr>
              <a:t>Mixed - Methods Approach</a:t>
            </a:r>
            <a:endParaRPr b="1" sz="4000">
              <a:solidFill>
                <a:schemeClr val="dk1"/>
              </a:solidFill>
              <a:latin typeface="Calibri"/>
              <a:ea typeface="Calibri"/>
              <a:cs typeface="Calibri"/>
              <a:sym typeface="Calibri"/>
            </a:endParaRPr>
          </a:p>
          <a:p>
            <a:pPr indent="0" lvl="0" marL="0" marR="0" rtl="0" algn="l">
              <a:lnSpc>
                <a:spcPct val="120000"/>
              </a:lnSpc>
              <a:spcBef>
                <a:spcPts val="0"/>
              </a:spcBef>
              <a:spcAft>
                <a:spcPts val="0"/>
              </a:spcAft>
              <a:buNone/>
            </a:pPr>
            <a:r>
              <a:t/>
            </a:r>
            <a:endParaRPr b="1" sz="4000">
              <a:solidFill>
                <a:srgbClr val="3D3D3D"/>
              </a:solidFill>
              <a:latin typeface="Montserrat"/>
              <a:ea typeface="Montserrat"/>
              <a:cs typeface="Montserrat"/>
              <a:sym typeface="Montserrat"/>
            </a:endParaRPr>
          </a:p>
        </p:txBody>
      </p:sp>
      <p:sp>
        <p:nvSpPr>
          <p:cNvPr id="241" name="Google Shape;241;p36"/>
          <p:cNvSpPr txBox="1"/>
          <p:nvPr/>
        </p:nvSpPr>
        <p:spPr>
          <a:xfrm>
            <a:off x="514350" y="1693100"/>
            <a:ext cx="792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242" name="Google Shape;242;p36"/>
          <p:cNvSpPr txBox="1"/>
          <p:nvPr/>
        </p:nvSpPr>
        <p:spPr>
          <a:xfrm>
            <a:off x="514350" y="1265475"/>
            <a:ext cx="7828200" cy="3154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Montserrat"/>
              <a:buChar char="●"/>
            </a:pPr>
            <a:r>
              <a:rPr b="1" lang="en" sz="1700">
                <a:solidFill>
                  <a:schemeClr val="dk1"/>
                </a:solidFill>
                <a:latin typeface="Montserrat"/>
                <a:ea typeface="Montserrat"/>
                <a:cs typeface="Montserrat"/>
                <a:sym typeface="Montserrat"/>
              </a:rPr>
              <a:t>Phase 1: Quantitative Research</a:t>
            </a:r>
            <a:endParaRPr b="1" sz="1700">
              <a:solidFill>
                <a:schemeClr val="dk1"/>
              </a:solidFill>
              <a:latin typeface="Montserrat"/>
              <a:ea typeface="Montserrat"/>
              <a:cs typeface="Montserrat"/>
              <a:sym typeface="Montserrat"/>
            </a:endParaRPr>
          </a:p>
          <a:p>
            <a:pPr indent="-336550" lvl="1" marL="914400" rtl="0" algn="l">
              <a:lnSpc>
                <a:spcPct val="115000"/>
              </a:lnSpc>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Conducted among Michigan State students, to collect quantitative data on user demographics, legal service usage, and preferences. </a:t>
            </a:r>
            <a:endParaRPr sz="1700">
              <a:solidFill>
                <a:schemeClr val="dk1"/>
              </a:solidFill>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700">
              <a:solidFill>
                <a:schemeClr val="dk1"/>
              </a:solidFill>
              <a:latin typeface="Montserrat"/>
              <a:ea typeface="Montserrat"/>
              <a:cs typeface="Montserrat"/>
              <a:sym typeface="Montserrat"/>
            </a:endParaRPr>
          </a:p>
          <a:p>
            <a:pPr indent="-336550" lvl="0" marL="457200" rtl="0" algn="l">
              <a:lnSpc>
                <a:spcPct val="115000"/>
              </a:lnSpc>
              <a:spcBef>
                <a:spcPts val="0"/>
              </a:spcBef>
              <a:spcAft>
                <a:spcPts val="0"/>
              </a:spcAft>
              <a:buClr>
                <a:schemeClr val="dk1"/>
              </a:buClr>
              <a:buSzPts val="1700"/>
              <a:buFont typeface="Montserrat"/>
              <a:buChar char="●"/>
            </a:pPr>
            <a:r>
              <a:rPr b="1" lang="en" sz="1700">
                <a:solidFill>
                  <a:schemeClr val="dk1"/>
                </a:solidFill>
                <a:latin typeface="Montserrat"/>
                <a:ea typeface="Montserrat"/>
                <a:cs typeface="Montserrat"/>
                <a:sym typeface="Montserrat"/>
              </a:rPr>
              <a:t>Phase 2: Usability Testing</a:t>
            </a:r>
            <a:endParaRPr b="1" sz="1700">
              <a:solidFill>
                <a:schemeClr val="dk1"/>
              </a:solidFill>
              <a:latin typeface="Montserrat"/>
              <a:ea typeface="Montserrat"/>
              <a:cs typeface="Montserrat"/>
              <a:sym typeface="Montserrat"/>
            </a:endParaRPr>
          </a:p>
          <a:p>
            <a:pPr indent="-336550" lvl="1" marL="914400" rtl="0" algn="l">
              <a:lnSpc>
                <a:spcPct val="115000"/>
              </a:lnSpc>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Engaged both faculty and students, who provided feedback through Qualtrics on their experiences with a flyer, aimed at evaluating </a:t>
            </a:r>
            <a:r>
              <a:rPr b="1" lang="en" sz="1700">
                <a:solidFill>
                  <a:schemeClr val="dk1"/>
                </a:solidFill>
                <a:latin typeface="Montserrat"/>
                <a:ea typeface="Montserrat"/>
                <a:cs typeface="Montserrat"/>
                <a:sym typeface="Montserrat"/>
              </a:rPr>
              <a:t>our</a:t>
            </a:r>
            <a:r>
              <a:rPr lang="en" sz="1700">
                <a:solidFill>
                  <a:schemeClr val="dk1"/>
                </a:solidFill>
                <a:latin typeface="Montserrat"/>
                <a:ea typeface="Montserrat"/>
                <a:cs typeface="Montserrat"/>
                <a:sym typeface="Montserrat"/>
              </a:rPr>
              <a:t> </a:t>
            </a:r>
            <a:r>
              <a:rPr b="1" lang="en" sz="1700">
                <a:solidFill>
                  <a:schemeClr val="dk1"/>
                </a:solidFill>
                <a:latin typeface="Montserrat"/>
                <a:ea typeface="Montserrat"/>
                <a:cs typeface="Montserrat"/>
                <a:sym typeface="Montserrat"/>
              </a:rPr>
              <a:t>potential outreach effectiveness within Library Networks. </a:t>
            </a:r>
            <a:endParaRPr b="1" sz="170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3D3D"/>
        </a:solidFill>
      </p:bgPr>
    </p:bg>
    <p:spTree>
      <p:nvGrpSpPr>
        <p:cNvPr id="246" name="Shape 246"/>
        <p:cNvGrpSpPr/>
        <p:nvPr/>
      </p:nvGrpSpPr>
      <p:grpSpPr>
        <a:xfrm>
          <a:off x="0" y="0"/>
          <a:ext cx="0" cy="0"/>
          <a:chOff x="0" y="0"/>
          <a:chExt cx="0" cy="0"/>
        </a:xfrm>
      </p:grpSpPr>
      <p:cxnSp>
        <p:nvCxnSpPr>
          <p:cNvPr id="247" name="Google Shape;247;p37"/>
          <p:cNvCxnSpPr/>
          <p:nvPr/>
        </p:nvCxnSpPr>
        <p:spPr>
          <a:xfrm>
            <a:off x="514350" y="4626769"/>
            <a:ext cx="6461100" cy="0"/>
          </a:xfrm>
          <a:prstGeom prst="straightConnector1">
            <a:avLst/>
          </a:prstGeom>
          <a:noFill/>
          <a:ln cap="flat" cmpd="sng" w="9525">
            <a:solidFill>
              <a:srgbClr val="FFFFFF"/>
            </a:solidFill>
            <a:prstDash val="solid"/>
            <a:round/>
            <a:headEnd len="sm" w="sm" type="none"/>
            <a:tailEnd len="sm" w="sm" type="none"/>
          </a:ln>
        </p:spPr>
      </p:cxnSp>
      <p:sp>
        <p:nvSpPr>
          <p:cNvPr id="248" name="Google Shape;248;p37"/>
          <p:cNvSpPr txBox="1"/>
          <p:nvPr/>
        </p:nvSpPr>
        <p:spPr>
          <a:xfrm>
            <a:off x="940875" y="1458800"/>
            <a:ext cx="61662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t/>
            </a:r>
            <a:endParaRPr sz="700">
              <a:solidFill>
                <a:schemeClr val="lt1"/>
              </a:solidFill>
              <a:latin typeface="Montserrat"/>
              <a:ea typeface="Montserrat"/>
              <a:cs typeface="Montserrat"/>
              <a:sym typeface="Montserrat"/>
            </a:endParaRPr>
          </a:p>
        </p:txBody>
      </p:sp>
      <p:sp>
        <p:nvSpPr>
          <p:cNvPr id="249" name="Google Shape;249;p37"/>
          <p:cNvSpPr txBox="1"/>
          <p:nvPr/>
        </p:nvSpPr>
        <p:spPr>
          <a:xfrm>
            <a:off x="575850" y="2110050"/>
            <a:ext cx="7992300" cy="461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 sz="3000">
                <a:solidFill>
                  <a:srgbClr val="E8E8E8"/>
                </a:solidFill>
                <a:latin typeface="Montserrat"/>
                <a:ea typeface="Montserrat"/>
                <a:cs typeface="Montserrat"/>
                <a:sym typeface="Montserrat"/>
              </a:rPr>
              <a:t>Phase 1 Data</a:t>
            </a:r>
            <a:endParaRPr b="1" sz="100">
              <a:latin typeface="Montserrat"/>
              <a:ea typeface="Montserrat"/>
              <a:cs typeface="Montserrat"/>
              <a:sym typeface="Montserrat"/>
            </a:endParaRPr>
          </a:p>
        </p:txBody>
      </p:sp>
      <p:sp>
        <p:nvSpPr>
          <p:cNvPr id="250" name="Google Shape;250;p37"/>
          <p:cNvSpPr txBox="1"/>
          <p:nvPr/>
        </p:nvSpPr>
        <p:spPr>
          <a:xfrm>
            <a:off x="7153622" y="4523423"/>
            <a:ext cx="14760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FFFFFF"/>
                </a:solidFill>
                <a:latin typeface="Barlow"/>
                <a:ea typeface="Barlow"/>
                <a:cs typeface="Barlow"/>
                <a:sym typeface="Barlow"/>
              </a:rPr>
              <a:t>Michigan State University </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254" name="Shape 254"/>
        <p:cNvGrpSpPr/>
        <p:nvPr/>
      </p:nvGrpSpPr>
      <p:grpSpPr>
        <a:xfrm>
          <a:off x="0" y="0"/>
          <a:ext cx="0" cy="0"/>
          <a:chOff x="0" y="0"/>
          <a:chExt cx="0" cy="0"/>
        </a:xfrm>
      </p:grpSpPr>
      <p:sp>
        <p:nvSpPr>
          <p:cNvPr id="255" name="Google Shape;255;p38"/>
          <p:cNvSpPr txBox="1"/>
          <p:nvPr/>
        </p:nvSpPr>
        <p:spPr>
          <a:xfrm>
            <a:off x="1178550" y="312375"/>
            <a:ext cx="6807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Montserrat"/>
                <a:ea typeface="Montserrat"/>
                <a:cs typeface="Montserrat"/>
                <a:sym typeface="Montserrat"/>
              </a:rPr>
              <a:t>Age Range</a:t>
            </a:r>
            <a:r>
              <a:rPr lang="en">
                <a:solidFill>
                  <a:schemeClr val="dk1"/>
                </a:solidFill>
                <a:latin typeface="Montserrat"/>
                <a:ea typeface="Montserrat"/>
                <a:cs typeface="Montserrat"/>
                <a:sym typeface="Montserrat"/>
              </a:rPr>
              <a:t>: Due to our location, we were only able to get younger participants for our </a:t>
            </a:r>
            <a:r>
              <a:rPr lang="en">
                <a:solidFill>
                  <a:schemeClr val="dk1"/>
                </a:solidFill>
                <a:latin typeface="Montserrat"/>
                <a:ea typeface="Montserrat"/>
                <a:cs typeface="Montserrat"/>
                <a:sym typeface="Montserrat"/>
              </a:rPr>
              <a:t>questionnaire ranging from 18-35.</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b="1" lang="en">
                <a:solidFill>
                  <a:schemeClr val="dk1"/>
                </a:solidFill>
                <a:latin typeface="Montserrat"/>
                <a:ea typeface="Montserrat"/>
                <a:cs typeface="Montserrat"/>
                <a:sym typeface="Montserrat"/>
              </a:rPr>
              <a:t>Regions in Michigan</a:t>
            </a:r>
            <a:r>
              <a:rPr lang="en">
                <a:solidFill>
                  <a:schemeClr val="dk1"/>
                </a:solidFill>
                <a:latin typeface="Montserrat"/>
                <a:ea typeface="Montserrat"/>
                <a:cs typeface="Montserrat"/>
                <a:sym typeface="Montserrat"/>
              </a:rPr>
              <a:t>: Most participants thought Taproot serviced mostly people in Central region of Michigan.</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b="1" lang="en">
                <a:solidFill>
                  <a:schemeClr val="dk1"/>
                </a:solidFill>
                <a:latin typeface="Montserrat"/>
                <a:ea typeface="Montserrat"/>
                <a:cs typeface="Montserrat"/>
                <a:sym typeface="Montserrat"/>
              </a:rPr>
              <a:t>Internet Reliability:</a:t>
            </a:r>
            <a:r>
              <a:rPr lang="en">
                <a:solidFill>
                  <a:schemeClr val="dk1"/>
                </a:solidFill>
                <a:latin typeface="Montserrat"/>
                <a:ea typeface="Montserrat"/>
                <a:cs typeface="Montserrat"/>
                <a:sym typeface="Montserrat"/>
              </a:rPr>
              <a:t> The quality level of Internet connectivity participants have.</a:t>
            </a:r>
            <a:endParaRPr>
              <a:solidFill>
                <a:schemeClr val="dk1"/>
              </a:solidFill>
              <a:latin typeface="Montserrat"/>
              <a:ea typeface="Montserrat"/>
              <a:cs typeface="Montserrat"/>
              <a:sym typeface="Montserrat"/>
            </a:endParaRPr>
          </a:p>
        </p:txBody>
      </p:sp>
      <p:pic>
        <p:nvPicPr>
          <p:cNvPr id="256" name="Google Shape;256;p38" title="Chart"/>
          <p:cNvPicPr preferRelativeResize="0"/>
          <p:nvPr/>
        </p:nvPicPr>
        <p:blipFill>
          <a:blip r:embed="rId3">
            <a:alphaModFix/>
          </a:blip>
          <a:stretch>
            <a:fillRect/>
          </a:stretch>
        </p:blipFill>
        <p:spPr>
          <a:xfrm>
            <a:off x="2618450" y="2571750"/>
            <a:ext cx="3484325" cy="2197151"/>
          </a:xfrm>
          <a:prstGeom prst="rect">
            <a:avLst/>
          </a:prstGeom>
          <a:noFill/>
          <a:ln>
            <a:noFill/>
          </a:ln>
        </p:spPr>
      </p:pic>
      <p:pic>
        <p:nvPicPr>
          <p:cNvPr id="257" name="Google Shape;257;p38" title="Chart"/>
          <p:cNvPicPr preferRelativeResize="0"/>
          <p:nvPr/>
        </p:nvPicPr>
        <p:blipFill>
          <a:blip r:embed="rId4">
            <a:alphaModFix/>
          </a:blip>
          <a:stretch>
            <a:fillRect/>
          </a:stretch>
        </p:blipFill>
        <p:spPr>
          <a:xfrm>
            <a:off x="0" y="2454100"/>
            <a:ext cx="3285726" cy="2338400"/>
          </a:xfrm>
          <a:prstGeom prst="rect">
            <a:avLst/>
          </a:prstGeom>
          <a:noFill/>
          <a:ln>
            <a:noFill/>
          </a:ln>
        </p:spPr>
      </p:pic>
      <p:pic>
        <p:nvPicPr>
          <p:cNvPr id="258" name="Google Shape;258;p38" title="Points scored"/>
          <p:cNvPicPr preferRelativeResize="0"/>
          <p:nvPr/>
        </p:nvPicPr>
        <p:blipFill>
          <a:blip r:embed="rId5">
            <a:alphaModFix/>
          </a:blip>
          <a:stretch>
            <a:fillRect/>
          </a:stretch>
        </p:blipFill>
        <p:spPr>
          <a:xfrm>
            <a:off x="5690775" y="2571750"/>
            <a:ext cx="3453225" cy="2197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262" name="Shape 262"/>
        <p:cNvGrpSpPr/>
        <p:nvPr/>
      </p:nvGrpSpPr>
      <p:grpSpPr>
        <a:xfrm>
          <a:off x="0" y="0"/>
          <a:ext cx="0" cy="0"/>
          <a:chOff x="0" y="0"/>
          <a:chExt cx="0" cy="0"/>
        </a:xfrm>
      </p:grpSpPr>
      <p:sp>
        <p:nvSpPr>
          <p:cNvPr id="263" name="Google Shape;263;p39"/>
          <p:cNvSpPr txBox="1"/>
          <p:nvPr/>
        </p:nvSpPr>
        <p:spPr>
          <a:xfrm>
            <a:off x="369300" y="244025"/>
            <a:ext cx="8405400" cy="446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 sz="2900">
                <a:solidFill>
                  <a:srgbClr val="3D3D3D"/>
                </a:solidFill>
                <a:latin typeface="Montserrat"/>
                <a:ea typeface="Montserrat"/>
                <a:cs typeface="Montserrat"/>
                <a:sym typeface="Montserrat"/>
              </a:rPr>
              <a:t>Legal Advice Seeking Data Insights</a:t>
            </a:r>
            <a:endParaRPr b="1" sz="100">
              <a:latin typeface="Montserrat"/>
              <a:ea typeface="Montserrat"/>
              <a:cs typeface="Montserrat"/>
              <a:sym typeface="Montserrat"/>
            </a:endParaRPr>
          </a:p>
        </p:txBody>
      </p:sp>
      <p:sp>
        <p:nvSpPr>
          <p:cNvPr id="264" name="Google Shape;264;p39"/>
          <p:cNvSpPr txBox="1"/>
          <p:nvPr/>
        </p:nvSpPr>
        <p:spPr>
          <a:xfrm>
            <a:off x="8443364" y="413385"/>
            <a:ext cx="186300" cy="1077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t/>
            </a:r>
            <a:endParaRPr sz="700"/>
          </a:p>
        </p:txBody>
      </p:sp>
      <p:pic>
        <p:nvPicPr>
          <p:cNvPr id="265" name="Google Shape;265;p39" title="Points scored"/>
          <p:cNvPicPr preferRelativeResize="0"/>
          <p:nvPr/>
        </p:nvPicPr>
        <p:blipFill>
          <a:blip r:embed="rId3">
            <a:alphaModFix/>
          </a:blip>
          <a:stretch>
            <a:fillRect/>
          </a:stretch>
        </p:blipFill>
        <p:spPr>
          <a:xfrm>
            <a:off x="4841850" y="2097901"/>
            <a:ext cx="4038000" cy="2496849"/>
          </a:xfrm>
          <a:prstGeom prst="rect">
            <a:avLst/>
          </a:prstGeom>
          <a:noFill/>
          <a:ln>
            <a:noFill/>
          </a:ln>
        </p:spPr>
      </p:pic>
      <p:pic>
        <p:nvPicPr>
          <p:cNvPr id="266" name="Google Shape;266;p39" title="Points scored"/>
          <p:cNvPicPr preferRelativeResize="0"/>
          <p:nvPr/>
        </p:nvPicPr>
        <p:blipFill>
          <a:blip r:embed="rId4">
            <a:alphaModFix/>
          </a:blip>
          <a:stretch>
            <a:fillRect/>
          </a:stretch>
        </p:blipFill>
        <p:spPr>
          <a:xfrm>
            <a:off x="564900" y="2216275"/>
            <a:ext cx="3831099" cy="2368900"/>
          </a:xfrm>
          <a:prstGeom prst="rect">
            <a:avLst/>
          </a:prstGeom>
          <a:noFill/>
          <a:ln>
            <a:noFill/>
          </a:ln>
        </p:spPr>
      </p:pic>
      <p:sp>
        <p:nvSpPr>
          <p:cNvPr id="267" name="Google Shape;267;p39"/>
          <p:cNvSpPr txBox="1"/>
          <p:nvPr/>
        </p:nvSpPr>
        <p:spPr>
          <a:xfrm>
            <a:off x="461450" y="1350350"/>
            <a:ext cx="40380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Preferred Platforms Amongst Participants</a:t>
            </a:r>
            <a:r>
              <a:rPr b="1" lang="en">
                <a:solidFill>
                  <a:schemeClr val="dk1"/>
                </a:solidFill>
                <a:latin typeface="Montserrat"/>
                <a:ea typeface="Montserrat"/>
                <a:cs typeface="Montserrat"/>
                <a:sym typeface="Montserrat"/>
              </a:rPr>
              <a:t> </a:t>
            </a:r>
            <a:endParaRPr b="1">
              <a:solidFill>
                <a:schemeClr val="dk1"/>
              </a:solidFill>
              <a:latin typeface="Calibri"/>
              <a:ea typeface="Calibri"/>
              <a:cs typeface="Calibri"/>
              <a:sym typeface="Calibri"/>
            </a:endParaRPr>
          </a:p>
        </p:txBody>
      </p:sp>
      <p:sp>
        <p:nvSpPr>
          <p:cNvPr id="268" name="Google Shape;268;p39"/>
          <p:cNvSpPr txBox="1"/>
          <p:nvPr/>
        </p:nvSpPr>
        <p:spPr>
          <a:xfrm>
            <a:off x="4903650" y="1368200"/>
            <a:ext cx="3914400" cy="60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Participants Search Frequencies</a:t>
            </a:r>
            <a:endParaRPr b="1">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272" name="Shape 272"/>
        <p:cNvGrpSpPr/>
        <p:nvPr/>
      </p:nvGrpSpPr>
      <p:grpSpPr>
        <a:xfrm>
          <a:off x="0" y="0"/>
          <a:ext cx="0" cy="0"/>
          <a:chOff x="0" y="0"/>
          <a:chExt cx="0" cy="0"/>
        </a:xfrm>
      </p:grpSpPr>
      <p:sp>
        <p:nvSpPr>
          <p:cNvPr id="273" name="Google Shape;273;p40"/>
          <p:cNvSpPr txBox="1"/>
          <p:nvPr/>
        </p:nvSpPr>
        <p:spPr>
          <a:xfrm>
            <a:off x="369300" y="244025"/>
            <a:ext cx="8405400" cy="446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 sz="2900">
                <a:solidFill>
                  <a:srgbClr val="3D3D3D"/>
                </a:solidFill>
                <a:latin typeface="Montserrat"/>
                <a:ea typeface="Montserrat"/>
                <a:cs typeface="Montserrat"/>
                <a:sym typeface="Montserrat"/>
              </a:rPr>
              <a:t>Library Network Supporting Data</a:t>
            </a:r>
            <a:endParaRPr b="1" sz="100">
              <a:latin typeface="Montserrat"/>
              <a:ea typeface="Montserrat"/>
              <a:cs typeface="Montserrat"/>
              <a:sym typeface="Montserrat"/>
            </a:endParaRPr>
          </a:p>
        </p:txBody>
      </p:sp>
      <p:sp>
        <p:nvSpPr>
          <p:cNvPr id="274" name="Google Shape;274;p40"/>
          <p:cNvSpPr txBox="1"/>
          <p:nvPr/>
        </p:nvSpPr>
        <p:spPr>
          <a:xfrm>
            <a:off x="8443364" y="413385"/>
            <a:ext cx="186300" cy="1077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t/>
            </a:r>
            <a:endParaRPr sz="700"/>
          </a:p>
        </p:txBody>
      </p:sp>
      <p:pic>
        <p:nvPicPr>
          <p:cNvPr id="275" name="Google Shape;275;p40" title="Points scored"/>
          <p:cNvPicPr preferRelativeResize="0"/>
          <p:nvPr/>
        </p:nvPicPr>
        <p:blipFill>
          <a:blip r:embed="rId3">
            <a:alphaModFix/>
          </a:blip>
          <a:stretch>
            <a:fillRect/>
          </a:stretch>
        </p:blipFill>
        <p:spPr>
          <a:xfrm>
            <a:off x="1137325" y="783900"/>
            <a:ext cx="6708801" cy="414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279" name="Shape 279"/>
        <p:cNvGrpSpPr/>
        <p:nvPr/>
      </p:nvGrpSpPr>
      <p:grpSpPr>
        <a:xfrm>
          <a:off x="0" y="0"/>
          <a:ext cx="0" cy="0"/>
          <a:chOff x="0" y="0"/>
          <a:chExt cx="0" cy="0"/>
        </a:xfrm>
      </p:grpSpPr>
      <p:cxnSp>
        <p:nvCxnSpPr>
          <p:cNvPr id="280" name="Google Shape;280;p41"/>
          <p:cNvCxnSpPr/>
          <p:nvPr/>
        </p:nvCxnSpPr>
        <p:spPr>
          <a:xfrm>
            <a:off x="514350" y="4626769"/>
            <a:ext cx="6461100" cy="0"/>
          </a:xfrm>
          <a:prstGeom prst="straightConnector1">
            <a:avLst/>
          </a:prstGeom>
          <a:noFill/>
          <a:ln cap="flat" cmpd="sng" w="9525">
            <a:solidFill>
              <a:srgbClr val="000000"/>
            </a:solidFill>
            <a:prstDash val="solid"/>
            <a:round/>
            <a:headEnd len="sm" w="sm" type="none"/>
            <a:tailEnd len="sm" w="sm" type="none"/>
          </a:ln>
        </p:spPr>
      </p:cxnSp>
      <p:sp>
        <p:nvSpPr>
          <p:cNvPr id="281" name="Google Shape;281;p41"/>
          <p:cNvSpPr txBox="1"/>
          <p:nvPr/>
        </p:nvSpPr>
        <p:spPr>
          <a:xfrm>
            <a:off x="573875" y="256075"/>
            <a:ext cx="4881600" cy="461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3000">
                <a:solidFill>
                  <a:schemeClr val="dk1"/>
                </a:solidFill>
                <a:latin typeface="Montserrat"/>
                <a:ea typeface="Montserrat"/>
                <a:cs typeface="Montserrat"/>
                <a:sym typeface="Montserrat"/>
              </a:rPr>
              <a:t>Phase 1: Key Findings</a:t>
            </a:r>
            <a:endParaRPr b="1" sz="3000">
              <a:solidFill>
                <a:srgbClr val="3D3D3D"/>
              </a:solidFill>
              <a:latin typeface="Montserrat"/>
              <a:ea typeface="Montserrat"/>
              <a:cs typeface="Montserrat"/>
              <a:sym typeface="Montserrat"/>
            </a:endParaRPr>
          </a:p>
        </p:txBody>
      </p:sp>
      <p:sp>
        <p:nvSpPr>
          <p:cNvPr id="282" name="Google Shape;282;p41"/>
          <p:cNvSpPr txBox="1"/>
          <p:nvPr/>
        </p:nvSpPr>
        <p:spPr>
          <a:xfrm>
            <a:off x="7222435" y="4523422"/>
            <a:ext cx="14073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a:t>
            </a:r>
            <a:endParaRPr sz="700"/>
          </a:p>
        </p:txBody>
      </p:sp>
      <p:sp>
        <p:nvSpPr>
          <p:cNvPr id="283" name="Google Shape;283;p41"/>
          <p:cNvSpPr txBox="1"/>
          <p:nvPr/>
        </p:nvSpPr>
        <p:spPr>
          <a:xfrm>
            <a:off x="608125" y="871900"/>
            <a:ext cx="8021700" cy="3496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93% of Phase 1 Participants are within the age range of 18-24.</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74.6% of participants selected Google as a platform they use for Legal Advice, bringing up a possible concern as to the reliability of their sources. </a:t>
            </a:r>
            <a:endParaRPr sz="1600">
              <a:solidFill>
                <a:schemeClr val="dk1"/>
              </a:solidFill>
              <a:latin typeface="Calibri"/>
              <a:ea typeface="Calibri"/>
              <a:cs typeface="Calibri"/>
              <a:sym typeface="Calibri"/>
            </a:endParaRPr>
          </a:p>
          <a:p>
            <a:pPr indent="-330200" lvl="1" marL="9144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Due to a mistake in the </a:t>
            </a:r>
            <a:r>
              <a:rPr lang="en" sz="1600">
                <a:solidFill>
                  <a:schemeClr val="dk1"/>
                </a:solidFill>
                <a:latin typeface="Calibri"/>
                <a:ea typeface="Calibri"/>
                <a:cs typeface="Calibri"/>
                <a:sym typeface="Calibri"/>
              </a:rPr>
              <a:t>survey</a:t>
            </a:r>
            <a:r>
              <a:rPr lang="en" sz="1600">
                <a:solidFill>
                  <a:schemeClr val="dk1"/>
                </a:solidFill>
                <a:latin typeface="Calibri"/>
                <a:ea typeface="Calibri"/>
                <a:cs typeface="Calibri"/>
                <a:sym typeface="Calibri"/>
              </a:rPr>
              <a:t> development process, we were unable to gather insights on what participants meant by “Other”. </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It is important to note that due to time constraints and difficulty in gaining access to email lists that contained faculty members, we were unable to survey participants in older age groups.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In order to support our proposal of implementing a library network in the local vicinity of Taproot, we collected data on participants’ activity at their local libraries and how often they access a flyer board, pinboard, etc.</a:t>
            </a:r>
            <a:endParaRPr sz="1600">
              <a:solidFill>
                <a:schemeClr val="dk1"/>
              </a:solidFill>
              <a:latin typeface="Calibri"/>
              <a:ea typeface="Calibri"/>
              <a:cs typeface="Calibri"/>
              <a:sym typeface="Calibri"/>
            </a:endParaRPr>
          </a:p>
          <a:p>
            <a:pPr indent="-330200" lvl="1" marL="9144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62% of participants sometimes access their </a:t>
            </a:r>
            <a:r>
              <a:rPr lang="en" sz="1600">
                <a:solidFill>
                  <a:schemeClr val="dk1"/>
                </a:solidFill>
                <a:latin typeface="Calibri"/>
                <a:ea typeface="Calibri"/>
                <a:cs typeface="Calibri"/>
                <a:sym typeface="Calibri"/>
              </a:rPr>
              <a:t>flyer board with 40% of the researched population not knowing if their library has a pinboard, flyer board, etc. </a:t>
            </a:r>
            <a:endParaRPr sz="16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287" name="Shape 287"/>
        <p:cNvGrpSpPr/>
        <p:nvPr/>
      </p:nvGrpSpPr>
      <p:grpSpPr>
        <a:xfrm>
          <a:off x="0" y="0"/>
          <a:ext cx="0" cy="0"/>
          <a:chOff x="0" y="0"/>
          <a:chExt cx="0" cy="0"/>
        </a:xfrm>
      </p:grpSpPr>
      <p:sp>
        <p:nvSpPr>
          <p:cNvPr id="288" name="Google Shape;288;p42"/>
          <p:cNvSpPr txBox="1"/>
          <p:nvPr/>
        </p:nvSpPr>
        <p:spPr>
          <a:xfrm>
            <a:off x="520167" y="742675"/>
            <a:ext cx="68022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 sz="4000">
                <a:solidFill>
                  <a:srgbClr val="3D3D3D"/>
                </a:solidFill>
                <a:latin typeface="Barlow"/>
                <a:ea typeface="Barlow"/>
                <a:cs typeface="Barlow"/>
                <a:sym typeface="Barlow"/>
              </a:rPr>
              <a:t>Original Flyer Design</a:t>
            </a:r>
            <a:endParaRPr sz="700"/>
          </a:p>
        </p:txBody>
      </p:sp>
      <p:sp>
        <p:nvSpPr>
          <p:cNvPr id="289" name="Google Shape;289;p42"/>
          <p:cNvSpPr txBox="1"/>
          <p:nvPr/>
        </p:nvSpPr>
        <p:spPr>
          <a:xfrm>
            <a:off x="4229711" y="3400422"/>
            <a:ext cx="3677400" cy="107700"/>
          </a:xfrm>
          <a:prstGeom prst="rect">
            <a:avLst/>
          </a:prstGeom>
          <a:noFill/>
          <a:ln>
            <a:noFill/>
          </a:ln>
        </p:spPr>
        <p:txBody>
          <a:bodyPr anchorCtr="0" anchor="t" bIns="0" lIns="0" spcFirstLastPara="1" rIns="0" wrap="square" tIns="0">
            <a:spAutoFit/>
          </a:bodyPr>
          <a:lstStyle/>
          <a:p>
            <a:pPr indent="0" lvl="0" marL="0" marR="0" rtl="0" algn="l">
              <a:lnSpc>
                <a:spcPct val="130010"/>
              </a:lnSpc>
              <a:spcBef>
                <a:spcPts val="0"/>
              </a:spcBef>
              <a:spcAft>
                <a:spcPts val="0"/>
              </a:spcAft>
              <a:buNone/>
            </a:pPr>
            <a:r>
              <a:t/>
            </a:r>
            <a:endParaRPr sz="700"/>
          </a:p>
        </p:txBody>
      </p:sp>
      <p:cxnSp>
        <p:nvCxnSpPr>
          <p:cNvPr id="290" name="Google Shape;290;p42"/>
          <p:cNvCxnSpPr/>
          <p:nvPr/>
        </p:nvCxnSpPr>
        <p:spPr>
          <a:xfrm>
            <a:off x="1884773" y="516732"/>
            <a:ext cx="6322200" cy="0"/>
          </a:xfrm>
          <a:prstGeom prst="straightConnector1">
            <a:avLst/>
          </a:prstGeom>
          <a:noFill/>
          <a:ln cap="flat" cmpd="sng" w="9525">
            <a:solidFill>
              <a:srgbClr val="000000"/>
            </a:solidFill>
            <a:prstDash val="solid"/>
            <a:round/>
            <a:headEnd len="sm" w="sm" type="none"/>
            <a:tailEnd len="sm" w="sm" type="none"/>
          </a:ln>
        </p:spPr>
      </p:cxnSp>
      <p:pic>
        <p:nvPicPr>
          <p:cNvPr descr="A green and white cover with a tree and text&#10;&#10;Description automatically generated" id="291" name="Google Shape;291;p42"/>
          <p:cNvPicPr preferRelativeResize="0"/>
          <p:nvPr/>
        </p:nvPicPr>
        <p:blipFill rotWithShape="1">
          <a:blip r:embed="rId3">
            <a:alphaModFix/>
          </a:blip>
          <a:srcRect b="0" l="0" r="0" t="0"/>
          <a:stretch/>
        </p:blipFill>
        <p:spPr>
          <a:xfrm>
            <a:off x="514350" y="1439725"/>
            <a:ext cx="2528976" cy="3371950"/>
          </a:xfrm>
          <a:prstGeom prst="rect">
            <a:avLst/>
          </a:prstGeom>
          <a:noFill/>
          <a:ln>
            <a:noFill/>
          </a:ln>
        </p:spPr>
      </p:pic>
      <p:sp>
        <p:nvSpPr>
          <p:cNvPr id="292" name="Google Shape;292;p42"/>
          <p:cNvSpPr txBox="1"/>
          <p:nvPr/>
        </p:nvSpPr>
        <p:spPr>
          <a:xfrm>
            <a:off x="3782849" y="1840300"/>
            <a:ext cx="4571100" cy="2201100"/>
          </a:xfrm>
          <a:prstGeom prst="rect">
            <a:avLst/>
          </a:prstGeom>
          <a:noFill/>
          <a:ln>
            <a:noFill/>
          </a:ln>
        </p:spPr>
        <p:txBody>
          <a:bodyPr anchorCtr="0" anchor="t" bIns="22850" lIns="45725" spcFirstLastPara="1" rIns="45725" wrap="square" tIns="22850">
            <a:spAutoFit/>
          </a:bodyPr>
          <a:lstStyle/>
          <a:p>
            <a:pPr indent="-317500" lvl="0" marL="457200" marR="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Considered color scheme to align with </a:t>
            </a:r>
            <a:r>
              <a:rPr lang="en">
                <a:solidFill>
                  <a:schemeClr val="dk1"/>
                </a:solidFill>
                <a:latin typeface="Montserrat"/>
                <a:ea typeface="Montserrat"/>
                <a:cs typeface="Montserrat"/>
                <a:sym typeface="Montserrat"/>
              </a:rPr>
              <a:t>Taproots</a:t>
            </a:r>
            <a:r>
              <a:rPr lang="en">
                <a:solidFill>
                  <a:schemeClr val="dk1"/>
                </a:solidFill>
                <a:latin typeface="Montserrat"/>
                <a:ea typeface="Montserrat"/>
                <a:cs typeface="Montserrat"/>
                <a:sym typeface="Montserrat"/>
              </a:rPr>
              <a:t> website branding. </a:t>
            </a:r>
            <a:endParaRPr>
              <a:solidFill>
                <a:schemeClr val="dk1"/>
              </a:solidFill>
              <a:latin typeface="Montserrat"/>
              <a:ea typeface="Montserrat"/>
              <a:cs typeface="Montserrat"/>
              <a:sym typeface="Montserrat"/>
            </a:endParaRPr>
          </a:p>
          <a:p>
            <a:pPr indent="0" lvl="0" marL="457200" marR="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marR="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Placed contact information at the top to ensure it was the first thing survey respondents noticed. </a:t>
            </a:r>
            <a:endParaRPr>
              <a:solidFill>
                <a:schemeClr val="dk1"/>
              </a:solidFill>
              <a:latin typeface="Montserrat"/>
              <a:ea typeface="Montserrat"/>
              <a:cs typeface="Montserrat"/>
              <a:sym typeface="Montserrat"/>
            </a:endParaRPr>
          </a:p>
          <a:p>
            <a:pPr indent="0" lvl="0" marL="457200" marR="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marR="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Designed the QR code to complement </a:t>
            </a:r>
            <a:r>
              <a:rPr lang="en">
                <a:solidFill>
                  <a:schemeClr val="dk1"/>
                </a:solidFill>
                <a:latin typeface="Montserrat"/>
                <a:ea typeface="Montserrat"/>
                <a:cs typeface="Montserrat"/>
                <a:sym typeface="Montserrat"/>
              </a:rPr>
              <a:t>the</a:t>
            </a:r>
            <a:r>
              <a:rPr lang="en">
                <a:solidFill>
                  <a:schemeClr val="dk1"/>
                </a:solidFill>
                <a:latin typeface="Montserrat"/>
                <a:ea typeface="Montserrat"/>
                <a:cs typeface="Montserrat"/>
                <a:sym typeface="Montserrat"/>
              </a:rPr>
              <a:t> flyer’s design style, incorporating elements such as leaves to match </a:t>
            </a:r>
            <a:r>
              <a:rPr lang="en">
                <a:solidFill>
                  <a:schemeClr val="dk1"/>
                </a:solidFill>
                <a:latin typeface="Montserrat"/>
                <a:ea typeface="Montserrat"/>
                <a:cs typeface="Montserrat"/>
                <a:sym typeface="Montserrat"/>
              </a:rPr>
              <a:t>Taproot</a:t>
            </a:r>
            <a:r>
              <a:rPr lang="en">
                <a:solidFill>
                  <a:schemeClr val="dk1"/>
                </a:solidFill>
                <a:latin typeface="Montserrat"/>
                <a:ea typeface="Montserrat"/>
                <a:cs typeface="Montserrat"/>
                <a:sym typeface="Montserrat"/>
              </a:rPr>
              <a:t> perception.</a:t>
            </a:r>
            <a:endParaRPr>
              <a:solidFill>
                <a:schemeClr val="dk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296" name="Shape 296"/>
        <p:cNvGrpSpPr/>
        <p:nvPr/>
      </p:nvGrpSpPr>
      <p:grpSpPr>
        <a:xfrm>
          <a:off x="0" y="0"/>
          <a:ext cx="0" cy="0"/>
          <a:chOff x="0" y="0"/>
          <a:chExt cx="0" cy="0"/>
        </a:xfrm>
      </p:grpSpPr>
      <p:sp>
        <p:nvSpPr>
          <p:cNvPr id="297" name="Google Shape;297;p43"/>
          <p:cNvSpPr txBox="1"/>
          <p:nvPr/>
        </p:nvSpPr>
        <p:spPr>
          <a:xfrm>
            <a:off x="750553" y="1102048"/>
            <a:ext cx="71913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 sz="4000">
                <a:solidFill>
                  <a:srgbClr val="3D3D3D"/>
                </a:solidFill>
                <a:latin typeface="Barlow"/>
                <a:ea typeface="Barlow"/>
                <a:cs typeface="Barlow"/>
                <a:sym typeface="Barlow"/>
              </a:rPr>
              <a:t> What Caught User’s Attention?</a:t>
            </a:r>
            <a:endParaRPr sz="700"/>
          </a:p>
        </p:txBody>
      </p:sp>
      <p:sp>
        <p:nvSpPr>
          <p:cNvPr id="298" name="Google Shape;298;p43"/>
          <p:cNvSpPr txBox="1"/>
          <p:nvPr/>
        </p:nvSpPr>
        <p:spPr>
          <a:xfrm>
            <a:off x="814947" y="2045403"/>
            <a:ext cx="3601200" cy="31419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lang="en" sz="1400">
                <a:solidFill>
                  <a:srgbClr val="3D3D3D"/>
                </a:solidFill>
                <a:latin typeface="Montserrat"/>
                <a:ea typeface="Montserrat"/>
                <a:cs typeface="Montserrat"/>
                <a:sym typeface="Montserrat"/>
              </a:rPr>
              <a:t>Pros</a:t>
            </a:r>
            <a:endParaRPr sz="700">
              <a:latin typeface="Montserrat"/>
              <a:ea typeface="Montserrat"/>
              <a:cs typeface="Montserrat"/>
              <a:sym typeface="Montserrat"/>
            </a:endParaRPr>
          </a:p>
          <a:p>
            <a:pPr indent="-228600" lvl="0" marL="228600" marR="0" rtl="0" algn="just">
              <a:lnSpc>
                <a:spcPct val="150000"/>
              </a:lnSpc>
              <a:spcBef>
                <a:spcPts val="0"/>
              </a:spcBef>
              <a:spcAft>
                <a:spcPts val="0"/>
              </a:spcAft>
              <a:buClr>
                <a:srgbClr val="3D3D3D"/>
              </a:buClr>
              <a:buSzPts val="1400"/>
              <a:buFont typeface="Montserrat"/>
              <a:buChar char="•"/>
            </a:pPr>
            <a:r>
              <a:rPr lang="en" sz="1400">
                <a:solidFill>
                  <a:srgbClr val="3D3D3D"/>
                </a:solidFill>
                <a:latin typeface="Montserrat"/>
                <a:ea typeface="Montserrat"/>
                <a:cs typeface="Montserrat"/>
                <a:sym typeface="Montserrat"/>
              </a:rPr>
              <a:t>The Logo; most users loved the tree design</a:t>
            </a:r>
            <a:endParaRPr sz="700">
              <a:latin typeface="Montserrat"/>
              <a:ea typeface="Montserrat"/>
              <a:cs typeface="Montserrat"/>
              <a:sym typeface="Montserrat"/>
            </a:endParaRPr>
          </a:p>
          <a:p>
            <a:pPr indent="-228600" lvl="0" marL="228600" marR="0" rtl="0" algn="just">
              <a:lnSpc>
                <a:spcPct val="150000"/>
              </a:lnSpc>
              <a:spcBef>
                <a:spcPts val="0"/>
              </a:spcBef>
              <a:spcAft>
                <a:spcPts val="0"/>
              </a:spcAft>
              <a:buClr>
                <a:srgbClr val="3D3D3D"/>
              </a:buClr>
              <a:buSzPts val="1400"/>
              <a:buFont typeface="Montserrat"/>
              <a:buChar char="•"/>
            </a:pPr>
            <a:r>
              <a:rPr lang="en" sz="1400">
                <a:solidFill>
                  <a:srgbClr val="3D3D3D"/>
                </a:solidFill>
                <a:latin typeface="Montserrat"/>
                <a:ea typeface="Montserrat"/>
                <a:cs typeface="Montserrat"/>
                <a:sym typeface="Montserrat"/>
              </a:rPr>
              <a:t>Font size was very bold and up front</a:t>
            </a:r>
            <a:endParaRPr sz="700">
              <a:latin typeface="Montserrat"/>
              <a:ea typeface="Montserrat"/>
              <a:cs typeface="Montserrat"/>
              <a:sym typeface="Montserrat"/>
            </a:endParaRPr>
          </a:p>
          <a:p>
            <a:pPr indent="-228600" lvl="0" marL="228600" marR="0" rtl="0" algn="just">
              <a:lnSpc>
                <a:spcPct val="150000"/>
              </a:lnSpc>
              <a:spcBef>
                <a:spcPts val="0"/>
              </a:spcBef>
              <a:spcAft>
                <a:spcPts val="0"/>
              </a:spcAft>
              <a:buClr>
                <a:srgbClr val="3D3D3D"/>
              </a:buClr>
              <a:buSzPts val="1400"/>
              <a:buFont typeface="Montserrat"/>
              <a:buChar char="•"/>
            </a:pPr>
            <a:r>
              <a:rPr lang="en" sz="1400">
                <a:solidFill>
                  <a:srgbClr val="3D3D3D"/>
                </a:solidFill>
                <a:latin typeface="Montserrat"/>
                <a:ea typeface="Montserrat"/>
                <a:cs typeface="Montserrat"/>
                <a:sym typeface="Montserrat"/>
              </a:rPr>
              <a:t>A user recognized the 906 area code</a:t>
            </a:r>
            <a:endParaRPr sz="700">
              <a:latin typeface="Montserrat"/>
              <a:ea typeface="Montserrat"/>
              <a:cs typeface="Montserrat"/>
              <a:sym typeface="Montserrat"/>
            </a:endParaRPr>
          </a:p>
          <a:p>
            <a:pPr indent="-139700" lvl="0" marL="228600" marR="0" rtl="0" algn="just">
              <a:lnSpc>
                <a:spcPct val="152690"/>
              </a:lnSpc>
              <a:spcBef>
                <a:spcPts val="0"/>
              </a:spcBef>
              <a:spcAft>
                <a:spcPts val="0"/>
              </a:spcAft>
              <a:buClr>
                <a:schemeClr val="dk1"/>
              </a:buClr>
              <a:buSzPts val="1400"/>
              <a:buFont typeface="Arial"/>
              <a:buNone/>
            </a:pPr>
            <a:r>
              <a:t/>
            </a:r>
            <a:endParaRPr sz="1400">
              <a:solidFill>
                <a:srgbClr val="3D3D3D"/>
              </a:solidFill>
              <a:latin typeface="Barlow"/>
              <a:ea typeface="Barlow"/>
              <a:cs typeface="Barlow"/>
              <a:sym typeface="Barlow"/>
            </a:endParaRPr>
          </a:p>
          <a:p>
            <a:pPr indent="-139700" lvl="0" marL="228600" marR="0" rtl="0" algn="just">
              <a:lnSpc>
                <a:spcPct val="152690"/>
              </a:lnSpc>
              <a:spcBef>
                <a:spcPts val="0"/>
              </a:spcBef>
              <a:spcAft>
                <a:spcPts val="0"/>
              </a:spcAft>
              <a:buClr>
                <a:schemeClr val="dk1"/>
              </a:buClr>
              <a:buSzPts val="1400"/>
              <a:buFont typeface="Arial"/>
              <a:buNone/>
            </a:pPr>
            <a:r>
              <a:t/>
            </a:r>
            <a:endParaRPr sz="1400">
              <a:solidFill>
                <a:srgbClr val="3D3D3D"/>
              </a:solidFill>
              <a:latin typeface="Barlow"/>
              <a:ea typeface="Barlow"/>
              <a:cs typeface="Barlow"/>
              <a:sym typeface="Barlow"/>
            </a:endParaRPr>
          </a:p>
          <a:p>
            <a:pPr indent="-139700" lvl="0" marL="228600" marR="0" rtl="0" algn="just">
              <a:lnSpc>
                <a:spcPct val="152690"/>
              </a:lnSpc>
              <a:spcBef>
                <a:spcPts val="0"/>
              </a:spcBef>
              <a:spcAft>
                <a:spcPts val="0"/>
              </a:spcAft>
              <a:buClr>
                <a:schemeClr val="dk1"/>
              </a:buClr>
              <a:buSzPts val="1400"/>
              <a:buFont typeface="Arial"/>
              <a:buNone/>
            </a:pPr>
            <a:r>
              <a:t/>
            </a:r>
            <a:endParaRPr sz="1400">
              <a:solidFill>
                <a:srgbClr val="3D3D3D"/>
              </a:solidFill>
              <a:latin typeface="Barlow"/>
              <a:ea typeface="Barlow"/>
              <a:cs typeface="Barlow"/>
              <a:sym typeface="Barlow"/>
            </a:endParaRPr>
          </a:p>
          <a:p>
            <a:pPr indent="-165100" lvl="0" marL="228600" marR="0" rtl="0" algn="just">
              <a:lnSpc>
                <a:spcPct val="233277"/>
              </a:lnSpc>
              <a:spcBef>
                <a:spcPts val="0"/>
              </a:spcBef>
              <a:spcAft>
                <a:spcPts val="0"/>
              </a:spcAft>
              <a:buClr>
                <a:schemeClr val="dk1"/>
              </a:buClr>
              <a:buSzPts val="900"/>
              <a:buFont typeface="Arial"/>
              <a:buNone/>
            </a:pPr>
            <a:r>
              <a:t/>
            </a:r>
            <a:endParaRPr sz="900">
              <a:solidFill>
                <a:srgbClr val="000000"/>
              </a:solidFill>
              <a:latin typeface="Calibri"/>
              <a:ea typeface="Calibri"/>
              <a:cs typeface="Calibri"/>
              <a:sym typeface="Calibri"/>
            </a:endParaRPr>
          </a:p>
          <a:p>
            <a:pPr indent="-139700" lvl="0" marL="228600" marR="0" rtl="0" algn="just">
              <a:lnSpc>
                <a:spcPct val="152690"/>
              </a:lnSpc>
              <a:spcBef>
                <a:spcPts val="0"/>
              </a:spcBef>
              <a:spcAft>
                <a:spcPts val="0"/>
              </a:spcAft>
              <a:buClr>
                <a:schemeClr val="dk1"/>
              </a:buClr>
              <a:buSzPts val="1400"/>
              <a:buFont typeface="Arial"/>
              <a:buNone/>
            </a:pPr>
            <a:r>
              <a:t/>
            </a:r>
            <a:endParaRPr sz="1400">
              <a:solidFill>
                <a:srgbClr val="3D3D3D"/>
              </a:solidFill>
              <a:latin typeface="Barlow"/>
              <a:ea typeface="Barlow"/>
              <a:cs typeface="Barlow"/>
              <a:sym typeface="Barlow"/>
            </a:endParaRPr>
          </a:p>
        </p:txBody>
      </p:sp>
      <p:cxnSp>
        <p:nvCxnSpPr>
          <p:cNvPr id="299" name="Google Shape;299;p43"/>
          <p:cNvCxnSpPr/>
          <p:nvPr/>
        </p:nvCxnSpPr>
        <p:spPr>
          <a:xfrm>
            <a:off x="1884773" y="516732"/>
            <a:ext cx="6322200" cy="0"/>
          </a:xfrm>
          <a:prstGeom prst="straightConnector1">
            <a:avLst/>
          </a:prstGeom>
          <a:noFill/>
          <a:ln cap="flat" cmpd="sng" w="9525">
            <a:solidFill>
              <a:srgbClr val="000000"/>
            </a:solidFill>
            <a:prstDash val="solid"/>
            <a:round/>
            <a:headEnd len="sm" w="sm" type="none"/>
            <a:tailEnd len="sm" w="sm" type="none"/>
          </a:ln>
        </p:spPr>
      </p:cxnSp>
      <p:cxnSp>
        <p:nvCxnSpPr>
          <p:cNvPr id="300" name="Google Shape;300;p43"/>
          <p:cNvCxnSpPr/>
          <p:nvPr/>
        </p:nvCxnSpPr>
        <p:spPr>
          <a:xfrm>
            <a:off x="514350" y="4626769"/>
            <a:ext cx="6461100" cy="0"/>
          </a:xfrm>
          <a:prstGeom prst="straightConnector1">
            <a:avLst/>
          </a:prstGeom>
          <a:noFill/>
          <a:ln cap="flat" cmpd="sng" w="9525">
            <a:solidFill>
              <a:srgbClr val="000000"/>
            </a:solidFill>
            <a:prstDash val="solid"/>
            <a:round/>
            <a:headEnd len="sm" w="sm" type="none"/>
            <a:tailEnd len="sm" w="sm" type="none"/>
          </a:ln>
        </p:spPr>
      </p:cxnSp>
      <p:sp>
        <p:nvSpPr>
          <p:cNvPr id="301" name="Google Shape;301;p43"/>
          <p:cNvSpPr txBox="1"/>
          <p:nvPr/>
        </p:nvSpPr>
        <p:spPr>
          <a:xfrm>
            <a:off x="7153622" y="4523423"/>
            <a:ext cx="14760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 </a:t>
            </a:r>
            <a:endParaRPr sz="700"/>
          </a:p>
        </p:txBody>
      </p:sp>
      <p:sp>
        <p:nvSpPr>
          <p:cNvPr id="302" name="Google Shape;302;p43"/>
          <p:cNvSpPr txBox="1"/>
          <p:nvPr/>
        </p:nvSpPr>
        <p:spPr>
          <a:xfrm>
            <a:off x="4934226" y="2044525"/>
            <a:ext cx="3272700" cy="2770500"/>
          </a:xfrm>
          <a:prstGeom prst="rect">
            <a:avLst/>
          </a:prstGeom>
          <a:noFill/>
          <a:ln>
            <a:noFill/>
          </a:ln>
        </p:spPr>
        <p:txBody>
          <a:bodyPr anchorCtr="0" anchor="t" bIns="22850" lIns="45725" spcFirstLastPara="1" rIns="45725" wrap="square" tIns="22850">
            <a:spAutoFit/>
          </a:bodyPr>
          <a:lstStyle/>
          <a:p>
            <a:pPr indent="0" lvl="0" marL="0" marR="0" rtl="0" algn="l">
              <a:lnSpc>
                <a:spcPct val="150000"/>
              </a:lnSpc>
              <a:spcBef>
                <a:spcPts val="0"/>
              </a:spcBef>
              <a:spcAft>
                <a:spcPts val="0"/>
              </a:spcAft>
              <a:buNone/>
            </a:pPr>
            <a:r>
              <a:rPr lang="en" sz="1400">
                <a:solidFill>
                  <a:schemeClr val="dk1"/>
                </a:solidFill>
                <a:latin typeface="Montserrat"/>
                <a:ea typeface="Montserrat"/>
                <a:cs typeface="Montserrat"/>
                <a:sym typeface="Montserrat"/>
              </a:rPr>
              <a:t>Cons</a:t>
            </a:r>
            <a:endParaRPr sz="700">
              <a:latin typeface="Montserrat"/>
              <a:ea typeface="Montserrat"/>
              <a:cs typeface="Montserrat"/>
              <a:sym typeface="Montserrat"/>
            </a:endParaRPr>
          </a:p>
          <a:p>
            <a:pPr indent="-139700" lvl="0" marL="139700" marR="0" rtl="0" algn="l">
              <a:lnSpc>
                <a:spcPct val="150000"/>
              </a:lnSpc>
              <a:spcBef>
                <a:spcPts val="0"/>
              </a:spcBef>
              <a:spcAft>
                <a:spcPts val="0"/>
              </a:spcAft>
              <a:buClr>
                <a:schemeClr val="dk1"/>
              </a:buClr>
              <a:buSzPts val="1400"/>
              <a:buFont typeface="Montserrat"/>
              <a:buChar char="•"/>
            </a:pPr>
            <a:r>
              <a:rPr lang="en" sz="1400">
                <a:solidFill>
                  <a:schemeClr val="dk1"/>
                </a:solidFill>
                <a:latin typeface="Montserrat"/>
                <a:ea typeface="Montserrat"/>
                <a:cs typeface="Montserrat"/>
                <a:sym typeface="Montserrat"/>
              </a:rPr>
              <a:t>Typography</a:t>
            </a:r>
            <a:r>
              <a:rPr lang="en" sz="1400">
                <a:solidFill>
                  <a:schemeClr val="dk1"/>
                </a:solidFill>
                <a:latin typeface="Montserrat"/>
                <a:ea typeface="Montserrat"/>
                <a:cs typeface="Montserrat"/>
                <a:sym typeface="Montserrat"/>
              </a:rPr>
              <a:t>; Feels out of place for something in law</a:t>
            </a:r>
            <a:endParaRPr sz="700">
              <a:latin typeface="Montserrat"/>
              <a:ea typeface="Montserrat"/>
              <a:cs typeface="Montserrat"/>
              <a:sym typeface="Montserrat"/>
            </a:endParaRPr>
          </a:p>
          <a:p>
            <a:pPr indent="-139700" lvl="0" marL="139700" marR="0" rtl="0" algn="l">
              <a:lnSpc>
                <a:spcPct val="150000"/>
              </a:lnSpc>
              <a:spcBef>
                <a:spcPts val="0"/>
              </a:spcBef>
              <a:spcAft>
                <a:spcPts val="0"/>
              </a:spcAft>
              <a:buClr>
                <a:schemeClr val="dk1"/>
              </a:buClr>
              <a:buSzPts val="1400"/>
              <a:buFont typeface="Montserrat"/>
              <a:buChar char="•"/>
            </a:pPr>
            <a:r>
              <a:rPr lang="en" sz="1400">
                <a:solidFill>
                  <a:schemeClr val="dk1"/>
                </a:solidFill>
                <a:latin typeface="Montserrat"/>
                <a:ea typeface="Montserrat"/>
                <a:cs typeface="Montserrat"/>
                <a:sym typeface="Montserrat"/>
              </a:rPr>
              <a:t>Typeface color is brighter than other elements</a:t>
            </a:r>
            <a:endParaRPr sz="700">
              <a:latin typeface="Montserrat"/>
              <a:ea typeface="Montserrat"/>
              <a:cs typeface="Montserrat"/>
              <a:sym typeface="Montserrat"/>
            </a:endParaRPr>
          </a:p>
          <a:p>
            <a:pPr indent="-139700" lvl="0" marL="139700" marR="0" rtl="0" algn="l">
              <a:lnSpc>
                <a:spcPct val="150000"/>
              </a:lnSpc>
              <a:spcBef>
                <a:spcPts val="0"/>
              </a:spcBef>
              <a:spcAft>
                <a:spcPts val="0"/>
              </a:spcAft>
              <a:buClr>
                <a:schemeClr val="dk1"/>
              </a:buClr>
              <a:buSzPts val="1400"/>
              <a:buFont typeface="Montserrat"/>
              <a:buChar char="•"/>
            </a:pPr>
            <a:r>
              <a:rPr lang="en" sz="1400">
                <a:solidFill>
                  <a:schemeClr val="dk1"/>
                </a:solidFill>
                <a:latin typeface="Montserrat"/>
                <a:ea typeface="Montserrat"/>
                <a:cs typeface="Montserrat"/>
                <a:sym typeface="Montserrat"/>
              </a:rPr>
              <a:t>Adjust the spacing and line breaks to make is more readable</a:t>
            </a:r>
            <a:endParaRPr sz="700">
              <a:latin typeface="Montserrat"/>
              <a:ea typeface="Montserrat"/>
              <a:cs typeface="Montserrat"/>
              <a:sym typeface="Montserrat"/>
            </a:endParaRPr>
          </a:p>
          <a:p>
            <a:pPr indent="0" lvl="0" marL="457200" marR="0" rtl="0" algn="l">
              <a:spcBef>
                <a:spcPts val="0"/>
              </a:spcBef>
              <a:spcAft>
                <a:spcPts val="0"/>
              </a:spcAft>
              <a:buNone/>
            </a:pPr>
            <a:r>
              <a:t/>
            </a:r>
            <a:endParaRPr sz="700">
              <a:latin typeface="Montserrat"/>
              <a:ea typeface="Montserrat"/>
              <a:cs typeface="Montserrat"/>
              <a:sym typeface="Montserrat"/>
            </a:endParaRPr>
          </a:p>
          <a:p>
            <a:pPr indent="-50800" lvl="0" marL="139700" marR="0" rtl="0" algn="l">
              <a:spcBef>
                <a:spcPts val="0"/>
              </a:spcBef>
              <a:spcAft>
                <a:spcPts val="0"/>
              </a:spcAft>
              <a:buClr>
                <a:schemeClr val="dk1"/>
              </a:buClr>
              <a:buSzPts val="1400"/>
              <a:buFont typeface="Arial"/>
              <a:buNone/>
            </a:pPr>
            <a:r>
              <a:t/>
            </a:r>
            <a:endParaRPr sz="1400">
              <a:solidFill>
                <a:schemeClr val="dk1"/>
              </a:solidFill>
              <a:latin typeface="Montserrat"/>
              <a:ea typeface="Montserrat"/>
              <a:cs typeface="Montserrat"/>
              <a:sym typeface="Montserrat"/>
            </a:endParaRPr>
          </a:p>
          <a:p>
            <a:pPr indent="-76200" lvl="0" marL="139700" marR="0" rtl="0" algn="l">
              <a:spcBef>
                <a:spcPts val="0"/>
              </a:spcBef>
              <a:spcAft>
                <a:spcPts val="0"/>
              </a:spcAft>
              <a:buClr>
                <a:schemeClr val="dk1"/>
              </a:buClr>
              <a:buSzPts val="900"/>
              <a:buFont typeface="Arial"/>
              <a:buNone/>
            </a:pPr>
            <a:r>
              <a:t/>
            </a:r>
            <a:endParaRPr sz="9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135" name="Shape 135"/>
        <p:cNvGrpSpPr/>
        <p:nvPr/>
      </p:nvGrpSpPr>
      <p:grpSpPr>
        <a:xfrm>
          <a:off x="0" y="0"/>
          <a:ext cx="0" cy="0"/>
          <a:chOff x="0" y="0"/>
          <a:chExt cx="0" cy="0"/>
        </a:xfrm>
      </p:grpSpPr>
      <p:sp>
        <p:nvSpPr>
          <p:cNvPr id="136" name="Google Shape;136;p26"/>
          <p:cNvSpPr txBox="1"/>
          <p:nvPr/>
        </p:nvSpPr>
        <p:spPr>
          <a:xfrm>
            <a:off x="350175" y="263275"/>
            <a:ext cx="8279700" cy="4617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 sz="3000">
                <a:solidFill>
                  <a:srgbClr val="3D3D3D"/>
                </a:solidFill>
                <a:latin typeface="Montserrat"/>
                <a:ea typeface="Montserrat"/>
                <a:cs typeface="Montserrat"/>
                <a:sym typeface="Montserrat"/>
              </a:rPr>
              <a:t>Our Roles:</a:t>
            </a:r>
            <a:endParaRPr b="1" sz="500">
              <a:solidFill>
                <a:schemeClr val="dk1"/>
              </a:solidFill>
              <a:latin typeface="Montserrat"/>
              <a:ea typeface="Montserrat"/>
              <a:cs typeface="Montserrat"/>
              <a:sym typeface="Montserrat"/>
            </a:endParaRPr>
          </a:p>
        </p:txBody>
      </p:sp>
      <p:sp>
        <p:nvSpPr>
          <p:cNvPr id="137" name="Google Shape;137;p26"/>
          <p:cNvSpPr txBox="1"/>
          <p:nvPr/>
        </p:nvSpPr>
        <p:spPr>
          <a:xfrm>
            <a:off x="350175" y="1039375"/>
            <a:ext cx="8279700" cy="3366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2400">
                <a:solidFill>
                  <a:srgbClr val="3D3D3D"/>
                </a:solidFill>
                <a:latin typeface="Montserrat"/>
                <a:ea typeface="Montserrat"/>
                <a:cs typeface="Montserrat"/>
                <a:sym typeface="Montserrat"/>
              </a:rPr>
              <a:t>Matthew Hernandez</a:t>
            </a:r>
            <a:r>
              <a:rPr lang="en" sz="2400">
                <a:solidFill>
                  <a:srgbClr val="3D3D3D"/>
                </a:solidFill>
                <a:latin typeface="Montserrat"/>
                <a:ea typeface="Montserrat"/>
                <a:cs typeface="Montserrat"/>
                <a:sym typeface="Montserrat"/>
              </a:rPr>
              <a:t>, Project Manager, Researcher</a:t>
            </a:r>
            <a:br>
              <a:rPr lang="en" sz="2400">
                <a:solidFill>
                  <a:srgbClr val="3D3D3D"/>
                </a:solidFill>
                <a:latin typeface="Montserrat"/>
                <a:ea typeface="Montserrat"/>
                <a:cs typeface="Montserrat"/>
                <a:sym typeface="Montserrat"/>
              </a:rPr>
            </a:br>
            <a:br>
              <a:rPr lang="en" sz="2400">
                <a:solidFill>
                  <a:srgbClr val="3D3D3D"/>
                </a:solidFill>
                <a:latin typeface="Montserrat"/>
                <a:ea typeface="Montserrat"/>
                <a:cs typeface="Montserrat"/>
                <a:sym typeface="Montserrat"/>
              </a:rPr>
            </a:br>
            <a:r>
              <a:rPr b="1" lang="en" sz="2400">
                <a:solidFill>
                  <a:srgbClr val="3D3D3D"/>
                </a:solidFill>
                <a:latin typeface="Montserrat"/>
                <a:ea typeface="Montserrat"/>
                <a:cs typeface="Montserrat"/>
                <a:sym typeface="Montserrat"/>
              </a:rPr>
              <a:t>Christopher Emerson</a:t>
            </a:r>
            <a:r>
              <a:rPr lang="en" sz="2400">
                <a:solidFill>
                  <a:srgbClr val="3D3D3D"/>
                </a:solidFill>
                <a:latin typeface="Montserrat"/>
                <a:ea typeface="Montserrat"/>
                <a:cs typeface="Montserrat"/>
                <a:sym typeface="Montserrat"/>
              </a:rPr>
              <a:t>, Researcher, Data Interpreter</a:t>
            </a:r>
            <a:endParaRPr sz="2400">
              <a:solidFill>
                <a:srgbClr val="3D3D3D"/>
              </a:solidFill>
              <a:latin typeface="Montserrat"/>
              <a:ea typeface="Montserrat"/>
              <a:cs typeface="Montserrat"/>
              <a:sym typeface="Montserrat"/>
            </a:endParaRPr>
          </a:p>
          <a:p>
            <a:pPr indent="0" lvl="0" marL="0" marR="0" rtl="0" algn="l">
              <a:spcBef>
                <a:spcPts val="0"/>
              </a:spcBef>
              <a:spcAft>
                <a:spcPts val="0"/>
              </a:spcAft>
              <a:buNone/>
            </a:pPr>
            <a:r>
              <a:t/>
            </a:r>
            <a:endParaRPr sz="2400">
              <a:solidFill>
                <a:srgbClr val="3D3D3D"/>
              </a:solidFill>
              <a:latin typeface="Montserrat"/>
              <a:ea typeface="Montserrat"/>
              <a:cs typeface="Montserrat"/>
              <a:sym typeface="Montserrat"/>
            </a:endParaRPr>
          </a:p>
          <a:p>
            <a:pPr indent="0" lvl="0" marL="0" marR="0" rtl="0" algn="l">
              <a:spcBef>
                <a:spcPts val="0"/>
              </a:spcBef>
              <a:spcAft>
                <a:spcPts val="0"/>
              </a:spcAft>
              <a:buNone/>
            </a:pPr>
            <a:r>
              <a:rPr b="1" lang="en" sz="2400">
                <a:solidFill>
                  <a:srgbClr val="3D3D3D"/>
                </a:solidFill>
                <a:latin typeface="Montserrat"/>
                <a:ea typeface="Montserrat"/>
                <a:cs typeface="Montserrat"/>
                <a:sym typeface="Montserrat"/>
              </a:rPr>
              <a:t>Victoria Travier</a:t>
            </a:r>
            <a:r>
              <a:rPr lang="en" sz="2400">
                <a:solidFill>
                  <a:srgbClr val="3D3D3D"/>
                </a:solidFill>
                <a:latin typeface="Montserrat"/>
                <a:ea typeface="Montserrat"/>
                <a:cs typeface="Montserrat"/>
                <a:sym typeface="Montserrat"/>
              </a:rPr>
              <a:t>, Researcher, </a:t>
            </a:r>
            <a:r>
              <a:rPr lang="en" sz="2400">
                <a:solidFill>
                  <a:srgbClr val="3D3D3D"/>
                </a:solidFill>
                <a:latin typeface="Montserrat"/>
                <a:ea typeface="Montserrat"/>
                <a:cs typeface="Montserrat"/>
                <a:sym typeface="Montserrat"/>
              </a:rPr>
              <a:t>Implementer</a:t>
            </a:r>
            <a:endParaRPr sz="2400">
              <a:solidFill>
                <a:srgbClr val="3D3D3D"/>
              </a:solidFill>
              <a:latin typeface="Montserrat"/>
              <a:ea typeface="Montserrat"/>
              <a:cs typeface="Montserrat"/>
              <a:sym typeface="Montserrat"/>
            </a:endParaRPr>
          </a:p>
          <a:p>
            <a:pPr indent="0" lvl="0" marL="0" marR="0" rtl="0" algn="l">
              <a:spcBef>
                <a:spcPts val="0"/>
              </a:spcBef>
              <a:spcAft>
                <a:spcPts val="0"/>
              </a:spcAft>
              <a:buNone/>
            </a:pPr>
            <a:r>
              <a:t/>
            </a:r>
            <a:endParaRPr sz="2400">
              <a:solidFill>
                <a:srgbClr val="3D3D3D"/>
              </a:solidFill>
              <a:latin typeface="Montserrat"/>
              <a:ea typeface="Montserrat"/>
              <a:cs typeface="Montserrat"/>
              <a:sym typeface="Montserrat"/>
            </a:endParaRPr>
          </a:p>
          <a:p>
            <a:pPr indent="0" lvl="0" marL="0" marR="0" rtl="0" algn="l">
              <a:spcBef>
                <a:spcPts val="0"/>
              </a:spcBef>
              <a:spcAft>
                <a:spcPts val="0"/>
              </a:spcAft>
              <a:buNone/>
            </a:pPr>
            <a:r>
              <a:rPr b="1" lang="en" sz="2400">
                <a:solidFill>
                  <a:srgbClr val="3D3D3D"/>
                </a:solidFill>
                <a:latin typeface="Montserrat"/>
                <a:ea typeface="Montserrat"/>
                <a:cs typeface="Montserrat"/>
                <a:sym typeface="Montserrat"/>
              </a:rPr>
              <a:t>Hannia Gonzalez, </a:t>
            </a:r>
            <a:r>
              <a:rPr lang="en" sz="2400">
                <a:solidFill>
                  <a:srgbClr val="3D3D3D"/>
                </a:solidFill>
                <a:latin typeface="Montserrat"/>
                <a:ea typeface="Montserrat"/>
                <a:cs typeface="Montserrat"/>
                <a:sym typeface="Montserrat"/>
              </a:rPr>
              <a:t>Implementer</a:t>
            </a:r>
            <a:r>
              <a:rPr lang="en" sz="2400">
                <a:solidFill>
                  <a:srgbClr val="3D3D3D"/>
                </a:solidFill>
                <a:latin typeface="Montserrat"/>
                <a:ea typeface="Montserrat"/>
                <a:cs typeface="Montserrat"/>
                <a:sym typeface="Montserrat"/>
              </a:rPr>
              <a:t>, Designer</a:t>
            </a:r>
            <a:endParaRPr sz="2400">
              <a:solidFill>
                <a:srgbClr val="3D3D3D"/>
              </a:solidFill>
              <a:latin typeface="Montserrat"/>
              <a:ea typeface="Montserrat"/>
              <a:cs typeface="Montserrat"/>
              <a:sym typeface="Montserrat"/>
            </a:endParaRPr>
          </a:p>
          <a:p>
            <a:pPr indent="0" lvl="0" marL="0" marR="0" rtl="0" algn="l">
              <a:spcBef>
                <a:spcPts val="0"/>
              </a:spcBef>
              <a:spcAft>
                <a:spcPts val="0"/>
              </a:spcAft>
              <a:buNone/>
            </a:pPr>
            <a:r>
              <a:t/>
            </a:r>
            <a:endParaRPr sz="2400">
              <a:solidFill>
                <a:srgbClr val="3D3D3D"/>
              </a:solidFill>
              <a:latin typeface="Montserrat"/>
              <a:ea typeface="Montserrat"/>
              <a:cs typeface="Montserrat"/>
              <a:sym typeface="Montserrat"/>
            </a:endParaRPr>
          </a:p>
          <a:p>
            <a:pPr indent="0" lvl="0" marL="0" marR="0" rtl="0" algn="l">
              <a:spcBef>
                <a:spcPts val="0"/>
              </a:spcBef>
              <a:spcAft>
                <a:spcPts val="0"/>
              </a:spcAft>
              <a:buNone/>
            </a:pPr>
            <a:r>
              <a:rPr b="1" lang="en" sz="2400">
                <a:solidFill>
                  <a:srgbClr val="3D3D3D"/>
                </a:solidFill>
                <a:latin typeface="Montserrat"/>
                <a:ea typeface="Montserrat"/>
                <a:cs typeface="Montserrat"/>
                <a:sym typeface="Montserrat"/>
              </a:rPr>
              <a:t>Kyle Bretzius</a:t>
            </a:r>
            <a:r>
              <a:rPr lang="en" sz="2400">
                <a:solidFill>
                  <a:srgbClr val="3D3D3D"/>
                </a:solidFill>
                <a:latin typeface="Montserrat"/>
                <a:ea typeface="Montserrat"/>
                <a:cs typeface="Montserrat"/>
                <a:sym typeface="Montserrat"/>
              </a:rPr>
              <a:t>, Researcher, Data Interpreter</a:t>
            </a:r>
            <a:endParaRPr sz="2400">
              <a:solidFill>
                <a:srgbClr val="3D3D3D"/>
              </a:solidFill>
              <a:latin typeface="Montserrat"/>
              <a:ea typeface="Montserrat"/>
              <a:cs typeface="Montserrat"/>
              <a:sym typeface="Montserrat"/>
            </a:endParaRPr>
          </a:p>
          <a:p>
            <a:pPr indent="0" lvl="0" marL="0" marR="0" rtl="0" algn="l">
              <a:spcBef>
                <a:spcPts val="0"/>
              </a:spcBef>
              <a:spcAft>
                <a:spcPts val="0"/>
              </a:spcAft>
              <a:buNone/>
            </a:pPr>
            <a:r>
              <a:t/>
            </a:r>
            <a:endParaRPr sz="1800">
              <a:solidFill>
                <a:srgbClr val="3D3D3D"/>
              </a:solidFill>
              <a:latin typeface="Montserrat"/>
              <a:ea typeface="Montserrat"/>
              <a:cs typeface="Montserrat"/>
              <a:sym typeface="Montserrat"/>
            </a:endParaRPr>
          </a:p>
          <a:p>
            <a:pPr indent="0" lvl="0" marL="0" marR="0" rtl="0" algn="l">
              <a:spcBef>
                <a:spcPts val="0"/>
              </a:spcBef>
              <a:spcAft>
                <a:spcPts val="0"/>
              </a:spcAft>
              <a:buNone/>
            </a:pPr>
            <a:r>
              <a:t/>
            </a:r>
            <a:endParaRPr sz="1800">
              <a:solidFill>
                <a:srgbClr val="3D3D3D"/>
              </a:solidFill>
              <a:latin typeface="Montserrat"/>
              <a:ea typeface="Montserrat"/>
              <a:cs typeface="Montserrat"/>
              <a:sym typeface="Montserrat"/>
            </a:endParaRPr>
          </a:p>
          <a:p>
            <a:pPr indent="0" lvl="0" marL="0" marR="0" rtl="0" algn="l">
              <a:spcBef>
                <a:spcPts val="0"/>
              </a:spcBef>
              <a:spcAft>
                <a:spcPts val="0"/>
              </a:spcAft>
              <a:buNone/>
            </a:pPr>
            <a:r>
              <a:t/>
            </a:r>
            <a:endParaRPr sz="1800">
              <a:solidFill>
                <a:srgbClr val="3D3D3D"/>
              </a:solidFill>
              <a:latin typeface="Montserrat"/>
              <a:ea typeface="Montserrat"/>
              <a:cs typeface="Montserrat"/>
              <a:sym typeface="Montserrat"/>
            </a:endParaRPr>
          </a:p>
          <a:p>
            <a:pPr indent="0" lvl="0" marL="0" marR="0" rtl="0" algn="l">
              <a:spcBef>
                <a:spcPts val="0"/>
              </a:spcBef>
              <a:spcAft>
                <a:spcPts val="0"/>
              </a:spcAft>
              <a:buNone/>
            </a:pPr>
            <a:br>
              <a:rPr lang="en" sz="1800">
                <a:solidFill>
                  <a:srgbClr val="3D3D3D"/>
                </a:solidFill>
                <a:latin typeface="Montserrat"/>
                <a:ea typeface="Montserrat"/>
                <a:cs typeface="Montserrat"/>
                <a:sym typeface="Montserrat"/>
              </a:rPr>
            </a:br>
            <a:br>
              <a:rPr lang="en" sz="1800">
                <a:solidFill>
                  <a:srgbClr val="3D3D3D"/>
                </a:solidFill>
                <a:latin typeface="Montserrat"/>
                <a:ea typeface="Montserrat"/>
                <a:cs typeface="Montserrat"/>
                <a:sym typeface="Montserrat"/>
              </a:rPr>
            </a:br>
            <a:endParaRPr sz="18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306" name="Shape 306"/>
        <p:cNvGrpSpPr/>
        <p:nvPr/>
      </p:nvGrpSpPr>
      <p:grpSpPr>
        <a:xfrm>
          <a:off x="0" y="0"/>
          <a:ext cx="0" cy="0"/>
          <a:chOff x="0" y="0"/>
          <a:chExt cx="0" cy="0"/>
        </a:xfrm>
      </p:grpSpPr>
      <p:sp>
        <p:nvSpPr>
          <p:cNvPr id="307" name="Google Shape;307;p44"/>
          <p:cNvSpPr txBox="1"/>
          <p:nvPr/>
        </p:nvSpPr>
        <p:spPr>
          <a:xfrm>
            <a:off x="520167" y="742675"/>
            <a:ext cx="68022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 sz="4000">
                <a:solidFill>
                  <a:srgbClr val="3D3D3D"/>
                </a:solidFill>
                <a:latin typeface="Barlow"/>
                <a:ea typeface="Barlow"/>
                <a:cs typeface="Barlow"/>
                <a:sym typeface="Barlow"/>
              </a:rPr>
              <a:t>Revised</a:t>
            </a:r>
            <a:r>
              <a:rPr b="1" lang="en" sz="4000">
                <a:solidFill>
                  <a:srgbClr val="3D3D3D"/>
                </a:solidFill>
                <a:latin typeface="Barlow"/>
                <a:ea typeface="Barlow"/>
                <a:cs typeface="Barlow"/>
                <a:sym typeface="Barlow"/>
              </a:rPr>
              <a:t> Flyer Design</a:t>
            </a:r>
            <a:endParaRPr sz="700"/>
          </a:p>
        </p:txBody>
      </p:sp>
      <p:sp>
        <p:nvSpPr>
          <p:cNvPr id="308" name="Google Shape;308;p44"/>
          <p:cNvSpPr txBox="1"/>
          <p:nvPr/>
        </p:nvSpPr>
        <p:spPr>
          <a:xfrm>
            <a:off x="4229711" y="3400422"/>
            <a:ext cx="3677400" cy="107700"/>
          </a:xfrm>
          <a:prstGeom prst="rect">
            <a:avLst/>
          </a:prstGeom>
          <a:noFill/>
          <a:ln>
            <a:noFill/>
          </a:ln>
        </p:spPr>
        <p:txBody>
          <a:bodyPr anchorCtr="0" anchor="t" bIns="0" lIns="0" spcFirstLastPara="1" rIns="0" wrap="square" tIns="0">
            <a:spAutoFit/>
          </a:bodyPr>
          <a:lstStyle/>
          <a:p>
            <a:pPr indent="0" lvl="0" marL="0" marR="0" rtl="0" algn="l">
              <a:lnSpc>
                <a:spcPct val="130010"/>
              </a:lnSpc>
              <a:spcBef>
                <a:spcPts val="0"/>
              </a:spcBef>
              <a:spcAft>
                <a:spcPts val="0"/>
              </a:spcAft>
              <a:buNone/>
            </a:pPr>
            <a:r>
              <a:t/>
            </a:r>
            <a:endParaRPr sz="700"/>
          </a:p>
        </p:txBody>
      </p:sp>
      <p:cxnSp>
        <p:nvCxnSpPr>
          <p:cNvPr id="309" name="Google Shape;309;p44"/>
          <p:cNvCxnSpPr/>
          <p:nvPr/>
        </p:nvCxnSpPr>
        <p:spPr>
          <a:xfrm>
            <a:off x="1884773" y="516732"/>
            <a:ext cx="6322200" cy="0"/>
          </a:xfrm>
          <a:prstGeom prst="straightConnector1">
            <a:avLst/>
          </a:prstGeom>
          <a:noFill/>
          <a:ln cap="flat" cmpd="sng" w="9525">
            <a:solidFill>
              <a:srgbClr val="000000"/>
            </a:solidFill>
            <a:prstDash val="solid"/>
            <a:round/>
            <a:headEnd len="sm" w="sm" type="none"/>
            <a:tailEnd len="sm" w="sm" type="none"/>
          </a:ln>
        </p:spPr>
      </p:cxnSp>
      <p:sp>
        <p:nvSpPr>
          <p:cNvPr id="310" name="Google Shape;310;p44"/>
          <p:cNvSpPr txBox="1"/>
          <p:nvPr/>
        </p:nvSpPr>
        <p:spPr>
          <a:xfrm>
            <a:off x="3782849" y="1840300"/>
            <a:ext cx="4571100" cy="1985700"/>
          </a:xfrm>
          <a:prstGeom prst="rect">
            <a:avLst/>
          </a:prstGeom>
          <a:noFill/>
          <a:ln>
            <a:noFill/>
          </a:ln>
        </p:spPr>
        <p:txBody>
          <a:bodyPr anchorCtr="0" anchor="t" bIns="22850" lIns="45725" spcFirstLastPara="1" rIns="45725" wrap="square" tIns="22850">
            <a:spAutoFit/>
          </a:bodyPr>
          <a:lstStyle/>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Contact information relocated to the bottom, along with a QR code for easier access.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Color scheme adjusted to a lighter tone for improved readability and reduced eye strain. </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lang="en">
                <a:solidFill>
                  <a:schemeClr val="dk1"/>
                </a:solidFill>
                <a:latin typeface="Montserrat"/>
                <a:ea typeface="Montserrat"/>
                <a:cs typeface="Montserrat"/>
                <a:sym typeface="Montserrat"/>
              </a:rPr>
              <a:t>Basic estate planning information expanded to include what type of help like (wills, trusts, and more.) </a:t>
            </a:r>
            <a:endParaRPr>
              <a:solidFill>
                <a:schemeClr val="dk1"/>
              </a:solidFill>
              <a:latin typeface="Montserrat"/>
              <a:ea typeface="Montserrat"/>
              <a:cs typeface="Montserrat"/>
              <a:sym typeface="Montserrat"/>
            </a:endParaRPr>
          </a:p>
        </p:txBody>
      </p:sp>
      <p:pic>
        <p:nvPicPr>
          <p:cNvPr id="311" name="Google Shape;311;p44"/>
          <p:cNvPicPr preferRelativeResize="0"/>
          <p:nvPr/>
        </p:nvPicPr>
        <p:blipFill>
          <a:blip r:embed="rId3">
            <a:alphaModFix/>
          </a:blip>
          <a:stretch>
            <a:fillRect/>
          </a:stretch>
        </p:blipFill>
        <p:spPr>
          <a:xfrm>
            <a:off x="514350" y="1443425"/>
            <a:ext cx="2610321" cy="348042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315" name="Shape 315"/>
        <p:cNvGrpSpPr/>
        <p:nvPr/>
      </p:nvGrpSpPr>
      <p:grpSpPr>
        <a:xfrm>
          <a:off x="0" y="0"/>
          <a:ext cx="0" cy="0"/>
          <a:chOff x="0" y="0"/>
          <a:chExt cx="0" cy="0"/>
        </a:xfrm>
      </p:grpSpPr>
      <p:sp>
        <p:nvSpPr>
          <p:cNvPr id="316" name="Google Shape;316;p45"/>
          <p:cNvSpPr txBox="1"/>
          <p:nvPr/>
        </p:nvSpPr>
        <p:spPr>
          <a:xfrm>
            <a:off x="767367" y="742675"/>
            <a:ext cx="68022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 sz="4000">
                <a:solidFill>
                  <a:srgbClr val="3D3D3D"/>
                </a:solidFill>
                <a:latin typeface="Barlow"/>
                <a:ea typeface="Barlow"/>
                <a:cs typeface="Barlow"/>
                <a:sym typeface="Barlow"/>
              </a:rPr>
              <a:t>User Feedback from Phase II</a:t>
            </a:r>
            <a:endParaRPr sz="700"/>
          </a:p>
        </p:txBody>
      </p:sp>
      <p:sp>
        <p:nvSpPr>
          <p:cNvPr id="317" name="Google Shape;317;p45"/>
          <p:cNvSpPr txBox="1"/>
          <p:nvPr/>
        </p:nvSpPr>
        <p:spPr>
          <a:xfrm>
            <a:off x="4229711" y="3400422"/>
            <a:ext cx="3677400" cy="107700"/>
          </a:xfrm>
          <a:prstGeom prst="rect">
            <a:avLst/>
          </a:prstGeom>
          <a:noFill/>
          <a:ln>
            <a:noFill/>
          </a:ln>
        </p:spPr>
        <p:txBody>
          <a:bodyPr anchorCtr="0" anchor="t" bIns="0" lIns="0" spcFirstLastPara="1" rIns="0" wrap="square" tIns="0">
            <a:spAutoFit/>
          </a:bodyPr>
          <a:lstStyle/>
          <a:p>
            <a:pPr indent="0" lvl="0" marL="0" marR="0" rtl="0" algn="l">
              <a:lnSpc>
                <a:spcPct val="130010"/>
              </a:lnSpc>
              <a:spcBef>
                <a:spcPts val="0"/>
              </a:spcBef>
              <a:spcAft>
                <a:spcPts val="0"/>
              </a:spcAft>
              <a:buNone/>
            </a:pPr>
            <a:r>
              <a:t/>
            </a:r>
            <a:endParaRPr sz="700"/>
          </a:p>
        </p:txBody>
      </p:sp>
      <p:cxnSp>
        <p:nvCxnSpPr>
          <p:cNvPr id="318" name="Google Shape;318;p45"/>
          <p:cNvCxnSpPr/>
          <p:nvPr/>
        </p:nvCxnSpPr>
        <p:spPr>
          <a:xfrm>
            <a:off x="1884773" y="516732"/>
            <a:ext cx="6322200" cy="0"/>
          </a:xfrm>
          <a:prstGeom prst="straightConnector1">
            <a:avLst/>
          </a:prstGeom>
          <a:noFill/>
          <a:ln cap="flat" cmpd="sng" w="9525">
            <a:solidFill>
              <a:srgbClr val="000000"/>
            </a:solidFill>
            <a:prstDash val="solid"/>
            <a:round/>
            <a:headEnd len="sm" w="sm" type="none"/>
            <a:tailEnd len="sm" w="sm" type="none"/>
          </a:ln>
        </p:spPr>
      </p:cxnSp>
      <p:cxnSp>
        <p:nvCxnSpPr>
          <p:cNvPr id="319" name="Google Shape;319;p45"/>
          <p:cNvCxnSpPr/>
          <p:nvPr/>
        </p:nvCxnSpPr>
        <p:spPr>
          <a:xfrm>
            <a:off x="514350" y="4626769"/>
            <a:ext cx="6461100" cy="0"/>
          </a:xfrm>
          <a:prstGeom prst="straightConnector1">
            <a:avLst/>
          </a:prstGeom>
          <a:noFill/>
          <a:ln cap="flat" cmpd="sng" w="9525">
            <a:solidFill>
              <a:srgbClr val="000000"/>
            </a:solidFill>
            <a:prstDash val="solid"/>
            <a:round/>
            <a:headEnd len="sm" w="sm" type="none"/>
            <a:tailEnd len="sm" w="sm" type="none"/>
          </a:ln>
        </p:spPr>
      </p:cxnSp>
      <p:sp>
        <p:nvSpPr>
          <p:cNvPr id="320" name="Google Shape;320;p45"/>
          <p:cNvSpPr txBox="1"/>
          <p:nvPr/>
        </p:nvSpPr>
        <p:spPr>
          <a:xfrm>
            <a:off x="7153622" y="4523423"/>
            <a:ext cx="14760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 </a:t>
            </a:r>
            <a:endParaRPr sz="700"/>
          </a:p>
        </p:txBody>
      </p:sp>
      <p:sp>
        <p:nvSpPr>
          <p:cNvPr id="321" name="Google Shape;321;p45"/>
          <p:cNvSpPr txBox="1"/>
          <p:nvPr/>
        </p:nvSpPr>
        <p:spPr>
          <a:xfrm>
            <a:off x="514350" y="1415275"/>
            <a:ext cx="8115300" cy="3154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Attention Grabbing Elements </a:t>
            </a:r>
            <a:endParaRPr sz="17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700">
              <a:solidFill>
                <a:schemeClr val="dk1"/>
              </a:solidFill>
              <a:latin typeface="Montserrat"/>
              <a:ea typeface="Montserrat"/>
              <a:cs typeface="Montserrat"/>
              <a:sym typeface="Montserrat"/>
            </a:endParaRPr>
          </a:p>
          <a:p>
            <a:pPr indent="-336550" lvl="0" marL="457200" rtl="0" algn="l">
              <a:lnSpc>
                <a:spcPct val="115000"/>
              </a:lnSpc>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Understanding</a:t>
            </a:r>
            <a:r>
              <a:rPr lang="en" sz="1700">
                <a:solidFill>
                  <a:schemeClr val="dk1"/>
                </a:solidFill>
                <a:latin typeface="Montserrat"/>
                <a:ea typeface="Montserrat"/>
                <a:cs typeface="Montserrat"/>
                <a:sym typeface="Montserrat"/>
              </a:rPr>
              <a:t> of Services </a:t>
            </a:r>
            <a:endParaRPr sz="17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700">
              <a:solidFill>
                <a:schemeClr val="dk1"/>
              </a:solidFill>
              <a:latin typeface="Montserrat"/>
              <a:ea typeface="Montserrat"/>
              <a:cs typeface="Montserrat"/>
              <a:sym typeface="Montserrat"/>
            </a:endParaRPr>
          </a:p>
          <a:p>
            <a:pPr indent="-336550" lvl="0" marL="457200" rtl="0" algn="l">
              <a:lnSpc>
                <a:spcPct val="115000"/>
              </a:lnSpc>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Engagement</a:t>
            </a:r>
            <a:r>
              <a:rPr lang="en" sz="1700">
                <a:solidFill>
                  <a:schemeClr val="dk1"/>
                </a:solidFill>
                <a:latin typeface="Montserrat"/>
                <a:ea typeface="Montserrat"/>
                <a:cs typeface="Montserrat"/>
                <a:sym typeface="Montserrat"/>
              </a:rPr>
              <a:t> and Feedback</a:t>
            </a:r>
            <a:endParaRPr sz="17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700">
              <a:solidFill>
                <a:schemeClr val="dk1"/>
              </a:solidFill>
              <a:latin typeface="Montserrat"/>
              <a:ea typeface="Montserrat"/>
              <a:cs typeface="Montserrat"/>
              <a:sym typeface="Montserrat"/>
            </a:endParaRPr>
          </a:p>
          <a:p>
            <a:pPr indent="-336550" lvl="0" marL="457200" rtl="0" algn="l">
              <a:lnSpc>
                <a:spcPct val="115000"/>
              </a:lnSpc>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QR Code Effectiveness</a:t>
            </a:r>
            <a:endParaRPr sz="17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700">
              <a:solidFill>
                <a:schemeClr val="dk1"/>
              </a:solidFill>
              <a:latin typeface="Montserrat"/>
              <a:ea typeface="Montserrat"/>
              <a:cs typeface="Montserrat"/>
              <a:sym typeface="Montserrat"/>
            </a:endParaRPr>
          </a:p>
          <a:p>
            <a:pPr indent="-336550" lvl="0" marL="457200" rtl="0" algn="l">
              <a:lnSpc>
                <a:spcPct val="115000"/>
              </a:lnSpc>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Likelihood of Recommendation</a:t>
            </a:r>
            <a:endParaRPr sz="17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700">
              <a:solidFill>
                <a:schemeClr val="dk1"/>
              </a:solidFill>
              <a:latin typeface="Montserrat"/>
              <a:ea typeface="Montserrat"/>
              <a:cs typeface="Montserrat"/>
              <a:sym typeface="Montserrat"/>
            </a:endParaRPr>
          </a:p>
        </p:txBody>
      </p:sp>
      <p:pic>
        <p:nvPicPr>
          <p:cNvPr descr="Key Findings Stock Illustrations – 48 Key Findings Stock Illustrations,  Vectors &amp; Clipart - Dreamstime" id="322" name="Google Shape;322;p45"/>
          <p:cNvPicPr preferRelativeResize="0"/>
          <p:nvPr/>
        </p:nvPicPr>
        <p:blipFill>
          <a:blip r:embed="rId3">
            <a:alphaModFix/>
          </a:blip>
          <a:stretch>
            <a:fillRect/>
          </a:stretch>
        </p:blipFill>
        <p:spPr>
          <a:xfrm>
            <a:off x="6058500" y="1451550"/>
            <a:ext cx="2571175" cy="2571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326" name="Shape 326"/>
        <p:cNvGrpSpPr/>
        <p:nvPr/>
      </p:nvGrpSpPr>
      <p:grpSpPr>
        <a:xfrm>
          <a:off x="0" y="0"/>
          <a:ext cx="0" cy="0"/>
          <a:chOff x="0" y="0"/>
          <a:chExt cx="0" cy="0"/>
        </a:xfrm>
      </p:grpSpPr>
      <p:sp>
        <p:nvSpPr>
          <p:cNvPr id="327" name="Google Shape;327;p46"/>
          <p:cNvSpPr txBox="1"/>
          <p:nvPr/>
        </p:nvSpPr>
        <p:spPr>
          <a:xfrm>
            <a:off x="514353" y="897125"/>
            <a:ext cx="7929000" cy="1015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 sz="3000">
                <a:solidFill>
                  <a:srgbClr val="3D3D3D"/>
                </a:solidFill>
                <a:latin typeface="Montserrat"/>
                <a:ea typeface="Montserrat"/>
                <a:cs typeface="Montserrat"/>
                <a:sym typeface="Montserrat"/>
              </a:rPr>
              <a:t>Explaining User Feedback and its impact on Library Networks. </a:t>
            </a:r>
            <a:endParaRPr b="1" sz="100">
              <a:latin typeface="Montserrat"/>
              <a:ea typeface="Montserrat"/>
              <a:cs typeface="Montserrat"/>
              <a:sym typeface="Montserrat"/>
            </a:endParaRPr>
          </a:p>
        </p:txBody>
      </p:sp>
      <p:sp>
        <p:nvSpPr>
          <p:cNvPr id="328" name="Google Shape;328;p46"/>
          <p:cNvSpPr txBox="1"/>
          <p:nvPr/>
        </p:nvSpPr>
        <p:spPr>
          <a:xfrm>
            <a:off x="514350" y="2132525"/>
            <a:ext cx="7612800" cy="1400700"/>
          </a:xfrm>
          <a:prstGeom prst="rect">
            <a:avLst/>
          </a:prstGeom>
          <a:noFill/>
          <a:ln>
            <a:noFill/>
          </a:ln>
        </p:spPr>
        <p:txBody>
          <a:bodyPr anchorCtr="0" anchor="t" bIns="0" lIns="0" spcFirstLastPara="1" rIns="0" wrap="square" tIns="0">
            <a:spAutoFit/>
          </a:bodyPr>
          <a:lstStyle/>
          <a:p>
            <a:pPr indent="0" lvl="0" marL="0" marR="0" rtl="0" algn="just">
              <a:lnSpc>
                <a:spcPct val="200000"/>
              </a:lnSpc>
              <a:spcBef>
                <a:spcPts val="0"/>
              </a:spcBef>
              <a:spcAft>
                <a:spcPts val="0"/>
              </a:spcAft>
              <a:buNone/>
            </a:pPr>
            <a:r>
              <a:rPr lang="en" sz="1300">
                <a:latin typeface="Montserrat"/>
                <a:ea typeface="Montserrat"/>
                <a:cs typeface="Montserrat"/>
                <a:sym typeface="Montserrat"/>
              </a:rPr>
              <a:t>Feedback from users is very important and can </a:t>
            </a:r>
            <a:r>
              <a:rPr lang="en" sz="1300">
                <a:latin typeface="Montserrat"/>
                <a:ea typeface="Montserrat"/>
                <a:cs typeface="Montserrat"/>
                <a:sym typeface="Montserrat"/>
              </a:rPr>
              <a:t>help</a:t>
            </a:r>
            <a:r>
              <a:rPr lang="en" sz="1300">
                <a:latin typeface="Montserrat"/>
                <a:ea typeface="Montserrat"/>
                <a:cs typeface="Montserrat"/>
                <a:sym typeface="Montserrat"/>
              </a:rPr>
              <a:t> create such programs </a:t>
            </a:r>
            <a:r>
              <a:rPr lang="en" sz="1300">
                <a:latin typeface="Montserrat"/>
                <a:ea typeface="Montserrat"/>
                <a:cs typeface="Montserrat"/>
                <a:sym typeface="Montserrat"/>
              </a:rPr>
              <a:t>at</a:t>
            </a:r>
            <a:r>
              <a:rPr lang="en" sz="1300">
                <a:latin typeface="Montserrat"/>
                <a:ea typeface="Montserrat"/>
                <a:cs typeface="Montserrat"/>
                <a:sym typeface="Montserrat"/>
              </a:rPr>
              <a:t> the library.</a:t>
            </a:r>
            <a:endParaRPr sz="1300">
              <a:latin typeface="Montserrat"/>
              <a:ea typeface="Montserrat"/>
              <a:cs typeface="Montserrat"/>
              <a:sym typeface="Montserrat"/>
            </a:endParaRPr>
          </a:p>
          <a:p>
            <a:pPr indent="-311150" lvl="0" marL="457200" marR="0" rtl="0" algn="just">
              <a:lnSpc>
                <a:spcPct val="200000"/>
              </a:lnSpc>
              <a:spcBef>
                <a:spcPts val="0"/>
              </a:spcBef>
              <a:spcAft>
                <a:spcPts val="0"/>
              </a:spcAft>
              <a:buSzPts val="1300"/>
              <a:buFont typeface="Montserrat"/>
              <a:buChar char="-"/>
            </a:pPr>
            <a:r>
              <a:rPr lang="en" sz="1300">
                <a:latin typeface="Montserrat"/>
                <a:ea typeface="Montserrat"/>
                <a:cs typeface="Montserrat"/>
                <a:sym typeface="Montserrat"/>
              </a:rPr>
              <a:t>Library Outreach Program </a:t>
            </a:r>
            <a:endParaRPr sz="1300">
              <a:latin typeface="Montserrat"/>
              <a:ea typeface="Montserrat"/>
              <a:cs typeface="Montserrat"/>
              <a:sym typeface="Montserrat"/>
            </a:endParaRPr>
          </a:p>
          <a:p>
            <a:pPr indent="-311150" lvl="0" marL="457200" marR="0" rtl="0" algn="just">
              <a:lnSpc>
                <a:spcPct val="200000"/>
              </a:lnSpc>
              <a:spcBef>
                <a:spcPts val="0"/>
              </a:spcBef>
              <a:spcAft>
                <a:spcPts val="0"/>
              </a:spcAft>
              <a:buSzPts val="1300"/>
              <a:buFont typeface="Montserrat"/>
              <a:buChar char="-"/>
            </a:pPr>
            <a:r>
              <a:rPr lang="en" sz="1300">
                <a:latin typeface="Montserrat"/>
                <a:ea typeface="Montserrat"/>
                <a:cs typeface="Montserrat"/>
                <a:sym typeface="Montserrat"/>
              </a:rPr>
              <a:t>Digital Marketing </a:t>
            </a:r>
            <a:r>
              <a:rPr lang="en" sz="1300">
                <a:latin typeface="Montserrat"/>
                <a:ea typeface="Montserrat"/>
                <a:cs typeface="Montserrat"/>
                <a:sym typeface="Montserrat"/>
              </a:rPr>
              <a:t>Campaign</a:t>
            </a:r>
            <a:r>
              <a:rPr lang="en" sz="1300">
                <a:latin typeface="Montserrat"/>
                <a:ea typeface="Montserrat"/>
                <a:cs typeface="Montserrat"/>
                <a:sym typeface="Montserrat"/>
              </a:rPr>
              <a:t> </a:t>
            </a:r>
            <a:endParaRPr sz="1300">
              <a:latin typeface="Montserrat"/>
              <a:ea typeface="Montserrat"/>
              <a:cs typeface="Montserrat"/>
              <a:sym typeface="Montserrat"/>
            </a:endParaRPr>
          </a:p>
          <a:p>
            <a:pPr indent="-311150" lvl="0" marL="457200" marR="0" rtl="0" algn="just">
              <a:lnSpc>
                <a:spcPct val="200000"/>
              </a:lnSpc>
              <a:spcBef>
                <a:spcPts val="0"/>
              </a:spcBef>
              <a:spcAft>
                <a:spcPts val="0"/>
              </a:spcAft>
              <a:buSzPts val="1300"/>
              <a:buFont typeface="Montserrat"/>
              <a:buChar char="-"/>
            </a:pPr>
            <a:r>
              <a:rPr lang="en" sz="1300">
                <a:latin typeface="Montserrat"/>
                <a:ea typeface="Montserrat"/>
                <a:cs typeface="Montserrat"/>
                <a:sym typeface="Montserrat"/>
              </a:rPr>
              <a:t>Community </a:t>
            </a:r>
            <a:r>
              <a:rPr lang="en" sz="1300">
                <a:latin typeface="Montserrat"/>
                <a:ea typeface="Montserrat"/>
                <a:cs typeface="Montserrat"/>
                <a:sym typeface="Montserrat"/>
              </a:rPr>
              <a:t>Partnerships</a:t>
            </a:r>
            <a:r>
              <a:rPr lang="en" sz="1300">
                <a:latin typeface="Montserrat"/>
                <a:ea typeface="Montserrat"/>
                <a:cs typeface="Montserrat"/>
                <a:sym typeface="Montserrat"/>
              </a:rPr>
              <a:t> </a:t>
            </a:r>
            <a:endParaRPr sz="1300">
              <a:latin typeface="Montserrat"/>
              <a:ea typeface="Montserrat"/>
              <a:cs typeface="Montserrat"/>
              <a:sym typeface="Montserrat"/>
            </a:endParaRPr>
          </a:p>
        </p:txBody>
      </p:sp>
      <p:cxnSp>
        <p:nvCxnSpPr>
          <p:cNvPr id="329" name="Google Shape;329;p46"/>
          <p:cNvCxnSpPr/>
          <p:nvPr/>
        </p:nvCxnSpPr>
        <p:spPr>
          <a:xfrm>
            <a:off x="1884773" y="516732"/>
            <a:ext cx="6322200" cy="0"/>
          </a:xfrm>
          <a:prstGeom prst="straightConnector1">
            <a:avLst/>
          </a:prstGeom>
          <a:noFill/>
          <a:ln cap="flat" cmpd="sng" w="9525">
            <a:solidFill>
              <a:srgbClr val="000000"/>
            </a:solidFill>
            <a:prstDash val="solid"/>
            <a:round/>
            <a:headEnd len="sm" w="sm" type="none"/>
            <a:tailEnd len="sm" w="sm" type="none"/>
          </a:ln>
        </p:spPr>
      </p:cxnSp>
      <p:cxnSp>
        <p:nvCxnSpPr>
          <p:cNvPr id="330" name="Google Shape;330;p46"/>
          <p:cNvCxnSpPr/>
          <p:nvPr/>
        </p:nvCxnSpPr>
        <p:spPr>
          <a:xfrm>
            <a:off x="514350" y="4626769"/>
            <a:ext cx="6461100" cy="0"/>
          </a:xfrm>
          <a:prstGeom prst="straightConnector1">
            <a:avLst/>
          </a:prstGeom>
          <a:noFill/>
          <a:ln cap="flat" cmpd="sng" w="9525">
            <a:solidFill>
              <a:srgbClr val="000000"/>
            </a:solidFill>
            <a:prstDash val="solid"/>
            <a:round/>
            <a:headEnd len="sm" w="sm" type="none"/>
            <a:tailEnd len="sm" w="sm" type="none"/>
          </a:ln>
        </p:spPr>
      </p:cxnSp>
      <p:sp>
        <p:nvSpPr>
          <p:cNvPr id="331" name="Google Shape;331;p46"/>
          <p:cNvSpPr txBox="1"/>
          <p:nvPr/>
        </p:nvSpPr>
        <p:spPr>
          <a:xfrm>
            <a:off x="7153622" y="4523423"/>
            <a:ext cx="14760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 </a:t>
            </a:r>
            <a:endParaRPr sz="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335" name="Shape 335"/>
        <p:cNvGrpSpPr/>
        <p:nvPr/>
      </p:nvGrpSpPr>
      <p:grpSpPr>
        <a:xfrm>
          <a:off x="0" y="0"/>
          <a:ext cx="0" cy="0"/>
          <a:chOff x="0" y="0"/>
          <a:chExt cx="0" cy="0"/>
        </a:xfrm>
      </p:grpSpPr>
      <p:sp>
        <p:nvSpPr>
          <p:cNvPr id="336" name="Google Shape;336;p47"/>
          <p:cNvSpPr txBox="1"/>
          <p:nvPr/>
        </p:nvSpPr>
        <p:spPr>
          <a:xfrm>
            <a:off x="520167" y="742675"/>
            <a:ext cx="68022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 sz="4000">
                <a:solidFill>
                  <a:srgbClr val="3D3D3D"/>
                </a:solidFill>
                <a:latin typeface="Barlow"/>
                <a:ea typeface="Barlow"/>
                <a:cs typeface="Barlow"/>
                <a:sym typeface="Barlow"/>
              </a:rPr>
              <a:t>Overall Interpretation</a:t>
            </a:r>
            <a:endParaRPr sz="700"/>
          </a:p>
        </p:txBody>
      </p:sp>
      <p:sp>
        <p:nvSpPr>
          <p:cNvPr id="337" name="Google Shape;337;p47"/>
          <p:cNvSpPr txBox="1"/>
          <p:nvPr/>
        </p:nvSpPr>
        <p:spPr>
          <a:xfrm>
            <a:off x="4229711" y="3400422"/>
            <a:ext cx="3677400" cy="107700"/>
          </a:xfrm>
          <a:prstGeom prst="rect">
            <a:avLst/>
          </a:prstGeom>
          <a:noFill/>
          <a:ln>
            <a:noFill/>
          </a:ln>
        </p:spPr>
        <p:txBody>
          <a:bodyPr anchorCtr="0" anchor="t" bIns="0" lIns="0" spcFirstLastPara="1" rIns="0" wrap="square" tIns="0">
            <a:spAutoFit/>
          </a:bodyPr>
          <a:lstStyle/>
          <a:p>
            <a:pPr indent="0" lvl="0" marL="0" marR="0" rtl="0" algn="l">
              <a:lnSpc>
                <a:spcPct val="130010"/>
              </a:lnSpc>
              <a:spcBef>
                <a:spcPts val="0"/>
              </a:spcBef>
              <a:spcAft>
                <a:spcPts val="0"/>
              </a:spcAft>
              <a:buNone/>
            </a:pPr>
            <a:r>
              <a:t/>
            </a:r>
            <a:endParaRPr sz="700"/>
          </a:p>
        </p:txBody>
      </p:sp>
      <p:cxnSp>
        <p:nvCxnSpPr>
          <p:cNvPr id="338" name="Google Shape;338;p47"/>
          <p:cNvCxnSpPr/>
          <p:nvPr/>
        </p:nvCxnSpPr>
        <p:spPr>
          <a:xfrm>
            <a:off x="1884773" y="516732"/>
            <a:ext cx="6322200" cy="0"/>
          </a:xfrm>
          <a:prstGeom prst="straightConnector1">
            <a:avLst/>
          </a:prstGeom>
          <a:noFill/>
          <a:ln cap="flat" cmpd="sng" w="9525">
            <a:solidFill>
              <a:srgbClr val="000000"/>
            </a:solidFill>
            <a:prstDash val="solid"/>
            <a:round/>
            <a:headEnd len="sm" w="sm" type="none"/>
            <a:tailEnd len="sm" w="sm" type="none"/>
          </a:ln>
        </p:spPr>
      </p:cxnSp>
      <p:cxnSp>
        <p:nvCxnSpPr>
          <p:cNvPr id="339" name="Google Shape;339;p47"/>
          <p:cNvCxnSpPr/>
          <p:nvPr/>
        </p:nvCxnSpPr>
        <p:spPr>
          <a:xfrm>
            <a:off x="514350" y="4626769"/>
            <a:ext cx="6461100" cy="0"/>
          </a:xfrm>
          <a:prstGeom prst="straightConnector1">
            <a:avLst/>
          </a:prstGeom>
          <a:noFill/>
          <a:ln cap="flat" cmpd="sng" w="9525">
            <a:solidFill>
              <a:srgbClr val="000000"/>
            </a:solidFill>
            <a:prstDash val="solid"/>
            <a:round/>
            <a:headEnd len="sm" w="sm" type="none"/>
            <a:tailEnd len="sm" w="sm" type="none"/>
          </a:ln>
        </p:spPr>
      </p:cxnSp>
      <p:sp>
        <p:nvSpPr>
          <p:cNvPr id="340" name="Google Shape;340;p47"/>
          <p:cNvSpPr txBox="1"/>
          <p:nvPr/>
        </p:nvSpPr>
        <p:spPr>
          <a:xfrm>
            <a:off x="7153622" y="4523423"/>
            <a:ext cx="14760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 </a:t>
            </a:r>
            <a:endParaRPr sz="700"/>
          </a:p>
        </p:txBody>
      </p:sp>
      <p:sp>
        <p:nvSpPr>
          <p:cNvPr id="341" name="Google Shape;341;p47"/>
          <p:cNvSpPr txBox="1"/>
          <p:nvPr/>
        </p:nvSpPr>
        <p:spPr>
          <a:xfrm>
            <a:off x="514350" y="1358275"/>
            <a:ext cx="8115300" cy="3154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Research highlighted significant </a:t>
            </a:r>
            <a:r>
              <a:rPr lang="en" sz="1700">
                <a:solidFill>
                  <a:schemeClr val="dk1"/>
                </a:solidFill>
                <a:latin typeface="Montserrat"/>
                <a:ea typeface="Montserrat"/>
                <a:cs typeface="Montserrat"/>
                <a:sym typeface="Montserrat"/>
              </a:rPr>
              <a:t>engagement</a:t>
            </a:r>
            <a:r>
              <a:rPr lang="en" sz="1700">
                <a:solidFill>
                  <a:schemeClr val="dk1"/>
                </a:solidFill>
                <a:latin typeface="Montserrat"/>
                <a:ea typeface="Montserrat"/>
                <a:cs typeface="Montserrat"/>
                <a:sym typeface="Montserrat"/>
              </a:rPr>
              <a:t> with the flyer, coupled with valuable feedback for </a:t>
            </a:r>
            <a:r>
              <a:rPr lang="en" sz="1700">
                <a:solidFill>
                  <a:schemeClr val="dk1"/>
                </a:solidFill>
                <a:latin typeface="Montserrat"/>
                <a:ea typeface="Montserrat"/>
                <a:cs typeface="Montserrat"/>
                <a:sym typeface="Montserrat"/>
              </a:rPr>
              <a:t>improvement. </a:t>
            </a:r>
            <a:endParaRPr sz="1700">
              <a:solidFill>
                <a:schemeClr val="dk1"/>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700">
              <a:solidFill>
                <a:schemeClr val="dk1"/>
              </a:solidFill>
              <a:latin typeface="Montserrat"/>
              <a:ea typeface="Montserrat"/>
              <a:cs typeface="Montserrat"/>
              <a:sym typeface="Montserrat"/>
            </a:endParaRPr>
          </a:p>
          <a:p>
            <a:pPr indent="-336550" lvl="0" marL="457200" rtl="0" algn="l">
              <a:lnSpc>
                <a:spcPct val="115000"/>
              </a:lnSpc>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Demographic insights provided with a clear understanding of the target audience and their technological accessibility. </a:t>
            </a:r>
            <a:endParaRPr sz="1700">
              <a:solidFill>
                <a:schemeClr val="dk1"/>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700">
              <a:solidFill>
                <a:schemeClr val="dk1"/>
              </a:solidFill>
              <a:latin typeface="Montserrat"/>
              <a:ea typeface="Montserrat"/>
              <a:cs typeface="Montserrat"/>
              <a:sym typeface="Montserrat"/>
            </a:endParaRPr>
          </a:p>
          <a:p>
            <a:pPr indent="-336550" lvl="0" marL="457200" rtl="0" algn="l">
              <a:lnSpc>
                <a:spcPct val="115000"/>
              </a:lnSpc>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Recommendations for flyer enhancements aim to optimize engagement and increase the likelihood of client acquisition and satisfaction. </a:t>
            </a:r>
            <a:endParaRPr sz="17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700">
              <a:solidFill>
                <a:schemeClr val="dk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345" name="Shape 345"/>
        <p:cNvGrpSpPr/>
        <p:nvPr/>
      </p:nvGrpSpPr>
      <p:grpSpPr>
        <a:xfrm>
          <a:off x="0" y="0"/>
          <a:ext cx="0" cy="0"/>
          <a:chOff x="0" y="0"/>
          <a:chExt cx="0" cy="0"/>
        </a:xfrm>
      </p:grpSpPr>
      <p:sp>
        <p:nvSpPr>
          <p:cNvPr id="346" name="Google Shape;346;p48"/>
          <p:cNvSpPr txBox="1"/>
          <p:nvPr/>
        </p:nvSpPr>
        <p:spPr>
          <a:xfrm>
            <a:off x="274300" y="159425"/>
            <a:ext cx="8405400" cy="446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 sz="2900">
                <a:solidFill>
                  <a:srgbClr val="3D3D3D"/>
                </a:solidFill>
                <a:latin typeface="Montserrat"/>
                <a:ea typeface="Montserrat"/>
                <a:cs typeface="Montserrat"/>
                <a:sym typeface="Montserrat"/>
              </a:rPr>
              <a:t>Library Concerns</a:t>
            </a:r>
            <a:endParaRPr b="1" sz="100">
              <a:latin typeface="Montserrat"/>
              <a:ea typeface="Montserrat"/>
              <a:cs typeface="Montserrat"/>
              <a:sym typeface="Montserrat"/>
            </a:endParaRPr>
          </a:p>
        </p:txBody>
      </p:sp>
      <p:cxnSp>
        <p:nvCxnSpPr>
          <p:cNvPr id="347" name="Google Shape;347;p48"/>
          <p:cNvCxnSpPr/>
          <p:nvPr/>
        </p:nvCxnSpPr>
        <p:spPr>
          <a:xfrm>
            <a:off x="1341450" y="4650594"/>
            <a:ext cx="6461100" cy="0"/>
          </a:xfrm>
          <a:prstGeom prst="straightConnector1">
            <a:avLst/>
          </a:prstGeom>
          <a:noFill/>
          <a:ln cap="flat" cmpd="sng" w="9525">
            <a:solidFill>
              <a:srgbClr val="000000"/>
            </a:solidFill>
            <a:prstDash val="solid"/>
            <a:round/>
            <a:headEnd len="sm" w="sm" type="none"/>
            <a:tailEnd len="sm" w="sm" type="none"/>
          </a:ln>
        </p:spPr>
      </p:cxnSp>
      <p:sp>
        <p:nvSpPr>
          <p:cNvPr id="348" name="Google Shape;348;p48"/>
          <p:cNvSpPr txBox="1"/>
          <p:nvPr/>
        </p:nvSpPr>
        <p:spPr>
          <a:xfrm>
            <a:off x="8443364" y="413385"/>
            <a:ext cx="186300" cy="1077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t/>
            </a:r>
            <a:endParaRPr sz="700"/>
          </a:p>
        </p:txBody>
      </p:sp>
      <p:sp>
        <p:nvSpPr>
          <p:cNvPr id="349" name="Google Shape;349;p48"/>
          <p:cNvSpPr txBox="1"/>
          <p:nvPr/>
        </p:nvSpPr>
        <p:spPr>
          <a:xfrm>
            <a:off x="466750" y="921750"/>
            <a:ext cx="8020500" cy="345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dk1"/>
                </a:solidFill>
                <a:latin typeface="Montserrat"/>
                <a:ea typeface="Montserrat"/>
                <a:cs typeface="Montserrat"/>
                <a:sym typeface="Montserrat"/>
              </a:rPr>
              <a:t>Concerns: </a:t>
            </a:r>
            <a:endParaRPr sz="1700">
              <a:solidFill>
                <a:schemeClr val="dk1"/>
              </a:solidFill>
              <a:latin typeface="Montserrat"/>
              <a:ea typeface="Montserrat"/>
              <a:cs typeface="Montserrat"/>
              <a:sym typeface="Montserrat"/>
            </a:endParaRPr>
          </a:p>
          <a:p>
            <a:pPr indent="-336550" lvl="0" marL="457200" rtl="0" algn="l">
              <a:lnSpc>
                <a:spcPct val="115000"/>
              </a:lnSpc>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Visitation Frequency </a:t>
            </a:r>
            <a:endParaRPr sz="1700">
              <a:solidFill>
                <a:schemeClr val="dk1"/>
              </a:solidFill>
              <a:latin typeface="Montserrat"/>
              <a:ea typeface="Montserrat"/>
              <a:cs typeface="Montserrat"/>
              <a:sym typeface="Montserrat"/>
            </a:endParaRPr>
          </a:p>
          <a:p>
            <a:pPr indent="-336550" lvl="0" marL="457200" rtl="0" algn="l">
              <a:lnSpc>
                <a:spcPct val="115000"/>
              </a:lnSpc>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Presence of </a:t>
            </a:r>
            <a:r>
              <a:rPr lang="en" sz="1700">
                <a:solidFill>
                  <a:schemeClr val="dk1"/>
                </a:solidFill>
                <a:latin typeface="Montserrat"/>
                <a:ea typeface="Montserrat"/>
                <a:cs typeface="Montserrat"/>
                <a:sym typeface="Montserrat"/>
              </a:rPr>
              <a:t>Pin Boards</a:t>
            </a:r>
            <a:r>
              <a:rPr lang="en" sz="1700">
                <a:solidFill>
                  <a:schemeClr val="dk1"/>
                </a:solidFill>
                <a:latin typeface="Montserrat"/>
                <a:ea typeface="Montserrat"/>
                <a:cs typeface="Montserrat"/>
                <a:sym typeface="Montserrat"/>
              </a:rPr>
              <a:t> in Libraries </a:t>
            </a:r>
            <a:endParaRPr sz="1700">
              <a:solidFill>
                <a:schemeClr val="dk1"/>
              </a:solidFill>
              <a:latin typeface="Montserrat"/>
              <a:ea typeface="Montserrat"/>
              <a:cs typeface="Montserrat"/>
              <a:sym typeface="Montserrat"/>
            </a:endParaRPr>
          </a:p>
          <a:p>
            <a:pPr indent="-336550" lvl="0" marL="457200" rtl="0" algn="l">
              <a:lnSpc>
                <a:spcPct val="115000"/>
              </a:lnSpc>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Viewing of Flyer Boards at the Library</a:t>
            </a:r>
            <a:endParaRPr sz="1700">
              <a:solidFill>
                <a:schemeClr val="dk1"/>
              </a:solidFill>
              <a:latin typeface="Montserrat"/>
              <a:ea typeface="Montserrat"/>
              <a:cs typeface="Montserrat"/>
              <a:sym typeface="Montserrat"/>
            </a:endParaRPr>
          </a:p>
          <a:p>
            <a:pPr indent="-336550" lvl="0" marL="457200" rtl="0" algn="l">
              <a:lnSpc>
                <a:spcPct val="115000"/>
              </a:lnSpc>
              <a:spcBef>
                <a:spcPts val="0"/>
              </a:spcBef>
              <a:spcAft>
                <a:spcPts val="0"/>
              </a:spcAft>
              <a:buClr>
                <a:schemeClr val="dk1"/>
              </a:buClr>
              <a:buSzPts val="1700"/>
              <a:buFont typeface="Montserrat"/>
              <a:buChar char="-"/>
            </a:pPr>
            <a:r>
              <a:rPr lang="en" sz="1700">
                <a:solidFill>
                  <a:schemeClr val="dk1"/>
                </a:solidFill>
                <a:latin typeface="Montserrat"/>
                <a:ea typeface="Montserrat"/>
                <a:cs typeface="Montserrat"/>
                <a:sym typeface="Montserrat"/>
              </a:rPr>
              <a:t>Likelihood of Downloading Apps Advertised on Flyer Boards.</a:t>
            </a:r>
            <a:endParaRPr sz="17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7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700">
                <a:solidFill>
                  <a:schemeClr val="dk1"/>
                </a:solidFill>
                <a:latin typeface="Montserrat"/>
                <a:ea typeface="Montserrat"/>
                <a:cs typeface="Montserrat"/>
                <a:sym typeface="Montserrat"/>
              </a:rPr>
              <a:t>Importance of Data: </a:t>
            </a:r>
            <a:endParaRPr sz="17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700">
                <a:solidFill>
                  <a:schemeClr val="dk1"/>
                </a:solidFill>
                <a:latin typeface="Montserrat"/>
                <a:ea typeface="Montserrat"/>
                <a:cs typeface="Montserrat"/>
                <a:sym typeface="Montserrat"/>
              </a:rPr>
              <a:t>This data highlights  how people engage with their libraries and what they notice there.  Helps us </a:t>
            </a:r>
            <a:r>
              <a:rPr lang="en" sz="1700">
                <a:solidFill>
                  <a:schemeClr val="dk1"/>
                </a:solidFill>
                <a:latin typeface="Montserrat"/>
                <a:ea typeface="Montserrat"/>
                <a:cs typeface="Montserrat"/>
                <a:sym typeface="Montserrat"/>
              </a:rPr>
              <a:t>understand</a:t>
            </a:r>
            <a:r>
              <a:rPr lang="en" sz="1700">
                <a:solidFill>
                  <a:schemeClr val="dk1"/>
                </a:solidFill>
                <a:latin typeface="Montserrat"/>
                <a:ea typeface="Montserrat"/>
                <a:cs typeface="Montserrat"/>
                <a:sym typeface="Montserrat"/>
              </a:rPr>
              <a:t> visitation habits, awareness, and interaction with flyer boards. </a:t>
            </a:r>
            <a:endParaRPr sz="17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700">
              <a:solidFill>
                <a:schemeClr val="dk1"/>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353" name="Shape 353"/>
        <p:cNvGrpSpPr/>
        <p:nvPr/>
      </p:nvGrpSpPr>
      <p:grpSpPr>
        <a:xfrm>
          <a:off x="0" y="0"/>
          <a:ext cx="0" cy="0"/>
          <a:chOff x="0" y="0"/>
          <a:chExt cx="0" cy="0"/>
        </a:xfrm>
      </p:grpSpPr>
      <p:sp>
        <p:nvSpPr>
          <p:cNvPr id="354" name="Google Shape;354;p49"/>
          <p:cNvSpPr txBox="1"/>
          <p:nvPr/>
        </p:nvSpPr>
        <p:spPr>
          <a:xfrm>
            <a:off x="1129950" y="1956150"/>
            <a:ext cx="68841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 sz="4000">
                <a:solidFill>
                  <a:srgbClr val="3D3D3D"/>
                </a:solidFill>
                <a:latin typeface="Montserrat"/>
                <a:ea typeface="Montserrat"/>
                <a:cs typeface="Montserrat"/>
                <a:sym typeface="Montserrat"/>
              </a:rPr>
              <a:t>Phase II: Usability Testing</a:t>
            </a:r>
            <a:endParaRPr b="1" sz="4000">
              <a:latin typeface="Montserrat"/>
              <a:ea typeface="Montserrat"/>
              <a:cs typeface="Montserrat"/>
              <a:sym typeface="Montserrat"/>
            </a:endParaRPr>
          </a:p>
        </p:txBody>
      </p:sp>
      <p:cxnSp>
        <p:nvCxnSpPr>
          <p:cNvPr id="355" name="Google Shape;355;p49"/>
          <p:cNvCxnSpPr/>
          <p:nvPr/>
        </p:nvCxnSpPr>
        <p:spPr>
          <a:xfrm>
            <a:off x="514350" y="4626769"/>
            <a:ext cx="6461100" cy="0"/>
          </a:xfrm>
          <a:prstGeom prst="straightConnector1">
            <a:avLst/>
          </a:prstGeom>
          <a:noFill/>
          <a:ln cap="flat" cmpd="sng" w="9525">
            <a:solidFill>
              <a:srgbClr val="000000"/>
            </a:solidFill>
            <a:prstDash val="solid"/>
            <a:round/>
            <a:headEnd len="sm" w="sm" type="none"/>
            <a:tailEnd len="sm" w="sm" type="none"/>
          </a:ln>
        </p:spPr>
      </p:cxnSp>
      <p:sp>
        <p:nvSpPr>
          <p:cNvPr id="356" name="Google Shape;356;p49"/>
          <p:cNvSpPr txBox="1"/>
          <p:nvPr/>
        </p:nvSpPr>
        <p:spPr>
          <a:xfrm>
            <a:off x="7153622" y="4523423"/>
            <a:ext cx="14760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 </a:t>
            </a:r>
            <a:endParaRPr sz="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E8E8E8"/>
        </a:solidFill>
      </p:bgPr>
    </p:bg>
    <p:spTree>
      <p:nvGrpSpPr>
        <p:cNvPr id="360" name="Shape 360"/>
        <p:cNvGrpSpPr/>
        <p:nvPr/>
      </p:nvGrpSpPr>
      <p:grpSpPr>
        <a:xfrm>
          <a:off x="0" y="0"/>
          <a:ext cx="0" cy="0"/>
          <a:chOff x="0" y="0"/>
          <a:chExt cx="0" cy="0"/>
        </a:xfrm>
      </p:grpSpPr>
      <p:sp>
        <p:nvSpPr>
          <p:cNvPr id="361" name="Google Shape;361;p50"/>
          <p:cNvSpPr txBox="1"/>
          <p:nvPr/>
        </p:nvSpPr>
        <p:spPr>
          <a:xfrm>
            <a:off x="274300" y="159425"/>
            <a:ext cx="8405400" cy="446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 sz="2900">
                <a:solidFill>
                  <a:srgbClr val="3D3D3D"/>
                </a:solidFill>
                <a:latin typeface="Montserrat"/>
                <a:ea typeface="Montserrat"/>
                <a:cs typeface="Montserrat"/>
                <a:sym typeface="Montserrat"/>
              </a:rPr>
              <a:t>Data Security Concerns</a:t>
            </a:r>
            <a:endParaRPr b="1" sz="100">
              <a:latin typeface="Montserrat"/>
              <a:ea typeface="Montserrat"/>
              <a:cs typeface="Montserrat"/>
              <a:sym typeface="Montserrat"/>
            </a:endParaRPr>
          </a:p>
        </p:txBody>
      </p:sp>
      <p:cxnSp>
        <p:nvCxnSpPr>
          <p:cNvPr id="362" name="Google Shape;362;p50"/>
          <p:cNvCxnSpPr/>
          <p:nvPr/>
        </p:nvCxnSpPr>
        <p:spPr>
          <a:xfrm>
            <a:off x="1341450" y="4650594"/>
            <a:ext cx="6461100" cy="0"/>
          </a:xfrm>
          <a:prstGeom prst="straightConnector1">
            <a:avLst/>
          </a:prstGeom>
          <a:noFill/>
          <a:ln cap="flat" cmpd="sng" w="9525">
            <a:solidFill>
              <a:srgbClr val="000000"/>
            </a:solidFill>
            <a:prstDash val="solid"/>
            <a:round/>
            <a:headEnd len="sm" w="sm" type="none"/>
            <a:tailEnd len="sm" w="sm" type="none"/>
          </a:ln>
        </p:spPr>
      </p:cxnSp>
      <p:sp>
        <p:nvSpPr>
          <p:cNvPr id="363" name="Google Shape;363;p50"/>
          <p:cNvSpPr txBox="1"/>
          <p:nvPr/>
        </p:nvSpPr>
        <p:spPr>
          <a:xfrm>
            <a:off x="8443364" y="413385"/>
            <a:ext cx="186300" cy="1077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t/>
            </a:r>
            <a:endParaRPr sz="700"/>
          </a:p>
        </p:txBody>
      </p:sp>
      <p:pic>
        <p:nvPicPr>
          <p:cNvPr id="364" name="Google Shape;364;p50" title="Points scored"/>
          <p:cNvPicPr preferRelativeResize="0"/>
          <p:nvPr/>
        </p:nvPicPr>
        <p:blipFill>
          <a:blip r:embed="rId3">
            <a:alphaModFix/>
          </a:blip>
          <a:stretch>
            <a:fillRect/>
          </a:stretch>
        </p:blipFill>
        <p:spPr>
          <a:xfrm>
            <a:off x="1054188" y="718375"/>
            <a:ext cx="6845619" cy="4238579"/>
          </a:xfrm>
          <a:prstGeom prst="rect">
            <a:avLst/>
          </a:prstGeom>
          <a:noFill/>
          <a:ln>
            <a:noFill/>
          </a:ln>
        </p:spPr>
      </p:pic>
      <p:sp>
        <p:nvSpPr>
          <p:cNvPr id="365" name="Google Shape;365;p50"/>
          <p:cNvSpPr txBox="1"/>
          <p:nvPr/>
        </p:nvSpPr>
        <p:spPr>
          <a:xfrm>
            <a:off x="6792775" y="718375"/>
            <a:ext cx="1650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434343"/>
                </a:solidFill>
                <a:latin typeface="Montserrat"/>
                <a:ea typeface="Montserrat"/>
                <a:cs typeface="Montserrat"/>
                <a:sym typeface="Montserrat"/>
              </a:rPr>
              <a:t>Very </a:t>
            </a:r>
            <a:r>
              <a:rPr lang="en" sz="1100">
                <a:solidFill>
                  <a:srgbClr val="434343"/>
                </a:solidFill>
                <a:latin typeface="Montserrat"/>
                <a:ea typeface="Montserrat"/>
                <a:cs typeface="Montserrat"/>
                <a:sym typeface="Montserrat"/>
              </a:rPr>
              <a:t>Comfortable</a:t>
            </a:r>
            <a:endParaRPr sz="1600">
              <a:solidFill>
                <a:schemeClr val="dk1"/>
              </a:solidFill>
              <a:latin typeface="Montserrat"/>
              <a:ea typeface="Montserrat"/>
              <a:cs typeface="Montserrat"/>
              <a:sym typeface="Montserrat"/>
            </a:endParaRPr>
          </a:p>
        </p:txBody>
      </p:sp>
      <p:sp>
        <p:nvSpPr>
          <p:cNvPr id="366" name="Google Shape;366;p50"/>
          <p:cNvSpPr txBox="1"/>
          <p:nvPr/>
        </p:nvSpPr>
        <p:spPr>
          <a:xfrm>
            <a:off x="6610800" y="3724050"/>
            <a:ext cx="198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434343"/>
                </a:solidFill>
                <a:latin typeface="Montserrat"/>
                <a:ea typeface="Montserrat"/>
                <a:cs typeface="Montserrat"/>
                <a:sym typeface="Montserrat"/>
              </a:rPr>
              <a:t>Somewhat Comfortable</a:t>
            </a:r>
            <a:endParaRPr sz="1500">
              <a:solidFill>
                <a:schemeClr val="dk1"/>
              </a:solidFill>
              <a:latin typeface="Montserrat"/>
              <a:ea typeface="Montserrat"/>
              <a:cs typeface="Montserrat"/>
              <a:sym typeface="Montserrat"/>
            </a:endParaRPr>
          </a:p>
        </p:txBody>
      </p:sp>
      <p:sp>
        <p:nvSpPr>
          <p:cNvPr id="367" name="Google Shape;367;p50"/>
          <p:cNvSpPr txBox="1"/>
          <p:nvPr/>
        </p:nvSpPr>
        <p:spPr>
          <a:xfrm>
            <a:off x="494400" y="1666650"/>
            <a:ext cx="459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434343"/>
                </a:solidFill>
                <a:latin typeface="Montserrat"/>
                <a:ea typeface="Montserrat"/>
                <a:cs typeface="Montserrat"/>
                <a:sym typeface="Montserrat"/>
              </a:rPr>
              <a:t>Not Comfortable At All</a:t>
            </a:r>
            <a:endParaRPr sz="1600">
              <a:solidFill>
                <a:schemeClr val="dk1"/>
              </a:solidFill>
              <a:latin typeface="Montserrat"/>
              <a:ea typeface="Montserrat"/>
              <a:cs typeface="Montserrat"/>
              <a:sym typeface="Montserrat"/>
            </a:endParaRPr>
          </a:p>
        </p:txBody>
      </p:sp>
      <p:sp>
        <p:nvSpPr>
          <p:cNvPr id="368" name="Google Shape;368;p50"/>
          <p:cNvSpPr txBox="1"/>
          <p:nvPr/>
        </p:nvSpPr>
        <p:spPr>
          <a:xfrm>
            <a:off x="71800" y="3564575"/>
            <a:ext cx="2735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Montserrat"/>
                <a:ea typeface="Montserrat"/>
                <a:cs typeface="Montserrat"/>
                <a:sym typeface="Montserrat"/>
              </a:rPr>
              <a:t>Comfortability Level when inserting confidential information.</a:t>
            </a:r>
            <a:endParaRPr sz="1200">
              <a:solidFill>
                <a:schemeClr val="dk1"/>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372" name="Shape 372"/>
        <p:cNvGrpSpPr/>
        <p:nvPr/>
      </p:nvGrpSpPr>
      <p:grpSpPr>
        <a:xfrm>
          <a:off x="0" y="0"/>
          <a:ext cx="0" cy="0"/>
          <a:chOff x="0" y="0"/>
          <a:chExt cx="0" cy="0"/>
        </a:xfrm>
      </p:grpSpPr>
      <p:sp>
        <p:nvSpPr>
          <p:cNvPr id="373" name="Google Shape;373;p51"/>
          <p:cNvSpPr txBox="1"/>
          <p:nvPr/>
        </p:nvSpPr>
        <p:spPr>
          <a:xfrm>
            <a:off x="750553" y="1102048"/>
            <a:ext cx="33435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 sz="4000">
                <a:solidFill>
                  <a:srgbClr val="3D3D3D"/>
                </a:solidFill>
                <a:latin typeface="Barlow"/>
                <a:ea typeface="Barlow"/>
                <a:cs typeface="Barlow"/>
                <a:sym typeface="Barlow"/>
              </a:rPr>
              <a:t> </a:t>
            </a:r>
            <a:endParaRPr sz="700"/>
          </a:p>
        </p:txBody>
      </p:sp>
      <p:sp>
        <p:nvSpPr>
          <p:cNvPr id="374" name="Google Shape;374;p51"/>
          <p:cNvSpPr txBox="1"/>
          <p:nvPr/>
        </p:nvSpPr>
        <p:spPr>
          <a:xfrm>
            <a:off x="750553" y="2335177"/>
            <a:ext cx="2892900" cy="215400"/>
          </a:xfrm>
          <a:prstGeom prst="rect">
            <a:avLst/>
          </a:prstGeom>
          <a:noFill/>
          <a:ln>
            <a:noFill/>
          </a:ln>
        </p:spPr>
        <p:txBody>
          <a:bodyPr anchorCtr="0" anchor="t" bIns="0" lIns="0" spcFirstLastPara="1" rIns="0" wrap="square" tIns="0">
            <a:spAutoFit/>
          </a:bodyPr>
          <a:lstStyle/>
          <a:p>
            <a:pPr indent="0" lvl="0" marL="0" marR="0" rtl="0" algn="just">
              <a:lnSpc>
                <a:spcPct val="152690"/>
              </a:lnSpc>
              <a:spcBef>
                <a:spcPts val="0"/>
              </a:spcBef>
              <a:spcAft>
                <a:spcPts val="0"/>
              </a:spcAft>
              <a:buNone/>
            </a:pPr>
            <a:r>
              <a:t/>
            </a:r>
            <a:endParaRPr sz="1400">
              <a:solidFill>
                <a:srgbClr val="3D3D3D"/>
              </a:solidFill>
              <a:latin typeface="Barlow"/>
              <a:ea typeface="Barlow"/>
              <a:cs typeface="Barlow"/>
              <a:sym typeface="Barlow"/>
            </a:endParaRPr>
          </a:p>
        </p:txBody>
      </p:sp>
      <p:cxnSp>
        <p:nvCxnSpPr>
          <p:cNvPr id="375" name="Google Shape;375;p51"/>
          <p:cNvCxnSpPr/>
          <p:nvPr/>
        </p:nvCxnSpPr>
        <p:spPr>
          <a:xfrm>
            <a:off x="514350" y="4626769"/>
            <a:ext cx="6461100" cy="0"/>
          </a:xfrm>
          <a:prstGeom prst="straightConnector1">
            <a:avLst/>
          </a:prstGeom>
          <a:noFill/>
          <a:ln cap="flat" cmpd="sng" w="9525">
            <a:solidFill>
              <a:srgbClr val="000000"/>
            </a:solidFill>
            <a:prstDash val="solid"/>
            <a:round/>
            <a:headEnd len="sm" w="sm" type="none"/>
            <a:tailEnd len="sm" w="sm" type="none"/>
          </a:ln>
        </p:spPr>
      </p:cxnSp>
      <p:sp>
        <p:nvSpPr>
          <p:cNvPr id="376" name="Google Shape;376;p51"/>
          <p:cNvSpPr txBox="1"/>
          <p:nvPr/>
        </p:nvSpPr>
        <p:spPr>
          <a:xfrm>
            <a:off x="7153622" y="4523423"/>
            <a:ext cx="14760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 </a:t>
            </a:r>
            <a:endParaRPr sz="700"/>
          </a:p>
        </p:txBody>
      </p:sp>
      <p:pic>
        <p:nvPicPr>
          <p:cNvPr id="377" name="Google Shape;377;p51" title="Points scored"/>
          <p:cNvPicPr preferRelativeResize="0"/>
          <p:nvPr/>
        </p:nvPicPr>
        <p:blipFill>
          <a:blip r:embed="rId3">
            <a:alphaModFix/>
          </a:blip>
          <a:stretch>
            <a:fillRect/>
          </a:stretch>
        </p:blipFill>
        <p:spPr>
          <a:xfrm>
            <a:off x="1004375" y="809400"/>
            <a:ext cx="7135251" cy="3524700"/>
          </a:xfrm>
          <a:prstGeom prst="rect">
            <a:avLst/>
          </a:prstGeom>
          <a:noFill/>
          <a:ln>
            <a:noFill/>
          </a:ln>
        </p:spPr>
      </p:pic>
      <p:sp>
        <p:nvSpPr>
          <p:cNvPr id="378" name="Google Shape;378;p51"/>
          <p:cNvSpPr txBox="1"/>
          <p:nvPr/>
        </p:nvSpPr>
        <p:spPr>
          <a:xfrm>
            <a:off x="595325" y="297675"/>
            <a:ext cx="685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Montserrat"/>
                <a:ea typeface="Montserrat"/>
                <a:cs typeface="Montserrat"/>
                <a:sym typeface="Montserrat"/>
              </a:rPr>
              <a:t>An example of confusion from the original flier: </a:t>
            </a:r>
            <a:endParaRPr b="1" sz="1600">
              <a:solidFill>
                <a:schemeClr val="dk1"/>
              </a:solidFill>
              <a:latin typeface="Montserrat"/>
              <a:ea typeface="Montserrat"/>
              <a:cs typeface="Montserrat"/>
              <a:sym typeface="Montserrat"/>
            </a:endParaRPr>
          </a:p>
        </p:txBody>
      </p:sp>
      <p:sp>
        <p:nvSpPr>
          <p:cNvPr id="379" name="Google Shape;379;p51"/>
          <p:cNvSpPr txBox="1"/>
          <p:nvPr/>
        </p:nvSpPr>
        <p:spPr>
          <a:xfrm>
            <a:off x="317025" y="1172275"/>
            <a:ext cx="459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Other: (please specify)</a:t>
            </a:r>
            <a:endParaRPr sz="1000">
              <a:solidFill>
                <a:schemeClr val="dk1"/>
              </a:solidFill>
              <a:latin typeface="Montserrat"/>
              <a:ea typeface="Montserrat"/>
              <a:cs typeface="Montserrat"/>
              <a:sym typeface="Montserrat"/>
            </a:endParaRPr>
          </a:p>
        </p:txBody>
      </p:sp>
      <p:sp>
        <p:nvSpPr>
          <p:cNvPr id="380" name="Google Shape;380;p51"/>
          <p:cNvSpPr txBox="1"/>
          <p:nvPr/>
        </p:nvSpPr>
        <p:spPr>
          <a:xfrm>
            <a:off x="255175" y="1954463"/>
            <a:ext cx="459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Not specified in the flyer.</a:t>
            </a:r>
            <a:endParaRPr sz="1000">
              <a:solidFill>
                <a:schemeClr val="dk1"/>
              </a:solidFill>
              <a:latin typeface="Montserrat"/>
              <a:ea typeface="Montserrat"/>
              <a:cs typeface="Montserrat"/>
              <a:sym typeface="Montserrat"/>
            </a:endParaRPr>
          </a:p>
        </p:txBody>
      </p:sp>
      <p:sp>
        <p:nvSpPr>
          <p:cNvPr id="381" name="Google Shape;381;p51"/>
          <p:cNvSpPr txBox="1"/>
          <p:nvPr/>
        </p:nvSpPr>
        <p:spPr>
          <a:xfrm>
            <a:off x="197425" y="3606575"/>
            <a:ext cx="459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Only to residents of Northern Michigan</a:t>
            </a:r>
            <a:r>
              <a:rPr lang="en"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
        <p:nvSpPr>
          <p:cNvPr id="382" name="Google Shape;382;p51"/>
          <p:cNvSpPr txBox="1"/>
          <p:nvPr/>
        </p:nvSpPr>
        <p:spPr>
          <a:xfrm>
            <a:off x="6307675" y="1805375"/>
            <a:ext cx="263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Everyone, regardless of their location</a:t>
            </a:r>
            <a:endParaRPr sz="1000">
              <a:solidFill>
                <a:schemeClr val="dk1"/>
              </a:solidFill>
              <a:latin typeface="Montserrat"/>
              <a:ea typeface="Montserrat"/>
              <a:cs typeface="Montserrat"/>
              <a:sym typeface="Montserrat"/>
            </a:endParaRPr>
          </a:p>
        </p:txBody>
      </p:sp>
      <p:sp>
        <p:nvSpPr>
          <p:cNvPr id="383" name="Google Shape;383;p51"/>
          <p:cNvSpPr txBox="1"/>
          <p:nvPr/>
        </p:nvSpPr>
        <p:spPr>
          <a:xfrm>
            <a:off x="6531025" y="3606575"/>
            <a:ext cx="2184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Residents of specific cities within Michigan - 0 %</a:t>
            </a:r>
            <a:endParaRPr sz="1000">
              <a:solidFill>
                <a:schemeClr val="dk1"/>
              </a:solidFill>
              <a:latin typeface="Montserrat"/>
              <a:ea typeface="Montserrat"/>
              <a:cs typeface="Montserrat"/>
              <a:sym typeface="Montserrat"/>
            </a:endParaRPr>
          </a:p>
        </p:txBody>
      </p:sp>
      <p:sp>
        <p:nvSpPr>
          <p:cNvPr id="384" name="Google Shape;384;p51"/>
          <p:cNvSpPr txBox="1"/>
          <p:nvPr/>
        </p:nvSpPr>
        <p:spPr>
          <a:xfrm>
            <a:off x="6140300" y="717700"/>
            <a:ext cx="3022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388" name="Shape 388"/>
        <p:cNvGrpSpPr/>
        <p:nvPr/>
      </p:nvGrpSpPr>
      <p:grpSpPr>
        <a:xfrm>
          <a:off x="0" y="0"/>
          <a:ext cx="0" cy="0"/>
          <a:chOff x="0" y="0"/>
          <a:chExt cx="0" cy="0"/>
        </a:xfrm>
      </p:grpSpPr>
      <p:sp>
        <p:nvSpPr>
          <p:cNvPr id="389" name="Google Shape;389;p52"/>
          <p:cNvSpPr txBox="1"/>
          <p:nvPr/>
        </p:nvSpPr>
        <p:spPr>
          <a:xfrm>
            <a:off x="750553" y="1102048"/>
            <a:ext cx="33435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 sz="4000">
                <a:solidFill>
                  <a:srgbClr val="3D3D3D"/>
                </a:solidFill>
                <a:latin typeface="Barlow"/>
                <a:ea typeface="Barlow"/>
                <a:cs typeface="Barlow"/>
                <a:sym typeface="Barlow"/>
              </a:rPr>
              <a:t> </a:t>
            </a:r>
            <a:endParaRPr sz="700"/>
          </a:p>
        </p:txBody>
      </p:sp>
      <p:sp>
        <p:nvSpPr>
          <p:cNvPr id="390" name="Google Shape;390;p52"/>
          <p:cNvSpPr txBox="1"/>
          <p:nvPr/>
        </p:nvSpPr>
        <p:spPr>
          <a:xfrm>
            <a:off x="750553" y="2335177"/>
            <a:ext cx="2892900" cy="215400"/>
          </a:xfrm>
          <a:prstGeom prst="rect">
            <a:avLst/>
          </a:prstGeom>
          <a:noFill/>
          <a:ln>
            <a:noFill/>
          </a:ln>
        </p:spPr>
        <p:txBody>
          <a:bodyPr anchorCtr="0" anchor="t" bIns="0" lIns="0" spcFirstLastPara="1" rIns="0" wrap="square" tIns="0">
            <a:spAutoFit/>
          </a:bodyPr>
          <a:lstStyle/>
          <a:p>
            <a:pPr indent="0" lvl="0" marL="0" marR="0" rtl="0" algn="just">
              <a:lnSpc>
                <a:spcPct val="152690"/>
              </a:lnSpc>
              <a:spcBef>
                <a:spcPts val="0"/>
              </a:spcBef>
              <a:spcAft>
                <a:spcPts val="0"/>
              </a:spcAft>
              <a:buNone/>
            </a:pPr>
            <a:r>
              <a:t/>
            </a:r>
            <a:endParaRPr sz="1400">
              <a:solidFill>
                <a:srgbClr val="3D3D3D"/>
              </a:solidFill>
              <a:latin typeface="Barlow"/>
              <a:ea typeface="Barlow"/>
              <a:cs typeface="Barlow"/>
              <a:sym typeface="Barlow"/>
            </a:endParaRPr>
          </a:p>
        </p:txBody>
      </p:sp>
      <p:sp>
        <p:nvSpPr>
          <p:cNvPr id="391" name="Google Shape;391;p52"/>
          <p:cNvSpPr txBox="1"/>
          <p:nvPr/>
        </p:nvSpPr>
        <p:spPr>
          <a:xfrm>
            <a:off x="7153622" y="4523423"/>
            <a:ext cx="14760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 </a:t>
            </a:r>
            <a:endParaRPr sz="700"/>
          </a:p>
        </p:txBody>
      </p:sp>
      <p:pic>
        <p:nvPicPr>
          <p:cNvPr id="392" name="Google Shape;392;p52" title="Points scored"/>
          <p:cNvPicPr preferRelativeResize="0"/>
          <p:nvPr/>
        </p:nvPicPr>
        <p:blipFill>
          <a:blip r:embed="rId3">
            <a:alphaModFix/>
          </a:blip>
          <a:stretch>
            <a:fillRect/>
          </a:stretch>
        </p:blipFill>
        <p:spPr>
          <a:xfrm>
            <a:off x="1443350" y="914025"/>
            <a:ext cx="5837274" cy="3609400"/>
          </a:xfrm>
          <a:prstGeom prst="rect">
            <a:avLst/>
          </a:prstGeom>
          <a:noFill/>
          <a:ln>
            <a:noFill/>
          </a:ln>
        </p:spPr>
      </p:pic>
      <p:sp>
        <p:nvSpPr>
          <p:cNvPr id="393" name="Google Shape;393;p52"/>
          <p:cNvSpPr txBox="1"/>
          <p:nvPr/>
        </p:nvSpPr>
        <p:spPr>
          <a:xfrm>
            <a:off x="4768750" y="3747975"/>
            <a:ext cx="4593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Yes - I believe Taproot offers a diverse range</a:t>
            </a:r>
            <a:endParaRPr sz="10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1000">
                <a:solidFill>
                  <a:schemeClr val="dk1"/>
                </a:solidFill>
                <a:latin typeface="Montserrat"/>
                <a:ea typeface="Montserrat"/>
                <a:cs typeface="Montserrat"/>
                <a:sym typeface="Montserrat"/>
              </a:rPr>
              <a:t> of services</a:t>
            </a:r>
            <a:endParaRPr sz="1000">
              <a:solidFill>
                <a:schemeClr val="dk1"/>
              </a:solidFill>
              <a:latin typeface="Montserrat"/>
              <a:ea typeface="Montserrat"/>
              <a:cs typeface="Montserrat"/>
              <a:sym typeface="Montserrat"/>
            </a:endParaRPr>
          </a:p>
        </p:txBody>
      </p:sp>
      <p:sp>
        <p:nvSpPr>
          <p:cNvPr id="394" name="Google Shape;394;p52"/>
          <p:cNvSpPr txBox="1"/>
          <p:nvPr/>
        </p:nvSpPr>
        <p:spPr>
          <a:xfrm>
            <a:off x="93750" y="877150"/>
            <a:ext cx="3111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No - I do not think Taproot offers a diverse range of services.</a:t>
            </a:r>
            <a:endParaRPr sz="1000">
              <a:solidFill>
                <a:schemeClr val="dk1"/>
              </a:solidFill>
              <a:latin typeface="Montserrat"/>
              <a:ea typeface="Montserrat"/>
              <a:cs typeface="Montserrat"/>
              <a:sym typeface="Montserrat"/>
            </a:endParaRPr>
          </a:p>
        </p:txBody>
      </p:sp>
      <p:sp>
        <p:nvSpPr>
          <p:cNvPr id="395" name="Google Shape;395;p52"/>
          <p:cNvSpPr txBox="1"/>
          <p:nvPr/>
        </p:nvSpPr>
        <p:spPr>
          <a:xfrm>
            <a:off x="829350" y="263150"/>
            <a:ext cx="67704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1"/>
                </a:solidFill>
                <a:latin typeface="Montserrat"/>
                <a:ea typeface="Montserrat"/>
                <a:cs typeface="Montserrat"/>
                <a:sym typeface="Montserrat"/>
              </a:rPr>
              <a:t>Do Users Think Taproot Offers A Diverse Range of Services?</a:t>
            </a:r>
            <a:endParaRPr b="1" sz="1900">
              <a:solidFill>
                <a:schemeClr val="dk1"/>
              </a:solidFill>
              <a:latin typeface="Montserrat"/>
              <a:ea typeface="Montserrat"/>
              <a:cs typeface="Montserrat"/>
              <a:sym typeface="Montserrat"/>
            </a:endParaRPr>
          </a:p>
        </p:txBody>
      </p:sp>
      <p:sp>
        <p:nvSpPr>
          <p:cNvPr id="396" name="Google Shape;396;p52"/>
          <p:cNvSpPr txBox="1"/>
          <p:nvPr/>
        </p:nvSpPr>
        <p:spPr>
          <a:xfrm>
            <a:off x="1172250" y="3253575"/>
            <a:ext cx="4593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397" name="Google Shape;397;p52"/>
          <p:cNvSpPr txBox="1"/>
          <p:nvPr/>
        </p:nvSpPr>
        <p:spPr>
          <a:xfrm>
            <a:off x="334925" y="3516000"/>
            <a:ext cx="252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The diversity level of Taproots current services.</a:t>
            </a:r>
            <a:endParaRPr sz="1200">
              <a:solidFill>
                <a:schemeClr val="dk1"/>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401" name="Shape 401"/>
        <p:cNvGrpSpPr/>
        <p:nvPr/>
      </p:nvGrpSpPr>
      <p:grpSpPr>
        <a:xfrm>
          <a:off x="0" y="0"/>
          <a:ext cx="0" cy="0"/>
          <a:chOff x="0" y="0"/>
          <a:chExt cx="0" cy="0"/>
        </a:xfrm>
      </p:grpSpPr>
      <p:sp>
        <p:nvSpPr>
          <p:cNvPr id="402" name="Google Shape;402;p53"/>
          <p:cNvSpPr txBox="1"/>
          <p:nvPr/>
        </p:nvSpPr>
        <p:spPr>
          <a:xfrm>
            <a:off x="1038339" y="943375"/>
            <a:ext cx="3061500" cy="107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sz="700"/>
          </a:p>
        </p:txBody>
      </p:sp>
      <p:sp>
        <p:nvSpPr>
          <p:cNvPr id="403" name="Google Shape;403;p53"/>
          <p:cNvSpPr txBox="1"/>
          <p:nvPr/>
        </p:nvSpPr>
        <p:spPr>
          <a:xfrm>
            <a:off x="1038339" y="2728526"/>
            <a:ext cx="3162600" cy="107700"/>
          </a:xfrm>
          <a:prstGeom prst="rect">
            <a:avLst/>
          </a:prstGeom>
          <a:noFill/>
          <a:ln>
            <a:noFill/>
          </a:ln>
        </p:spPr>
        <p:txBody>
          <a:bodyPr anchorCtr="0" anchor="t" bIns="0" lIns="0" spcFirstLastPara="1" rIns="0" wrap="square" tIns="0">
            <a:spAutoFit/>
          </a:bodyPr>
          <a:lstStyle/>
          <a:p>
            <a:pPr indent="0" lvl="1" marL="0" marR="0" rtl="0" algn="just">
              <a:lnSpc>
                <a:spcPct val="150017"/>
              </a:lnSpc>
              <a:spcBef>
                <a:spcPts val="0"/>
              </a:spcBef>
              <a:spcAft>
                <a:spcPts val="0"/>
              </a:spcAft>
              <a:buNone/>
            </a:pPr>
            <a:r>
              <a:t/>
            </a:r>
            <a:endParaRPr sz="700"/>
          </a:p>
        </p:txBody>
      </p:sp>
      <p:cxnSp>
        <p:nvCxnSpPr>
          <p:cNvPr id="404" name="Google Shape;404;p53"/>
          <p:cNvCxnSpPr/>
          <p:nvPr/>
        </p:nvCxnSpPr>
        <p:spPr>
          <a:xfrm>
            <a:off x="514350" y="4626769"/>
            <a:ext cx="6461100" cy="0"/>
          </a:xfrm>
          <a:prstGeom prst="straightConnector1">
            <a:avLst/>
          </a:prstGeom>
          <a:noFill/>
          <a:ln cap="flat" cmpd="sng" w="9525">
            <a:solidFill>
              <a:srgbClr val="000000"/>
            </a:solidFill>
            <a:prstDash val="solid"/>
            <a:round/>
            <a:headEnd len="sm" w="sm" type="none"/>
            <a:tailEnd len="sm" w="sm" type="none"/>
          </a:ln>
        </p:spPr>
      </p:cxnSp>
      <p:sp>
        <p:nvSpPr>
          <p:cNvPr id="405" name="Google Shape;405;p53"/>
          <p:cNvSpPr txBox="1"/>
          <p:nvPr/>
        </p:nvSpPr>
        <p:spPr>
          <a:xfrm>
            <a:off x="7153622" y="4523423"/>
            <a:ext cx="14760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 </a:t>
            </a:r>
            <a:endParaRPr sz="700"/>
          </a:p>
        </p:txBody>
      </p:sp>
      <p:pic>
        <p:nvPicPr>
          <p:cNvPr id="406" name="Google Shape;406;p53" title="Points scored"/>
          <p:cNvPicPr preferRelativeResize="0"/>
          <p:nvPr/>
        </p:nvPicPr>
        <p:blipFill rotWithShape="1">
          <a:blip r:embed="rId3">
            <a:alphaModFix/>
          </a:blip>
          <a:srcRect b="-10987" l="0" r="-3755" t="0"/>
          <a:stretch/>
        </p:blipFill>
        <p:spPr>
          <a:xfrm>
            <a:off x="1539050" y="843575"/>
            <a:ext cx="6247551" cy="4045000"/>
          </a:xfrm>
          <a:prstGeom prst="rect">
            <a:avLst/>
          </a:prstGeom>
          <a:noFill/>
          <a:ln>
            <a:noFill/>
          </a:ln>
        </p:spPr>
      </p:pic>
      <p:sp>
        <p:nvSpPr>
          <p:cNvPr id="407" name="Google Shape;407;p53"/>
          <p:cNvSpPr txBox="1"/>
          <p:nvPr/>
        </p:nvSpPr>
        <p:spPr>
          <a:xfrm>
            <a:off x="5966075" y="750925"/>
            <a:ext cx="2424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434343"/>
                </a:solidFill>
                <a:latin typeface="Montserrat"/>
                <a:ea typeface="Montserrat"/>
                <a:cs typeface="Montserrat"/>
                <a:sym typeface="Montserrat"/>
              </a:rPr>
              <a:t>High Likely - I would definitely contact Taproot for guidance</a:t>
            </a:r>
            <a:endParaRPr sz="1500">
              <a:solidFill>
                <a:schemeClr val="dk1"/>
              </a:solidFill>
              <a:latin typeface="Montserrat"/>
              <a:ea typeface="Montserrat"/>
              <a:cs typeface="Montserrat"/>
              <a:sym typeface="Montserrat"/>
            </a:endParaRPr>
          </a:p>
        </p:txBody>
      </p:sp>
      <p:sp>
        <p:nvSpPr>
          <p:cNvPr id="408" name="Google Shape;408;p53"/>
          <p:cNvSpPr txBox="1"/>
          <p:nvPr/>
        </p:nvSpPr>
        <p:spPr>
          <a:xfrm>
            <a:off x="6261150" y="2079150"/>
            <a:ext cx="206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222222"/>
                </a:solidFill>
                <a:latin typeface="Montserrat"/>
                <a:ea typeface="Montserrat"/>
                <a:cs typeface="Montserrat"/>
                <a:sym typeface="Montserrat"/>
              </a:rPr>
              <a:t>Unlikely - I would not consider contacting Taproot.</a:t>
            </a:r>
            <a:endParaRPr sz="1600">
              <a:solidFill>
                <a:schemeClr val="dk1"/>
              </a:solidFill>
              <a:latin typeface="Montserrat"/>
              <a:ea typeface="Montserrat"/>
              <a:cs typeface="Montserrat"/>
              <a:sym typeface="Montserrat"/>
            </a:endParaRPr>
          </a:p>
        </p:txBody>
      </p:sp>
      <p:sp>
        <p:nvSpPr>
          <p:cNvPr id="409" name="Google Shape;409;p53"/>
          <p:cNvSpPr txBox="1"/>
          <p:nvPr/>
        </p:nvSpPr>
        <p:spPr>
          <a:xfrm>
            <a:off x="687450" y="2571750"/>
            <a:ext cx="2065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22222"/>
                </a:solidFill>
                <a:latin typeface="Montserrat"/>
                <a:ea typeface="Montserrat"/>
                <a:cs typeface="Montserrat"/>
                <a:sym typeface="Montserrat"/>
              </a:rPr>
              <a:t>Somewhat likely - I might consider reaching out to Taproot</a:t>
            </a:r>
            <a:r>
              <a:rPr lang="en" sz="1000">
                <a:solidFill>
                  <a:srgbClr val="222222"/>
                </a:solidFill>
              </a:rPr>
              <a:t>.</a:t>
            </a:r>
            <a:endParaRPr sz="1600">
              <a:solidFill>
                <a:schemeClr val="dk1"/>
              </a:solidFill>
              <a:latin typeface="Calibri"/>
              <a:ea typeface="Calibri"/>
              <a:cs typeface="Calibri"/>
              <a:sym typeface="Calibri"/>
            </a:endParaRPr>
          </a:p>
        </p:txBody>
      </p:sp>
      <p:sp>
        <p:nvSpPr>
          <p:cNvPr id="410" name="Google Shape;410;p53"/>
          <p:cNvSpPr txBox="1"/>
          <p:nvPr/>
        </p:nvSpPr>
        <p:spPr>
          <a:xfrm>
            <a:off x="2275350" y="135575"/>
            <a:ext cx="45933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Montserrat"/>
                <a:ea typeface="Montserrat"/>
                <a:cs typeface="Montserrat"/>
                <a:sym typeface="Montserrat"/>
              </a:rPr>
              <a:t>Would Users Want to Contact Taproot to Assistant with Their Concerns?</a:t>
            </a:r>
            <a:endParaRPr b="1" sz="1700">
              <a:solidFill>
                <a:schemeClr val="dk1"/>
              </a:solidFill>
              <a:latin typeface="Montserrat"/>
              <a:ea typeface="Montserrat"/>
              <a:cs typeface="Montserrat"/>
              <a:sym typeface="Montserrat"/>
            </a:endParaRPr>
          </a:p>
        </p:txBody>
      </p:sp>
      <p:sp>
        <p:nvSpPr>
          <p:cNvPr id="411" name="Google Shape;411;p53"/>
          <p:cNvSpPr txBox="1"/>
          <p:nvPr/>
        </p:nvSpPr>
        <p:spPr>
          <a:xfrm>
            <a:off x="21600" y="1150875"/>
            <a:ext cx="3397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Getting in touch with Taproot for assistance.</a:t>
            </a:r>
            <a:endParaRPr>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141" name="Shape 141"/>
        <p:cNvGrpSpPr/>
        <p:nvPr/>
      </p:nvGrpSpPr>
      <p:grpSpPr>
        <a:xfrm>
          <a:off x="0" y="0"/>
          <a:ext cx="0" cy="0"/>
          <a:chOff x="0" y="0"/>
          <a:chExt cx="0" cy="0"/>
        </a:xfrm>
      </p:grpSpPr>
      <p:cxnSp>
        <p:nvCxnSpPr>
          <p:cNvPr id="142" name="Google Shape;142;p27"/>
          <p:cNvCxnSpPr/>
          <p:nvPr/>
        </p:nvCxnSpPr>
        <p:spPr>
          <a:xfrm>
            <a:off x="514350" y="4626769"/>
            <a:ext cx="6461100" cy="0"/>
          </a:xfrm>
          <a:prstGeom prst="straightConnector1">
            <a:avLst/>
          </a:prstGeom>
          <a:noFill/>
          <a:ln cap="flat" cmpd="sng" w="9525">
            <a:solidFill>
              <a:srgbClr val="000000"/>
            </a:solidFill>
            <a:prstDash val="solid"/>
            <a:round/>
            <a:headEnd len="sm" w="sm" type="none"/>
            <a:tailEnd len="sm" w="sm" type="none"/>
          </a:ln>
        </p:spPr>
      </p:cxnSp>
      <p:sp>
        <p:nvSpPr>
          <p:cNvPr id="143" name="Google Shape;143;p27"/>
          <p:cNvSpPr txBox="1"/>
          <p:nvPr/>
        </p:nvSpPr>
        <p:spPr>
          <a:xfrm>
            <a:off x="336750" y="306825"/>
            <a:ext cx="8387400" cy="4617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 sz="3000">
                <a:solidFill>
                  <a:srgbClr val="3D3D3D"/>
                </a:solidFill>
                <a:latin typeface="Montserrat"/>
                <a:ea typeface="Montserrat"/>
                <a:cs typeface="Montserrat"/>
                <a:sym typeface="Montserrat"/>
              </a:rPr>
              <a:t>Overview</a:t>
            </a:r>
            <a:endParaRPr b="1" sz="500">
              <a:solidFill>
                <a:schemeClr val="dk1"/>
              </a:solidFill>
              <a:latin typeface="Montserrat"/>
              <a:ea typeface="Montserrat"/>
              <a:cs typeface="Montserrat"/>
              <a:sym typeface="Montserrat"/>
            </a:endParaRPr>
          </a:p>
        </p:txBody>
      </p:sp>
      <p:sp>
        <p:nvSpPr>
          <p:cNvPr id="144" name="Google Shape;144;p27"/>
          <p:cNvSpPr txBox="1"/>
          <p:nvPr/>
        </p:nvSpPr>
        <p:spPr>
          <a:xfrm>
            <a:off x="7222435" y="4523422"/>
            <a:ext cx="14073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a:t>
            </a:r>
            <a:endParaRPr sz="700"/>
          </a:p>
        </p:txBody>
      </p:sp>
      <p:sp>
        <p:nvSpPr>
          <p:cNvPr id="145" name="Google Shape;145;p27"/>
          <p:cNvSpPr txBox="1"/>
          <p:nvPr/>
        </p:nvSpPr>
        <p:spPr>
          <a:xfrm>
            <a:off x="569850" y="768525"/>
            <a:ext cx="4002300" cy="3655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Montserrat"/>
              <a:buAutoNum type="arabicPeriod"/>
            </a:pPr>
            <a:r>
              <a:rPr b="1" lang="en" sz="1800">
                <a:solidFill>
                  <a:schemeClr val="dk1"/>
                </a:solidFill>
                <a:latin typeface="Montserrat"/>
                <a:ea typeface="Montserrat"/>
                <a:cs typeface="Montserrat"/>
                <a:sym typeface="Montserrat"/>
              </a:rPr>
              <a:t>Client Overview</a:t>
            </a:r>
            <a:endParaRPr b="1" sz="1800">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Our client</a:t>
            </a:r>
            <a:endParaRPr b="1" sz="1800">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Services Offered</a:t>
            </a:r>
            <a:endParaRPr sz="1200">
              <a:solidFill>
                <a:schemeClr val="dk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dk1"/>
              </a:buClr>
              <a:buSzPts val="1200"/>
              <a:buFont typeface="Montserrat"/>
              <a:buChar char="●"/>
            </a:pPr>
            <a:r>
              <a:rPr lang="en" sz="1200">
                <a:solidFill>
                  <a:schemeClr val="dk1"/>
                </a:solidFill>
                <a:latin typeface="Montserrat"/>
                <a:ea typeface="Montserrat"/>
                <a:cs typeface="Montserrat"/>
                <a:sym typeface="Montserrat"/>
              </a:rPr>
              <a:t>Purpose of Research</a:t>
            </a:r>
            <a:endParaRPr sz="12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AutoNum type="arabicPeriod"/>
            </a:pPr>
            <a:r>
              <a:rPr b="1" lang="en" sz="1800">
                <a:solidFill>
                  <a:schemeClr val="dk1"/>
                </a:solidFill>
                <a:latin typeface="Montserrat"/>
                <a:ea typeface="Montserrat"/>
                <a:cs typeface="Montserrat"/>
                <a:sym typeface="Montserrat"/>
              </a:rPr>
              <a:t>Research Objectives</a:t>
            </a:r>
            <a:endParaRPr b="1" sz="18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AutoNum type="arabicPeriod"/>
            </a:pPr>
            <a:r>
              <a:rPr b="1" lang="en" sz="1800">
                <a:solidFill>
                  <a:schemeClr val="dk1"/>
                </a:solidFill>
                <a:latin typeface="Montserrat"/>
                <a:ea typeface="Montserrat"/>
                <a:cs typeface="Montserrat"/>
                <a:sym typeface="Montserrat"/>
              </a:rPr>
              <a:t>Our </a:t>
            </a:r>
            <a:r>
              <a:rPr b="1" lang="en" sz="1800">
                <a:solidFill>
                  <a:schemeClr val="dk1"/>
                </a:solidFill>
                <a:latin typeface="Montserrat"/>
                <a:ea typeface="Montserrat"/>
                <a:cs typeface="Montserrat"/>
                <a:sym typeface="Montserrat"/>
              </a:rPr>
              <a:t>Methodologies</a:t>
            </a:r>
            <a:endParaRPr b="1" sz="18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3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AutoNum type="arabicPeriod"/>
            </a:pPr>
            <a:r>
              <a:rPr b="1" lang="en" sz="1800">
                <a:solidFill>
                  <a:schemeClr val="dk1"/>
                </a:solidFill>
                <a:latin typeface="Montserrat"/>
                <a:ea typeface="Montserrat"/>
                <a:cs typeface="Montserrat"/>
                <a:sym typeface="Montserrat"/>
              </a:rPr>
              <a:t>Key Findings </a:t>
            </a:r>
            <a:endParaRPr b="1" sz="1800">
              <a:solidFill>
                <a:schemeClr val="dk1"/>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rgbClr val="0D0D0D"/>
              </a:buClr>
              <a:buSzPts val="1800"/>
              <a:buFont typeface="Montserrat"/>
              <a:buAutoNum type="arabicPeriod"/>
            </a:pPr>
            <a:r>
              <a:rPr b="1" lang="en" sz="1800">
                <a:solidFill>
                  <a:srgbClr val="0D0D0D"/>
                </a:solidFill>
                <a:latin typeface="Montserrat"/>
                <a:ea typeface="Montserrat"/>
                <a:cs typeface="Montserrat"/>
                <a:sym typeface="Montserrat"/>
              </a:rPr>
              <a:t>Storyboard Design</a:t>
            </a:r>
            <a:endParaRPr b="1" sz="1800">
              <a:solidFill>
                <a:srgbClr val="0D0D0D"/>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000">
              <a:solidFill>
                <a:srgbClr val="0D0D0D"/>
              </a:solidFill>
              <a:latin typeface="Montserrat"/>
              <a:ea typeface="Montserrat"/>
              <a:cs typeface="Montserrat"/>
              <a:sym typeface="Montserrat"/>
            </a:endParaRPr>
          </a:p>
          <a:p>
            <a:pPr indent="0" lvl="0" marL="457200" rtl="0" algn="l">
              <a:lnSpc>
                <a:spcPct val="115000"/>
              </a:lnSpc>
              <a:spcBef>
                <a:spcPts val="1500"/>
              </a:spcBef>
              <a:spcAft>
                <a:spcPts val="0"/>
              </a:spcAft>
              <a:buNone/>
            </a:pPr>
            <a:r>
              <a:t/>
            </a:r>
            <a:endParaRPr sz="1200">
              <a:solidFill>
                <a:srgbClr val="0D0D0D"/>
              </a:solidFill>
              <a:latin typeface="Roboto"/>
              <a:ea typeface="Roboto"/>
              <a:cs typeface="Roboto"/>
              <a:sym typeface="Roboto"/>
            </a:endParaRPr>
          </a:p>
          <a:p>
            <a:pPr indent="0" lvl="0" marL="0" rtl="0" algn="l">
              <a:spcBef>
                <a:spcPts val="1500"/>
              </a:spcBef>
              <a:spcAft>
                <a:spcPts val="0"/>
              </a:spcAft>
              <a:buNone/>
            </a:pPr>
            <a:r>
              <a:t/>
            </a:r>
            <a:endParaRPr sz="1600">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dk1"/>
              </a:solidFill>
              <a:latin typeface="Montserrat"/>
              <a:ea typeface="Montserrat"/>
              <a:cs typeface="Montserrat"/>
              <a:sym typeface="Montserrat"/>
            </a:endParaRPr>
          </a:p>
        </p:txBody>
      </p:sp>
      <p:sp>
        <p:nvSpPr>
          <p:cNvPr id="146" name="Google Shape;146;p27"/>
          <p:cNvSpPr txBox="1"/>
          <p:nvPr/>
        </p:nvSpPr>
        <p:spPr>
          <a:xfrm>
            <a:off x="6307775" y="1626775"/>
            <a:ext cx="2854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47" name="Google Shape;147;p27"/>
          <p:cNvSpPr txBox="1"/>
          <p:nvPr/>
        </p:nvSpPr>
        <p:spPr>
          <a:xfrm>
            <a:off x="4572000" y="768525"/>
            <a:ext cx="4047600" cy="32985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n" sz="1800">
                <a:solidFill>
                  <a:srgbClr val="0D0D0D"/>
                </a:solidFill>
                <a:latin typeface="Montserrat"/>
                <a:ea typeface="Montserrat"/>
                <a:cs typeface="Montserrat"/>
                <a:sym typeface="Montserrat"/>
              </a:rPr>
              <a:t>6.  Recommendations</a:t>
            </a:r>
            <a:endParaRPr b="1" sz="1800">
              <a:solidFill>
                <a:srgbClr val="0D0D0D"/>
              </a:solidFill>
              <a:latin typeface="Montserrat"/>
              <a:ea typeface="Montserrat"/>
              <a:cs typeface="Montserrat"/>
              <a:sym typeface="Montserrat"/>
            </a:endParaRPr>
          </a:p>
          <a:p>
            <a:pPr indent="0" lvl="0" marL="0" rtl="0" algn="l">
              <a:lnSpc>
                <a:spcPct val="200000"/>
              </a:lnSpc>
              <a:spcBef>
                <a:spcPts val="0"/>
              </a:spcBef>
              <a:spcAft>
                <a:spcPts val="0"/>
              </a:spcAft>
              <a:buNone/>
            </a:pPr>
            <a:r>
              <a:rPr b="1" lang="en" sz="1800">
                <a:solidFill>
                  <a:srgbClr val="0D0D0D"/>
                </a:solidFill>
                <a:latin typeface="Montserrat"/>
                <a:ea typeface="Montserrat"/>
                <a:cs typeface="Montserrat"/>
                <a:sym typeface="Montserrat"/>
              </a:rPr>
              <a:t>7</a:t>
            </a:r>
            <a:r>
              <a:rPr b="1" lang="en" sz="1800">
                <a:solidFill>
                  <a:srgbClr val="0D0D0D"/>
                </a:solidFill>
                <a:latin typeface="Montserrat"/>
                <a:ea typeface="Montserrat"/>
                <a:cs typeface="Montserrat"/>
                <a:sym typeface="Montserrat"/>
              </a:rPr>
              <a:t>.  Conclusion</a:t>
            </a:r>
            <a:r>
              <a:rPr b="1" lang="en" sz="1800">
                <a:solidFill>
                  <a:srgbClr val="0D0D0D"/>
                </a:solidFill>
                <a:latin typeface="Montserrat"/>
                <a:ea typeface="Montserrat"/>
                <a:cs typeface="Montserrat"/>
                <a:sym typeface="Montserrat"/>
              </a:rPr>
              <a:t> </a:t>
            </a:r>
            <a:endParaRPr b="1" sz="1800">
              <a:solidFill>
                <a:srgbClr val="0D0D0D"/>
              </a:solidFill>
              <a:latin typeface="Montserrat"/>
              <a:ea typeface="Montserrat"/>
              <a:cs typeface="Montserrat"/>
              <a:sym typeface="Montserrat"/>
            </a:endParaRPr>
          </a:p>
          <a:p>
            <a:pPr indent="0" lvl="0" marL="0" rtl="0" algn="l">
              <a:lnSpc>
                <a:spcPct val="200000"/>
              </a:lnSpc>
              <a:spcBef>
                <a:spcPts val="0"/>
              </a:spcBef>
              <a:spcAft>
                <a:spcPts val="0"/>
              </a:spcAft>
              <a:buNone/>
            </a:pPr>
            <a:r>
              <a:rPr b="1" lang="en" sz="1800">
                <a:solidFill>
                  <a:srgbClr val="0D0D0D"/>
                </a:solidFill>
                <a:latin typeface="Montserrat"/>
                <a:ea typeface="Montserrat"/>
                <a:cs typeface="Montserrat"/>
                <a:sym typeface="Montserrat"/>
              </a:rPr>
              <a:t>8.  Q&amp;A</a:t>
            </a:r>
            <a:endParaRPr b="1" sz="1800">
              <a:solidFill>
                <a:srgbClr val="0D0D0D"/>
              </a:solidFill>
              <a:latin typeface="Montserrat"/>
              <a:ea typeface="Montserrat"/>
              <a:cs typeface="Montserrat"/>
              <a:sym typeface="Montserrat"/>
            </a:endParaRPr>
          </a:p>
          <a:p>
            <a:pPr indent="0" lvl="0" marL="0" rtl="0" algn="l">
              <a:lnSpc>
                <a:spcPct val="200000"/>
              </a:lnSpc>
              <a:spcBef>
                <a:spcPts val="0"/>
              </a:spcBef>
              <a:spcAft>
                <a:spcPts val="0"/>
              </a:spcAft>
              <a:buNone/>
            </a:pPr>
            <a:r>
              <a:rPr b="1" lang="en" sz="1800">
                <a:solidFill>
                  <a:srgbClr val="0D0D0D"/>
                </a:solidFill>
                <a:latin typeface="Montserrat"/>
                <a:ea typeface="Montserrat"/>
                <a:cs typeface="Montserrat"/>
                <a:sym typeface="Montserrat"/>
              </a:rPr>
              <a:t>9.  Thank you</a:t>
            </a:r>
            <a:endParaRPr b="1" sz="1800">
              <a:solidFill>
                <a:srgbClr val="0D0D0D"/>
              </a:solidFill>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000">
              <a:solidFill>
                <a:srgbClr val="0D0D0D"/>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1500"/>
              </a:spcAft>
              <a:buNone/>
            </a:pPr>
            <a:r>
              <a:t/>
            </a:r>
            <a:endParaRPr sz="1200">
              <a:solidFill>
                <a:srgbClr val="0D0D0D"/>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415" name="Shape 415"/>
        <p:cNvGrpSpPr/>
        <p:nvPr/>
      </p:nvGrpSpPr>
      <p:grpSpPr>
        <a:xfrm>
          <a:off x="0" y="0"/>
          <a:ext cx="0" cy="0"/>
          <a:chOff x="0" y="0"/>
          <a:chExt cx="0" cy="0"/>
        </a:xfrm>
      </p:grpSpPr>
      <p:sp>
        <p:nvSpPr>
          <p:cNvPr id="416" name="Google Shape;416;p54"/>
          <p:cNvSpPr txBox="1"/>
          <p:nvPr/>
        </p:nvSpPr>
        <p:spPr>
          <a:xfrm>
            <a:off x="1038339" y="943375"/>
            <a:ext cx="3061500" cy="107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sz="700"/>
          </a:p>
        </p:txBody>
      </p:sp>
      <p:sp>
        <p:nvSpPr>
          <p:cNvPr id="417" name="Google Shape;417;p54"/>
          <p:cNvSpPr txBox="1"/>
          <p:nvPr/>
        </p:nvSpPr>
        <p:spPr>
          <a:xfrm>
            <a:off x="1038339" y="2728526"/>
            <a:ext cx="3162600" cy="107700"/>
          </a:xfrm>
          <a:prstGeom prst="rect">
            <a:avLst/>
          </a:prstGeom>
          <a:noFill/>
          <a:ln>
            <a:noFill/>
          </a:ln>
        </p:spPr>
        <p:txBody>
          <a:bodyPr anchorCtr="0" anchor="t" bIns="0" lIns="0" spcFirstLastPara="1" rIns="0" wrap="square" tIns="0">
            <a:spAutoFit/>
          </a:bodyPr>
          <a:lstStyle/>
          <a:p>
            <a:pPr indent="0" lvl="1" marL="0" marR="0" rtl="0" algn="just">
              <a:lnSpc>
                <a:spcPct val="150017"/>
              </a:lnSpc>
              <a:spcBef>
                <a:spcPts val="0"/>
              </a:spcBef>
              <a:spcAft>
                <a:spcPts val="0"/>
              </a:spcAft>
              <a:buNone/>
            </a:pPr>
            <a:r>
              <a:t/>
            </a:r>
            <a:endParaRPr sz="700"/>
          </a:p>
        </p:txBody>
      </p:sp>
      <p:cxnSp>
        <p:nvCxnSpPr>
          <p:cNvPr id="418" name="Google Shape;418;p54"/>
          <p:cNvCxnSpPr/>
          <p:nvPr/>
        </p:nvCxnSpPr>
        <p:spPr>
          <a:xfrm>
            <a:off x="514350" y="4626769"/>
            <a:ext cx="6461100" cy="0"/>
          </a:xfrm>
          <a:prstGeom prst="straightConnector1">
            <a:avLst/>
          </a:prstGeom>
          <a:noFill/>
          <a:ln cap="flat" cmpd="sng" w="9525">
            <a:solidFill>
              <a:srgbClr val="000000"/>
            </a:solidFill>
            <a:prstDash val="solid"/>
            <a:round/>
            <a:headEnd len="sm" w="sm" type="none"/>
            <a:tailEnd len="sm" w="sm" type="none"/>
          </a:ln>
        </p:spPr>
      </p:cxnSp>
      <p:sp>
        <p:nvSpPr>
          <p:cNvPr id="419" name="Google Shape;419;p54"/>
          <p:cNvSpPr txBox="1"/>
          <p:nvPr/>
        </p:nvSpPr>
        <p:spPr>
          <a:xfrm>
            <a:off x="7153622" y="4523423"/>
            <a:ext cx="14760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 </a:t>
            </a:r>
            <a:endParaRPr sz="700"/>
          </a:p>
        </p:txBody>
      </p:sp>
      <p:pic>
        <p:nvPicPr>
          <p:cNvPr id="420" name="Google Shape;420;p54" title="Points scored"/>
          <p:cNvPicPr preferRelativeResize="0"/>
          <p:nvPr/>
        </p:nvPicPr>
        <p:blipFill>
          <a:blip r:embed="rId3">
            <a:alphaModFix/>
          </a:blip>
          <a:stretch>
            <a:fillRect/>
          </a:stretch>
        </p:blipFill>
        <p:spPr>
          <a:xfrm>
            <a:off x="1452862" y="645925"/>
            <a:ext cx="6238275" cy="3684175"/>
          </a:xfrm>
          <a:prstGeom prst="rect">
            <a:avLst/>
          </a:prstGeom>
          <a:noFill/>
          <a:ln>
            <a:noFill/>
          </a:ln>
        </p:spPr>
      </p:pic>
      <p:sp>
        <p:nvSpPr>
          <p:cNvPr id="421" name="Google Shape;421;p54"/>
          <p:cNvSpPr txBox="1"/>
          <p:nvPr/>
        </p:nvSpPr>
        <p:spPr>
          <a:xfrm>
            <a:off x="5781475" y="1139525"/>
            <a:ext cx="2145000" cy="892800"/>
          </a:xfrm>
          <a:prstGeom prst="rect">
            <a:avLst/>
          </a:prstGeom>
          <a:noFill/>
          <a:ln>
            <a:noFill/>
          </a:ln>
        </p:spPr>
        <p:txBody>
          <a:bodyPr anchorCtr="0" anchor="t" bIns="91425" lIns="91425" spcFirstLastPara="1" rIns="79675" wrap="square" tIns="91425">
            <a:spAutoFit/>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Use a QR Code to access scheduling through my mobile device.</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422" name="Google Shape;422;p54"/>
          <p:cNvSpPr txBox="1"/>
          <p:nvPr/>
        </p:nvSpPr>
        <p:spPr>
          <a:xfrm>
            <a:off x="626000" y="3560600"/>
            <a:ext cx="24795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Montserrat"/>
                <a:ea typeface="Montserrat"/>
                <a:cs typeface="Montserrat"/>
                <a:sym typeface="Montserrat"/>
              </a:rPr>
              <a:t>Call Taproot directly for personal assistance.</a:t>
            </a:r>
            <a:endParaRPr sz="11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423" name="Google Shape;423;p54"/>
          <p:cNvSpPr txBox="1"/>
          <p:nvPr/>
        </p:nvSpPr>
        <p:spPr>
          <a:xfrm>
            <a:off x="0" y="1171425"/>
            <a:ext cx="3437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Visit the Taproot website via a provided link.</a:t>
            </a:r>
            <a:endParaRPr sz="1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424" name="Google Shape;424;p54"/>
          <p:cNvSpPr txBox="1"/>
          <p:nvPr/>
        </p:nvSpPr>
        <p:spPr>
          <a:xfrm>
            <a:off x="1969675" y="0"/>
            <a:ext cx="4593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Montserrat"/>
                <a:ea typeface="Montserrat"/>
                <a:cs typeface="Montserrat"/>
                <a:sym typeface="Montserrat"/>
              </a:rPr>
              <a:t>How Would Users </a:t>
            </a:r>
            <a:r>
              <a:rPr b="1" lang="en" sz="1800">
                <a:solidFill>
                  <a:schemeClr val="dk1"/>
                </a:solidFill>
                <a:latin typeface="Montserrat"/>
                <a:ea typeface="Montserrat"/>
                <a:cs typeface="Montserrat"/>
                <a:sym typeface="Montserrat"/>
              </a:rPr>
              <a:t>Prefer</a:t>
            </a:r>
            <a:r>
              <a:rPr b="1" lang="en" sz="1800">
                <a:solidFill>
                  <a:schemeClr val="dk1"/>
                </a:solidFill>
                <a:latin typeface="Montserrat"/>
                <a:ea typeface="Montserrat"/>
                <a:cs typeface="Montserrat"/>
                <a:sym typeface="Montserrat"/>
              </a:rPr>
              <a:t> to Get in Contact with Taproot?</a:t>
            </a:r>
            <a:endParaRPr b="1" sz="1800">
              <a:solidFill>
                <a:schemeClr val="dk1"/>
              </a:solidFill>
              <a:latin typeface="Montserrat"/>
              <a:ea typeface="Montserrat"/>
              <a:cs typeface="Montserrat"/>
              <a:sym typeface="Montserrat"/>
            </a:endParaRPr>
          </a:p>
        </p:txBody>
      </p:sp>
      <p:sp>
        <p:nvSpPr>
          <p:cNvPr id="425" name="Google Shape;425;p54"/>
          <p:cNvSpPr txBox="1"/>
          <p:nvPr/>
        </p:nvSpPr>
        <p:spPr>
          <a:xfrm>
            <a:off x="6866975" y="3213700"/>
            <a:ext cx="20493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Montserrat"/>
                <a:ea typeface="Montserrat"/>
                <a:cs typeface="Montserrat"/>
                <a:sym typeface="Montserrat"/>
              </a:rPr>
              <a:t>Most </a:t>
            </a:r>
            <a:r>
              <a:rPr lang="en" sz="1300">
                <a:solidFill>
                  <a:schemeClr val="dk1"/>
                </a:solidFill>
                <a:latin typeface="Montserrat"/>
                <a:ea typeface="Montserrat"/>
                <a:cs typeface="Montserrat"/>
                <a:sym typeface="Montserrat"/>
              </a:rPr>
              <a:t>preferred</a:t>
            </a:r>
            <a:r>
              <a:rPr lang="en" sz="1300">
                <a:solidFill>
                  <a:schemeClr val="dk1"/>
                </a:solidFill>
                <a:latin typeface="Montserrat"/>
                <a:ea typeface="Montserrat"/>
                <a:cs typeface="Montserrat"/>
                <a:sym typeface="Montserrat"/>
              </a:rPr>
              <a:t> method of booking appointments.</a:t>
            </a:r>
            <a:endParaRPr sz="1300">
              <a:solidFill>
                <a:schemeClr val="dk1"/>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3D3D"/>
        </a:solidFill>
      </p:bgPr>
    </p:bg>
    <p:spTree>
      <p:nvGrpSpPr>
        <p:cNvPr id="429" name="Shape 429"/>
        <p:cNvGrpSpPr/>
        <p:nvPr/>
      </p:nvGrpSpPr>
      <p:grpSpPr>
        <a:xfrm>
          <a:off x="0" y="0"/>
          <a:ext cx="0" cy="0"/>
          <a:chOff x="0" y="0"/>
          <a:chExt cx="0" cy="0"/>
        </a:xfrm>
      </p:grpSpPr>
      <p:cxnSp>
        <p:nvCxnSpPr>
          <p:cNvPr id="430" name="Google Shape;430;p55"/>
          <p:cNvCxnSpPr/>
          <p:nvPr/>
        </p:nvCxnSpPr>
        <p:spPr>
          <a:xfrm>
            <a:off x="1884773" y="516732"/>
            <a:ext cx="6322200" cy="0"/>
          </a:xfrm>
          <a:prstGeom prst="straightConnector1">
            <a:avLst/>
          </a:prstGeom>
          <a:noFill/>
          <a:ln cap="flat" cmpd="sng" w="9525">
            <a:solidFill>
              <a:srgbClr val="FFFFFF"/>
            </a:solidFill>
            <a:prstDash val="solid"/>
            <a:round/>
            <a:headEnd len="sm" w="sm" type="none"/>
            <a:tailEnd len="sm" w="sm" type="none"/>
          </a:ln>
        </p:spPr>
      </p:cxnSp>
      <p:cxnSp>
        <p:nvCxnSpPr>
          <p:cNvPr id="431" name="Google Shape;431;p55"/>
          <p:cNvCxnSpPr/>
          <p:nvPr/>
        </p:nvCxnSpPr>
        <p:spPr>
          <a:xfrm>
            <a:off x="514350" y="4626769"/>
            <a:ext cx="6461100" cy="0"/>
          </a:xfrm>
          <a:prstGeom prst="straightConnector1">
            <a:avLst/>
          </a:prstGeom>
          <a:noFill/>
          <a:ln cap="flat" cmpd="sng" w="9525">
            <a:solidFill>
              <a:srgbClr val="FFFFFF"/>
            </a:solidFill>
            <a:prstDash val="solid"/>
            <a:round/>
            <a:headEnd len="sm" w="sm" type="none"/>
            <a:tailEnd len="sm" w="sm" type="none"/>
          </a:ln>
        </p:spPr>
      </p:cxnSp>
      <p:sp>
        <p:nvSpPr>
          <p:cNvPr id="432" name="Google Shape;432;p55"/>
          <p:cNvSpPr txBox="1"/>
          <p:nvPr/>
        </p:nvSpPr>
        <p:spPr>
          <a:xfrm>
            <a:off x="5425940" y="2556280"/>
            <a:ext cx="3107100" cy="215400"/>
          </a:xfrm>
          <a:prstGeom prst="rect">
            <a:avLst/>
          </a:prstGeom>
          <a:noFill/>
          <a:ln>
            <a:noFill/>
          </a:ln>
        </p:spPr>
        <p:txBody>
          <a:bodyPr anchorCtr="0" anchor="t" bIns="0" lIns="0" spcFirstLastPara="1" rIns="0" wrap="square" tIns="0">
            <a:spAutoFit/>
          </a:bodyPr>
          <a:lstStyle/>
          <a:p>
            <a:pPr indent="0" lvl="0" marL="0" marR="0" rtl="0" algn="ctr">
              <a:lnSpc>
                <a:spcPct val="152690"/>
              </a:lnSpc>
              <a:spcBef>
                <a:spcPts val="0"/>
              </a:spcBef>
              <a:spcAft>
                <a:spcPts val="0"/>
              </a:spcAft>
              <a:buNone/>
            </a:pPr>
            <a:r>
              <a:t/>
            </a:r>
            <a:endParaRPr>
              <a:solidFill>
                <a:srgbClr val="FFFFFF"/>
              </a:solidFill>
              <a:latin typeface="Montserrat"/>
              <a:ea typeface="Montserrat"/>
              <a:cs typeface="Montserrat"/>
              <a:sym typeface="Montserrat"/>
            </a:endParaRPr>
          </a:p>
        </p:txBody>
      </p:sp>
      <p:sp>
        <p:nvSpPr>
          <p:cNvPr id="433" name="Google Shape;433;p55"/>
          <p:cNvSpPr txBox="1"/>
          <p:nvPr/>
        </p:nvSpPr>
        <p:spPr>
          <a:xfrm>
            <a:off x="5425940" y="818995"/>
            <a:ext cx="2958600" cy="34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t/>
            </a:r>
            <a:endParaRPr sz="100"/>
          </a:p>
        </p:txBody>
      </p:sp>
      <p:sp>
        <p:nvSpPr>
          <p:cNvPr id="434" name="Google Shape;434;p55"/>
          <p:cNvSpPr txBox="1"/>
          <p:nvPr/>
        </p:nvSpPr>
        <p:spPr>
          <a:xfrm>
            <a:off x="7153622" y="4523423"/>
            <a:ext cx="14760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FFFFFF"/>
                </a:solidFill>
                <a:latin typeface="Barlow"/>
                <a:ea typeface="Barlow"/>
                <a:cs typeface="Barlow"/>
                <a:sym typeface="Barlow"/>
              </a:rPr>
              <a:t>Michigan State University </a:t>
            </a:r>
            <a:endParaRPr sz="700"/>
          </a:p>
        </p:txBody>
      </p:sp>
      <p:sp>
        <p:nvSpPr>
          <p:cNvPr id="435" name="Google Shape;435;p55"/>
          <p:cNvSpPr txBox="1"/>
          <p:nvPr/>
        </p:nvSpPr>
        <p:spPr>
          <a:xfrm>
            <a:off x="1089600" y="1788975"/>
            <a:ext cx="7073400" cy="1462200"/>
          </a:xfrm>
          <a:prstGeom prst="rect">
            <a:avLst/>
          </a:prstGeom>
          <a:noFill/>
          <a:ln>
            <a:noFill/>
          </a:ln>
        </p:spPr>
        <p:txBody>
          <a:bodyPr anchorCtr="0" anchor="t" bIns="91425" lIns="91425" spcFirstLastPara="1" rIns="91425" wrap="square" tIns="91425">
            <a:spAutoFit/>
          </a:bodyPr>
          <a:lstStyle/>
          <a:p>
            <a:pPr indent="0" lvl="0" marL="0" rtl="0" algn="ctr">
              <a:lnSpc>
                <a:spcPct val="139997"/>
              </a:lnSpc>
              <a:spcBef>
                <a:spcPts val="0"/>
              </a:spcBef>
              <a:spcAft>
                <a:spcPts val="0"/>
              </a:spcAft>
              <a:buClr>
                <a:schemeClr val="dk1"/>
              </a:buClr>
              <a:buFont typeface="Arial"/>
              <a:buNone/>
            </a:pPr>
            <a:r>
              <a:rPr b="1" lang="en" sz="8300">
                <a:solidFill>
                  <a:schemeClr val="lt1"/>
                </a:solidFill>
                <a:latin typeface="Barlow"/>
                <a:ea typeface="Barlow"/>
                <a:cs typeface="Barlow"/>
                <a:sym typeface="Barlow"/>
              </a:rPr>
              <a:t>Proposals</a:t>
            </a:r>
            <a:endParaRPr sz="1600">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439" name="Shape 439"/>
        <p:cNvGrpSpPr/>
        <p:nvPr/>
      </p:nvGrpSpPr>
      <p:grpSpPr>
        <a:xfrm>
          <a:off x="0" y="0"/>
          <a:ext cx="0" cy="0"/>
          <a:chOff x="0" y="0"/>
          <a:chExt cx="0" cy="0"/>
        </a:xfrm>
      </p:grpSpPr>
      <p:cxnSp>
        <p:nvCxnSpPr>
          <p:cNvPr id="440" name="Google Shape;440;p56"/>
          <p:cNvCxnSpPr/>
          <p:nvPr/>
        </p:nvCxnSpPr>
        <p:spPr>
          <a:xfrm>
            <a:off x="514350" y="4626769"/>
            <a:ext cx="6461100" cy="0"/>
          </a:xfrm>
          <a:prstGeom prst="straightConnector1">
            <a:avLst/>
          </a:prstGeom>
          <a:noFill/>
          <a:ln cap="flat" cmpd="sng" w="9525">
            <a:solidFill>
              <a:srgbClr val="000000"/>
            </a:solidFill>
            <a:prstDash val="solid"/>
            <a:round/>
            <a:headEnd len="sm" w="sm" type="none"/>
            <a:tailEnd len="sm" w="sm" type="none"/>
          </a:ln>
        </p:spPr>
      </p:cxnSp>
      <p:sp>
        <p:nvSpPr>
          <p:cNvPr id="441" name="Google Shape;441;p56"/>
          <p:cNvSpPr txBox="1"/>
          <p:nvPr/>
        </p:nvSpPr>
        <p:spPr>
          <a:xfrm>
            <a:off x="514350" y="999875"/>
            <a:ext cx="7439100" cy="3567900"/>
          </a:xfrm>
          <a:prstGeom prst="rect">
            <a:avLst/>
          </a:prstGeom>
          <a:noFill/>
          <a:ln>
            <a:noFill/>
          </a:ln>
        </p:spPr>
        <p:txBody>
          <a:bodyPr anchorCtr="0" anchor="t" bIns="0" lIns="0" spcFirstLastPara="1" rIns="0" wrap="square" tIns="0">
            <a:spAutoFit/>
          </a:bodyPr>
          <a:lstStyle/>
          <a:p>
            <a:pPr indent="0" lvl="0" marL="0" rtl="0" algn="l">
              <a:lnSpc>
                <a:spcPct val="139997"/>
              </a:lnSpc>
              <a:spcBef>
                <a:spcPts val="0"/>
              </a:spcBef>
              <a:spcAft>
                <a:spcPts val="0"/>
              </a:spcAft>
              <a:buClr>
                <a:schemeClr val="dk1"/>
              </a:buClr>
              <a:buSzPts val="1100"/>
              <a:buFont typeface="Arial"/>
              <a:buNone/>
            </a:pPr>
            <a:r>
              <a:rPr lang="en" sz="1900">
                <a:latin typeface="Montserrat"/>
                <a:ea typeface="Montserrat"/>
                <a:cs typeface="Montserrat"/>
                <a:sym typeface="Montserrat"/>
              </a:rPr>
              <a:t>We suggest that Taproot establish library networks by placing flyers in Marquette-area libraries and introducing a measurement system to track engagement through QR code scans or feedback surveys. </a:t>
            </a:r>
            <a:endParaRPr sz="1900">
              <a:latin typeface="Montserrat"/>
              <a:ea typeface="Montserrat"/>
              <a:cs typeface="Montserrat"/>
              <a:sym typeface="Montserrat"/>
            </a:endParaRPr>
          </a:p>
          <a:p>
            <a:pPr indent="0" lvl="0" marL="0" rtl="0" algn="l">
              <a:lnSpc>
                <a:spcPct val="139997"/>
              </a:lnSpc>
              <a:spcBef>
                <a:spcPts val="0"/>
              </a:spcBef>
              <a:spcAft>
                <a:spcPts val="0"/>
              </a:spcAft>
              <a:buClr>
                <a:schemeClr val="dk1"/>
              </a:buClr>
              <a:buSzPts val="1100"/>
              <a:buFont typeface="Arial"/>
              <a:buNone/>
            </a:pPr>
            <a:r>
              <a:t/>
            </a:r>
            <a:endParaRPr sz="1900">
              <a:latin typeface="Montserrat"/>
              <a:ea typeface="Montserrat"/>
              <a:cs typeface="Montserrat"/>
              <a:sym typeface="Montserrat"/>
            </a:endParaRPr>
          </a:p>
          <a:p>
            <a:pPr indent="0" lvl="0" marL="0" rtl="0" algn="l">
              <a:lnSpc>
                <a:spcPct val="139997"/>
              </a:lnSpc>
              <a:spcBef>
                <a:spcPts val="0"/>
              </a:spcBef>
              <a:spcAft>
                <a:spcPts val="0"/>
              </a:spcAft>
              <a:buClr>
                <a:schemeClr val="dk1"/>
              </a:buClr>
              <a:buSzPts val="1100"/>
              <a:buFont typeface="Arial"/>
              <a:buNone/>
            </a:pPr>
            <a:r>
              <a:rPr lang="en" sz="1900">
                <a:latin typeface="Montserrat"/>
                <a:ea typeface="Montserrat"/>
                <a:cs typeface="Montserrat"/>
                <a:sym typeface="Montserrat"/>
              </a:rPr>
              <a:t>This approach should enable people to access dependable legal information and enhance their comfort with Taproot’s services.</a:t>
            </a:r>
            <a:endParaRPr sz="1900">
              <a:latin typeface="Montserrat"/>
              <a:ea typeface="Montserrat"/>
              <a:cs typeface="Montserrat"/>
              <a:sym typeface="Montserrat"/>
            </a:endParaRPr>
          </a:p>
          <a:p>
            <a:pPr indent="0" lvl="0" marL="0" marR="0" rtl="0" algn="l">
              <a:lnSpc>
                <a:spcPct val="139997"/>
              </a:lnSpc>
              <a:spcBef>
                <a:spcPts val="0"/>
              </a:spcBef>
              <a:spcAft>
                <a:spcPts val="0"/>
              </a:spcAft>
              <a:buNone/>
            </a:pPr>
            <a:r>
              <a:t/>
            </a:r>
            <a:endParaRPr sz="1900">
              <a:latin typeface="Montserrat"/>
              <a:ea typeface="Montserrat"/>
              <a:cs typeface="Montserrat"/>
              <a:sym typeface="Montserrat"/>
            </a:endParaRPr>
          </a:p>
        </p:txBody>
      </p:sp>
      <p:sp>
        <p:nvSpPr>
          <p:cNvPr id="442" name="Google Shape;442;p56"/>
          <p:cNvSpPr txBox="1"/>
          <p:nvPr/>
        </p:nvSpPr>
        <p:spPr>
          <a:xfrm>
            <a:off x="7153622" y="4523423"/>
            <a:ext cx="14760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 </a:t>
            </a:r>
            <a:endParaRPr sz="7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446" name="Shape 446"/>
        <p:cNvGrpSpPr/>
        <p:nvPr/>
      </p:nvGrpSpPr>
      <p:grpSpPr>
        <a:xfrm>
          <a:off x="0" y="0"/>
          <a:ext cx="0" cy="0"/>
          <a:chOff x="0" y="0"/>
          <a:chExt cx="0" cy="0"/>
        </a:xfrm>
      </p:grpSpPr>
      <p:cxnSp>
        <p:nvCxnSpPr>
          <p:cNvPr id="447" name="Google Shape;447;p57"/>
          <p:cNvCxnSpPr/>
          <p:nvPr/>
        </p:nvCxnSpPr>
        <p:spPr>
          <a:xfrm>
            <a:off x="1884773" y="516732"/>
            <a:ext cx="6322200" cy="0"/>
          </a:xfrm>
          <a:prstGeom prst="straightConnector1">
            <a:avLst/>
          </a:prstGeom>
          <a:noFill/>
          <a:ln cap="flat" cmpd="sng" w="9525">
            <a:solidFill>
              <a:srgbClr val="000000"/>
            </a:solidFill>
            <a:prstDash val="solid"/>
            <a:round/>
            <a:headEnd len="sm" w="sm" type="none"/>
            <a:tailEnd len="sm" w="sm" type="none"/>
          </a:ln>
        </p:spPr>
      </p:cxnSp>
      <p:cxnSp>
        <p:nvCxnSpPr>
          <p:cNvPr id="448" name="Google Shape;448;p57"/>
          <p:cNvCxnSpPr/>
          <p:nvPr/>
        </p:nvCxnSpPr>
        <p:spPr>
          <a:xfrm>
            <a:off x="514350" y="4626769"/>
            <a:ext cx="6461100" cy="0"/>
          </a:xfrm>
          <a:prstGeom prst="straightConnector1">
            <a:avLst/>
          </a:prstGeom>
          <a:noFill/>
          <a:ln cap="flat" cmpd="sng" w="9525">
            <a:solidFill>
              <a:srgbClr val="000000"/>
            </a:solidFill>
            <a:prstDash val="solid"/>
            <a:round/>
            <a:headEnd len="sm" w="sm" type="none"/>
            <a:tailEnd len="sm" w="sm" type="none"/>
          </a:ln>
        </p:spPr>
      </p:cxnSp>
      <p:sp>
        <p:nvSpPr>
          <p:cNvPr id="449" name="Google Shape;449;p57"/>
          <p:cNvSpPr txBox="1"/>
          <p:nvPr/>
        </p:nvSpPr>
        <p:spPr>
          <a:xfrm>
            <a:off x="1931550" y="1881225"/>
            <a:ext cx="5280900" cy="1277700"/>
          </a:xfrm>
          <a:prstGeom prst="rect">
            <a:avLst/>
          </a:prstGeom>
          <a:noFill/>
          <a:ln>
            <a:noFill/>
          </a:ln>
        </p:spPr>
        <p:txBody>
          <a:bodyPr anchorCtr="0" anchor="t" bIns="0" lIns="0" spcFirstLastPara="1" rIns="0" wrap="square" tIns="0">
            <a:spAutoFit/>
          </a:bodyPr>
          <a:lstStyle/>
          <a:p>
            <a:pPr indent="0" lvl="0" marL="0" marR="0" rtl="0" algn="l">
              <a:lnSpc>
                <a:spcPct val="139997"/>
              </a:lnSpc>
              <a:spcBef>
                <a:spcPts val="0"/>
              </a:spcBef>
              <a:spcAft>
                <a:spcPts val="0"/>
              </a:spcAft>
              <a:buNone/>
            </a:pPr>
            <a:r>
              <a:rPr b="1" lang="en" sz="8300" u="none">
                <a:solidFill>
                  <a:srgbClr val="3D3D3D"/>
                </a:solidFill>
                <a:latin typeface="Barlow"/>
                <a:ea typeface="Barlow"/>
                <a:cs typeface="Barlow"/>
                <a:sym typeface="Barlow"/>
              </a:rPr>
              <a:t>Thank you!</a:t>
            </a:r>
            <a:endParaRPr sz="700"/>
          </a:p>
        </p:txBody>
      </p:sp>
      <p:sp>
        <p:nvSpPr>
          <p:cNvPr id="450" name="Google Shape;450;p57"/>
          <p:cNvSpPr txBox="1"/>
          <p:nvPr/>
        </p:nvSpPr>
        <p:spPr>
          <a:xfrm>
            <a:off x="7153622" y="4523423"/>
            <a:ext cx="14760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 </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151" name="Shape 151"/>
        <p:cNvGrpSpPr/>
        <p:nvPr/>
      </p:nvGrpSpPr>
      <p:grpSpPr>
        <a:xfrm>
          <a:off x="0" y="0"/>
          <a:ext cx="0" cy="0"/>
          <a:chOff x="0" y="0"/>
          <a:chExt cx="0" cy="0"/>
        </a:xfrm>
      </p:grpSpPr>
      <p:sp>
        <p:nvSpPr>
          <p:cNvPr id="152" name="Google Shape;152;p28"/>
          <p:cNvSpPr txBox="1"/>
          <p:nvPr/>
        </p:nvSpPr>
        <p:spPr>
          <a:xfrm>
            <a:off x="514356" y="832728"/>
            <a:ext cx="70425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 sz="4000">
                <a:solidFill>
                  <a:srgbClr val="3D3D3D"/>
                </a:solidFill>
                <a:latin typeface="Montserrat"/>
                <a:ea typeface="Montserrat"/>
                <a:cs typeface="Montserrat"/>
                <a:sym typeface="Montserrat"/>
              </a:rPr>
              <a:t>Our </a:t>
            </a:r>
            <a:r>
              <a:rPr b="1" lang="en" sz="4000">
                <a:solidFill>
                  <a:srgbClr val="3D3D3D"/>
                </a:solidFill>
                <a:latin typeface="Montserrat"/>
                <a:ea typeface="Montserrat"/>
                <a:cs typeface="Montserrat"/>
                <a:sym typeface="Montserrat"/>
              </a:rPr>
              <a:t>Client </a:t>
            </a:r>
            <a:endParaRPr b="1" sz="900">
              <a:solidFill>
                <a:schemeClr val="dk1"/>
              </a:solidFill>
              <a:latin typeface="Montserrat"/>
              <a:ea typeface="Montserrat"/>
              <a:cs typeface="Montserrat"/>
              <a:sym typeface="Montserrat"/>
            </a:endParaRPr>
          </a:p>
        </p:txBody>
      </p:sp>
      <p:sp>
        <p:nvSpPr>
          <p:cNvPr id="153" name="Google Shape;153;p28"/>
          <p:cNvSpPr txBox="1"/>
          <p:nvPr/>
        </p:nvSpPr>
        <p:spPr>
          <a:xfrm>
            <a:off x="514349" y="1701048"/>
            <a:ext cx="7930200" cy="2477700"/>
          </a:xfrm>
          <a:prstGeom prst="rect">
            <a:avLst/>
          </a:prstGeom>
          <a:noFill/>
          <a:ln>
            <a:noFill/>
          </a:ln>
        </p:spPr>
        <p:txBody>
          <a:bodyPr anchorCtr="0" anchor="t" bIns="0" lIns="0" spcFirstLastPara="1" rIns="0" wrap="square" tIns="0">
            <a:spAutoFit/>
          </a:bodyPr>
          <a:lstStyle/>
          <a:p>
            <a:pPr indent="0" lvl="0" marL="0" marR="0" rtl="0" algn="just">
              <a:lnSpc>
                <a:spcPct val="149964"/>
              </a:lnSpc>
              <a:spcBef>
                <a:spcPts val="0"/>
              </a:spcBef>
              <a:spcAft>
                <a:spcPts val="0"/>
              </a:spcAft>
              <a:buNone/>
            </a:pPr>
            <a:r>
              <a:rPr lang="en" sz="1400">
                <a:solidFill>
                  <a:schemeClr val="dk1"/>
                </a:solidFill>
                <a:latin typeface="Montserrat"/>
                <a:ea typeface="Montserrat"/>
                <a:cs typeface="Montserrat"/>
                <a:sym typeface="Montserrat"/>
              </a:rPr>
              <a:t>Taproot Law, </a:t>
            </a:r>
            <a:r>
              <a:rPr b="1" lang="en" sz="1400">
                <a:solidFill>
                  <a:schemeClr val="dk1"/>
                </a:solidFill>
                <a:latin typeface="Montserrat"/>
                <a:ea typeface="Montserrat"/>
                <a:cs typeface="Montserrat"/>
                <a:sym typeface="Montserrat"/>
              </a:rPr>
              <a:t>based in Marquette, Michigan</a:t>
            </a:r>
            <a:r>
              <a:rPr lang="en" sz="1400">
                <a:solidFill>
                  <a:schemeClr val="dk1"/>
                </a:solidFill>
                <a:latin typeface="Montserrat"/>
                <a:ea typeface="Montserrat"/>
                <a:cs typeface="Montserrat"/>
                <a:sym typeface="Montserrat"/>
              </a:rPr>
              <a:t>, is a human-centered law firm committed to providing accessible and affordable legal services, with a particular focus on marginalized demographics such as elderly populations and individuals with limited internet access. </a:t>
            </a:r>
            <a:endParaRPr sz="1400">
              <a:solidFill>
                <a:schemeClr val="dk1"/>
              </a:solidFill>
              <a:latin typeface="Montserrat"/>
              <a:ea typeface="Montserrat"/>
              <a:cs typeface="Montserrat"/>
              <a:sym typeface="Montserrat"/>
            </a:endParaRPr>
          </a:p>
          <a:p>
            <a:pPr indent="0" lvl="0" marL="0" marR="0" rtl="0" algn="just">
              <a:lnSpc>
                <a:spcPct val="149964"/>
              </a:lnSpc>
              <a:spcBef>
                <a:spcPts val="0"/>
              </a:spcBef>
              <a:spcAft>
                <a:spcPts val="0"/>
              </a:spcAft>
              <a:buNone/>
            </a:pPr>
            <a:r>
              <a:t/>
            </a:r>
            <a:endParaRPr>
              <a:solidFill>
                <a:schemeClr val="dk1"/>
              </a:solidFill>
              <a:latin typeface="Montserrat"/>
              <a:ea typeface="Montserrat"/>
              <a:cs typeface="Montserrat"/>
              <a:sym typeface="Montserrat"/>
            </a:endParaRPr>
          </a:p>
          <a:p>
            <a:pPr indent="0" lvl="0" marL="0" marR="0" rtl="0" algn="just">
              <a:lnSpc>
                <a:spcPct val="149964"/>
              </a:lnSpc>
              <a:spcBef>
                <a:spcPts val="0"/>
              </a:spcBef>
              <a:spcAft>
                <a:spcPts val="0"/>
              </a:spcAft>
              <a:buNone/>
            </a:pPr>
            <a:r>
              <a:rPr lang="en" sz="1400">
                <a:solidFill>
                  <a:schemeClr val="dk1"/>
                </a:solidFill>
                <a:latin typeface="Montserrat"/>
                <a:ea typeface="Montserrat"/>
                <a:cs typeface="Montserrat"/>
                <a:sym typeface="Montserrat"/>
              </a:rPr>
              <a:t>Operating in the Upper Peninsula of Michigan, Taproot recognizes the unique challenges faced by these communities and aims to bridge the gap in legal assistance by prioritizing accessibility and affordability for all.</a:t>
            </a:r>
            <a:endParaRPr sz="900">
              <a:solidFill>
                <a:schemeClr val="dk1"/>
              </a:solidFill>
              <a:latin typeface="Montserrat"/>
              <a:ea typeface="Montserrat"/>
              <a:cs typeface="Montserrat"/>
              <a:sym typeface="Montserrat"/>
            </a:endParaRPr>
          </a:p>
        </p:txBody>
      </p:sp>
      <p:cxnSp>
        <p:nvCxnSpPr>
          <p:cNvPr id="154" name="Google Shape;154;p28"/>
          <p:cNvCxnSpPr/>
          <p:nvPr/>
        </p:nvCxnSpPr>
        <p:spPr>
          <a:xfrm>
            <a:off x="1884773" y="516732"/>
            <a:ext cx="6322200" cy="0"/>
          </a:xfrm>
          <a:prstGeom prst="straightConnector1">
            <a:avLst/>
          </a:prstGeom>
          <a:noFill/>
          <a:ln cap="flat" cmpd="sng" w="9525">
            <a:solidFill>
              <a:srgbClr val="000000"/>
            </a:solidFill>
            <a:prstDash val="solid"/>
            <a:round/>
            <a:headEnd len="sm" w="sm" type="none"/>
            <a:tailEnd len="sm" w="sm" type="none"/>
          </a:ln>
        </p:spPr>
      </p:cxnSp>
      <p:cxnSp>
        <p:nvCxnSpPr>
          <p:cNvPr id="155" name="Google Shape;155;p28"/>
          <p:cNvCxnSpPr/>
          <p:nvPr/>
        </p:nvCxnSpPr>
        <p:spPr>
          <a:xfrm>
            <a:off x="514350" y="4626769"/>
            <a:ext cx="6461100" cy="0"/>
          </a:xfrm>
          <a:prstGeom prst="straightConnector1">
            <a:avLst/>
          </a:prstGeom>
          <a:noFill/>
          <a:ln cap="flat" cmpd="sng" w="9525">
            <a:solidFill>
              <a:srgbClr val="000000"/>
            </a:solidFill>
            <a:prstDash val="solid"/>
            <a:round/>
            <a:headEnd len="sm" w="sm" type="none"/>
            <a:tailEnd len="sm" w="sm" type="none"/>
          </a:ln>
        </p:spPr>
      </p:cxnSp>
      <p:sp>
        <p:nvSpPr>
          <p:cNvPr id="156" name="Google Shape;156;p28"/>
          <p:cNvSpPr txBox="1"/>
          <p:nvPr/>
        </p:nvSpPr>
        <p:spPr>
          <a:xfrm>
            <a:off x="7153622" y="4523423"/>
            <a:ext cx="14760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 </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3D3D"/>
        </a:solidFill>
      </p:bgPr>
    </p:bg>
    <p:spTree>
      <p:nvGrpSpPr>
        <p:cNvPr id="161" name="Shape 161"/>
        <p:cNvGrpSpPr/>
        <p:nvPr/>
      </p:nvGrpSpPr>
      <p:grpSpPr>
        <a:xfrm>
          <a:off x="0" y="0"/>
          <a:ext cx="0" cy="0"/>
          <a:chOff x="0" y="0"/>
          <a:chExt cx="0" cy="0"/>
        </a:xfrm>
      </p:grpSpPr>
      <p:cxnSp>
        <p:nvCxnSpPr>
          <p:cNvPr id="162" name="Google Shape;162;p29"/>
          <p:cNvCxnSpPr/>
          <p:nvPr/>
        </p:nvCxnSpPr>
        <p:spPr>
          <a:xfrm>
            <a:off x="1884773" y="516732"/>
            <a:ext cx="6322200" cy="0"/>
          </a:xfrm>
          <a:prstGeom prst="straightConnector1">
            <a:avLst/>
          </a:prstGeom>
          <a:noFill/>
          <a:ln cap="flat" cmpd="sng" w="9525">
            <a:solidFill>
              <a:srgbClr val="FFFFFF"/>
            </a:solidFill>
            <a:prstDash val="solid"/>
            <a:round/>
            <a:headEnd len="sm" w="sm" type="none"/>
            <a:tailEnd len="sm" w="sm" type="none"/>
          </a:ln>
        </p:spPr>
      </p:cxnSp>
      <p:cxnSp>
        <p:nvCxnSpPr>
          <p:cNvPr id="163" name="Google Shape;163;p29"/>
          <p:cNvCxnSpPr/>
          <p:nvPr/>
        </p:nvCxnSpPr>
        <p:spPr>
          <a:xfrm>
            <a:off x="514350" y="4626769"/>
            <a:ext cx="6461100" cy="0"/>
          </a:xfrm>
          <a:prstGeom prst="straightConnector1">
            <a:avLst/>
          </a:prstGeom>
          <a:noFill/>
          <a:ln cap="flat" cmpd="sng" w="9525">
            <a:solidFill>
              <a:srgbClr val="FFFFFF"/>
            </a:solidFill>
            <a:prstDash val="solid"/>
            <a:round/>
            <a:headEnd len="sm" w="sm" type="none"/>
            <a:tailEnd len="sm" w="sm" type="none"/>
          </a:ln>
        </p:spPr>
      </p:cxnSp>
      <p:sp>
        <p:nvSpPr>
          <p:cNvPr id="164" name="Google Shape;164;p29"/>
          <p:cNvSpPr txBox="1"/>
          <p:nvPr/>
        </p:nvSpPr>
        <p:spPr>
          <a:xfrm>
            <a:off x="514350" y="1096075"/>
            <a:ext cx="4057800" cy="492600"/>
          </a:xfrm>
          <a:prstGeom prst="rect">
            <a:avLst/>
          </a:prstGeom>
          <a:noFill/>
          <a:ln>
            <a:noFill/>
          </a:ln>
        </p:spPr>
        <p:txBody>
          <a:bodyPr anchorCtr="0" anchor="t" bIns="0" lIns="0" spcFirstLastPara="1" rIns="0" wrap="square" tIns="0">
            <a:spAutoFit/>
          </a:bodyPr>
          <a:lstStyle/>
          <a:p>
            <a:pPr indent="0" lvl="0" marL="0" marR="0" rtl="0" algn="l">
              <a:lnSpc>
                <a:spcPct val="120929"/>
              </a:lnSpc>
              <a:spcBef>
                <a:spcPts val="0"/>
              </a:spcBef>
              <a:spcAft>
                <a:spcPts val="0"/>
              </a:spcAft>
              <a:buNone/>
            </a:pPr>
            <a:r>
              <a:rPr b="1" lang="en" sz="3200">
                <a:solidFill>
                  <a:srgbClr val="FFFFFF"/>
                </a:solidFill>
                <a:latin typeface="Montserrat"/>
                <a:ea typeface="Montserrat"/>
                <a:cs typeface="Montserrat"/>
                <a:sym typeface="Montserrat"/>
              </a:rPr>
              <a:t>Taproot’s</a:t>
            </a:r>
            <a:r>
              <a:rPr b="1" lang="en" sz="3200">
                <a:solidFill>
                  <a:srgbClr val="FFFFFF"/>
                </a:solidFill>
                <a:latin typeface="Montserrat"/>
                <a:ea typeface="Montserrat"/>
                <a:cs typeface="Montserrat"/>
                <a:sym typeface="Montserrat"/>
              </a:rPr>
              <a:t> Services</a:t>
            </a:r>
            <a:endParaRPr b="1" sz="900">
              <a:solidFill>
                <a:schemeClr val="dk1"/>
              </a:solidFill>
              <a:latin typeface="Montserrat"/>
              <a:ea typeface="Montserrat"/>
              <a:cs typeface="Montserrat"/>
              <a:sym typeface="Montserrat"/>
            </a:endParaRPr>
          </a:p>
        </p:txBody>
      </p:sp>
      <p:sp>
        <p:nvSpPr>
          <p:cNvPr id="165" name="Google Shape;165;p29"/>
          <p:cNvSpPr txBox="1"/>
          <p:nvPr/>
        </p:nvSpPr>
        <p:spPr>
          <a:xfrm>
            <a:off x="620038" y="370479"/>
            <a:ext cx="1153200" cy="261600"/>
          </a:xfrm>
          <a:prstGeom prst="rect">
            <a:avLst/>
          </a:prstGeom>
          <a:noFill/>
          <a:ln>
            <a:noFill/>
          </a:ln>
        </p:spPr>
        <p:txBody>
          <a:bodyPr anchorCtr="0" anchor="t" bIns="0" lIns="0" spcFirstLastPara="1" rIns="0" wrap="square" tIns="0">
            <a:spAutoFit/>
          </a:bodyPr>
          <a:lstStyle/>
          <a:p>
            <a:pPr indent="0" lvl="0" marL="0" marR="0" rtl="0" algn="ctr">
              <a:lnSpc>
                <a:spcPct val="150026"/>
              </a:lnSpc>
              <a:spcBef>
                <a:spcPts val="0"/>
              </a:spcBef>
              <a:spcAft>
                <a:spcPts val="0"/>
              </a:spcAft>
              <a:buNone/>
            </a:pPr>
            <a:r>
              <a:t/>
            </a:r>
            <a:endParaRPr b="1" sz="1700">
              <a:latin typeface="Montserrat"/>
              <a:ea typeface="Montserrat"/>
              <a:cs typeface="Montserrat"/>
              <a:sym typeface="Montserrat"/>
            </a:endParaRPr>
          </a:p>
        </p:txBody>
      </p:sp>
      <p:pic>
        <p:nvPicPr>
          <p:cNvPr id="166" name="Google Shape;166;p29"/>
          <p:cNvPicPr preferRelativeResize="0"/>
          <p:nvPr/>
        </p:nvPicPr>
        <p:blipFill>
          <a:blip r:embed="rId3">
            <a:alphaModFix/>
          </a:blip>
          <a:stretch>
            <a:fillRect/>
          </a:stretch>
        </p:blipFill>
        <p:spPr>
          <a:xfrm>
            <a:off x="5128350" y="704385"/>
            <a:ext cx="3666636" cy="3666636"/>
          </a:xfrm>
          <a:prstGeom prst="rect">
            <a:avLst/>
          </a:prstGeom>
          <a:noFill/>
          <a:ln>
            <a:noFill/>
          </a:ln>
        </p:spPr>
      </p:pic>
      <p:sp>
        <p:nvSpPr>
          <p:cNvPr id="167" name="Google Shape;167;p29"/>
          <p:cNvSpPr txBox="1"/>
          <p:nvPr/>
        </p:nvSpPr>
        <p:spPr>
          <a:xfrm>
            <a:off x="446375" y="1677300"/>
            <a:ext cx="4627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ontserrat"/>
                <a:ea typeface="Montserrat"/>
                <a:cs typeface="Montserrat"/>
                <a:sym typeface="Montserrat"/>
              </a:rPr>
              <a:t>Taproot offers a range of legal services tailored to meet the needs of diverse clientele in the Upper Peninsula of Michigan, including coaching workshops, consultation, and legal advice. </a:t>
            </a:r>
            <a:endParaRPr sz="1600">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171" name="Shape 171"/>
        <p:cNvGrpSpPr/>
        <p:nvPr/>
      </p:nvGrpSpPr>
      <p:grpSpPr>
        <a:xfrm>
          <a:off x="0" y="0"/>
          <a:ext cx="0" cy="0"/>
          <a:chOff x="0" y="0"/>
          <a:chExt cx="0" cy="0"/>
        </a:xfrm>
      </p:grpSpPr>
      <p:sp>
        <p:nvSpPr>
          <p:cNvPr id="172" name="Google Shape;172;p30"/>
          <p:cNvSpPr txBox="1"/>
          <p:nvPr/>
        </p:nvSpPr>
        <p:spPr>
          <a:xfrm>
            <a:off x="514351" y="896175"/>
            <a:ext cx="6873300" cy="615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 sz="4000">
                <a:solidFill>
                  <a:srgbClr val="3D3D3D"/>
                </a:solidFill>
                <a:latin typeface="Montserrat"/>
                <a:ea typeface="Montserrat"/>
                <a:cs typeface="Montserrat"/>
                <a:sym typeface="Montserrat"/>
              </a:rPr>
              <a:t>Purpose of UX Research</a:t>
            </a:r>
            <a:endParaRPr sz="900">
              <a:solidFill>
                <a:schemeClr val="dk1"/>
              </a:solidFill>
              <a:latin typeface="Montserrat"/>
              <a:ea typeface="Montserrat"/>
              <a:cs typeface="Montserrat"/>
              <a:sym typeface="Montserrat"/>
            </a:endParaRPr>
          </a:p>
        </p:txBody>
      </p:sp>
      <p:cxnSp>
        <p:nvCxnSpPr>
          <p:cNvPr id="173" name="Google Shape;173;p30"/>
          <p:cNvCxnSpPr/>
          <p:nvPr/>
        </p:nvCxnSpPr>
        <p:spPr>
          <a:xfrm>
            <a:off x="1884773" y="516732"/>
            <a:ext cx="6322200" cy="0"/>
          </a:xfrm>
          <a:prstGeom prst="straightConnector1">
            <a:avLst/>
          </a:prstGeom>
          <a:noFill/>
          <a:ln cap="flat" cmpd="sng" w="9525">
            <a:solidFill>
              <a:srgbClr val="000000"/>
            </a:solidFill>
            <a:prstDash val="solid"/>
            <a:round/>
            <a:headEnd len="sm" w="sm" type="none"/>
            <a:tailEnd len="sm" w="sm" type="none"/>
          </a:ln>
        </p:spPr>
      </p:cxnSp>
      <p:cxnSp>
        <p:nvCxnSpPr>
          <p:cNvPr id="174" name="Google Shape;174;p30"/>
          <p:cNvCxnSpPr/>
          <p:nvPr/>
        </p:nvCxnSpPr>
        <p:spPr>
          <a:xfrm>
            <a:off x="514350" y="4626769"/>
            <a:ext cx="6461100" cy="0"/>
          </a:xfrm>
          <a:prstGeom prst="straightConnector1">
            <a:avLst/>
          </a:prstGeom>
          <a:noFill/>
          <a:ln cap="flat" cmpd="sng" w="9525">
            <a:solidFill>
              <a:srgbClr val="000000"/>
            </a:solidFill>
            <a:prstDash val="solid"/>
            <a:round/>
            <a:headEnd len="sm" w="sm" type="none"/>
            <a:tailEnd len="sm" w="sm" type="none"/>
          </a:ln>
        </p:spPr>
      </p:cxnSp>
      <p:sp>
        <p:nvSpPr>
          <p:cNvPr id="175" name="Google Shape;175;p30"/>
          <p:cNvSpPr txBox="1"/>
          <p:nvPr/>
        </p:nvSpPr>
        <p:spPr>
          <a:xfrm>
            <a:off x="7153622" y="4523423"/>
            <a:ext cx="14760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 </a:t>
            </a:r>
            <a:endParaRPr sz="700"/>
          </a:p>
        </p:txBody>
      </p:sp>
      <p:sp>
        <p:nvSpPr>
          <p:cNvPr id="176" name="Google Shape;176;p30"/>
          <p:cNvSpPr txBox="1"/>
          <p:nvPr/>
        </p:nvSpPr>
        <p:spPr>
          <a:xfrm>
            <a:off x="514350" y="1693100"/>
            <a:ext cx="7929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Our study aims to enhance </a:t>
            </a:r>
            <a:r>
              <a:rPr lang="en" sz="1800">
                <a:solidFill>
                  <a:schemeClr val="dk1"/>
                </a:solidFill>
                <a:latin typeface="Montserrat"/>
                <a:ea typeface="Montserrat"/>
                <a:cs typeface="Montserrat"/>
                <a:sym typeface="Montserrat"/>
              </a:rPr>
              <a:t>Taproot’s</a:t>
            </a:r>
            <a:r>
              <a:rPr lang="en" sz="1800">
                <a:solidFill>
                  <a:schemeClr val="dk1"/>
                </a:solidFill>
                <a:latin typeface="Montserrat"/>
                <a:ea typeface="Montserrat"/>
                <a:cs typeface="Montserrat"/>
                <a:sym typeface="Montserrat"/>
              </a:rPr>
              <a:t> services by deeply understanding needs, behaviors, preferences, and expectations of various groups and improving digital outreach. </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800">
                <a:solidFill>
                  <a:schemeClr val="dk1"/>
                </a:solidFill>
                <a:latin typeface="Montserrat"/>
                <a:ea typeface="Montserrat"/>
                <a:cs typeface="Montserrat"/>
                <a:sym typeface="Montserrat"/>
              </a:rPr>
              <a:t>We focus on refining communication strategies and tailoring accessibility features to ensure a seamless and personalized legal </a:t>
            </a:r>
            <a:r>
              <a:rPr lang="en" sz="1800">
                <a:solidFill>
                  <a:schemeClr val="dk1"/>
                </a:solidFill>
                <a:latin typeface="Montserrat"/>
                <a:ea typeface="Montserrat"/>
                <a:cs typeface="Montserrat"/>
                <a:sym typeface="Montserrat"/>
              </a:rPr>
              <a:t>experience</a:t>
            </a:r>
            <a:r>
              <a:rPr lang="en" sz="1800">
                <a:solidFill>
                  <a:schemeClr val="dk1"/>
                </a:solidFill>
                <a:latin typeface="Montserrat"/>
                <a:ea typeface="Montserrat"/>
                <a:cs typeface="Montserrat"/>
                <a:sym typeface="Montserrat"/>
              </a:rPr>
              <a:t> for each client, especially through innovative digital mediums. </a:t>
            </a:r>
            <a:endParaRPr sz="18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180" name="Shape 180"/>
        <p:cNvGrpSpPr/>
        <p:nvPr/>
      </p:nvGrpSpPr>
      <p:grpSpPr>
        <a:xfrm>
          <a:off x="0" y="0"/>
          <a:ext cx="0" cy="0"/>
          <a:chOff x="0" y="0"/>
          <a:chExt cx="0" cy="0"/>
        </a:xfrm>
      </p:grpSpPr>
      <p:sp>
        <p:nvSpPr>
          <p:cNvPr id="181" name="Google Shape;181;p31"/>
          <p:cNvSpPr txBox="1"/>
          <p:nvPr/>
        </p:nvSpPr>
        <p:spPr>
          <a:xfrm>
            <a:off x="514350" y="896175"/>
            <a:ext cx="74208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 sz="2800">
                <a:solidFill>
                  <a:srgbClr val="3D3D3D"/>
                </a:solidFill>
                <a:latin typeface="Montserrat"/>
                <a:ea typeface="Montserrat"/>
                <a:cs typeface="Montserrat"/>
                <a:sym typeface="Montserrat"/>
              </a:rPr>
              <a:t>A meeting with the Founder of Taproot</a:t>
            </a:r>
            <a:endParaRPr sz="400">
              <a:solidFill>
                <a:schemeClr val="dk1"/>
              </a:solidFill>
              <a:latin typeface="Montserrat"/>
              <a:ea typeface="Montserrat"/>
              <a:cs typeface="Montserrat"/>
              <a:sym typeface="Montserrat"/>
            </a:endParaRPr>
          </a:p>
        </p:txBody>
      </p:sp>
      <p:cxnSp>
        <p:nvCxnSpPr>
          <p:cNvPr id="182" name="Google Shape;182;p31"/>
          <p:cNvCxnSpPr/>
          <p:nvPr/>
        </p:nvCxnSpPr>
        <p:spPr>
          <a:xfrm>
            <a:off x="1884773" y="516732"/>
            <a:ext cx="6322200" cy="0"/>
          </a:xfrm>
          <a:prstGeom prst="straightConnector1">
            <a:avLst/>
          </a:prstGeom>
          <a:noFill/>
          <a:ln cap="flat" cmpd="sng" w="9525">
            <a:solidFill>
              <a:srgbClr val="000000"/>
            </a:solidFill>
            <a:prstDash val="solid"/>
            <a:round/>
            <a:headEnd len="sm" w="sm" type="none"/>
            <a:tailEnd len="sm" w="sm" type="none"/>
          </a:ln>
        </p:spPr>
      </p:cxnSp>
      <p:cxnSp>
        <p:nvCxnSpPr>
          <p:cNvPr id="183" name="Google Shape;183;p31"/>
          <p:cNvCxnSpPr/>
          <p:nvPr/>
        </p:nvCxnSpPr>
        <p:spPr>
          <a:xfrm>
            <a:off x="514350" y="4626769"/>
            <a:ext cx="6461100" cy="0"/>
          </a:xfrm>
          <a:prstGeom prst="straightConnector1">
            <a:avLst/>
          </a:prstGeom>
          <a:noFill/>
          <a:ln cap="flat" cmpd="sng" w="9525">
            <a:solidFill>
              <a:srgbClr val="000000"/>
            </a:solidFill>
            <a:prstDash val="solid"/>
            <a:round/>
            <a:headEnd len="sm" w="sm" type="none"/>
            <a:tailEnd len="sm" w="sm" type="none"/>
          </a:ln>
        </p:spPr>
      </p:cxnSp>
      <p:sp>
        <p:nvSpPr>
          <p:cNvPr id="184" name="Google Shape;184;p31"/>
          <p:cNvSpPr txBox="1"/>
          <p:nvPr/>
        </p:nvSpPr>
        <p:spPr>
          <a:xfrm>
            <a:off x="7153622" y="4523423"/>
            <a:ext cx="14760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 </a:t>
            </a:r>
            <a:endParaRPr sz="700"/>
          </a:p>
        </p:txBody>
      </p:sp>
      <p:sp>
        <p:nvSpPr>
          <p:cNvPr id="185" name="Google Shape;185;p31"/>
          <p:cNvSpPr txBox="1"/>
          <p:nvPr/>
        </p:nvSpPr>
        <p:spPr>
          <a:xfrm>
            <a:off x="514350" y="1693100"/>
            <a:ext cx="79290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Montserrat"/>
                <a:ea typeface="Montserrat"/>
                <a:cs typeface="Montserrat"/>
                <a:sym typeface="Montserrat"/>
              </a:rPr>
              <a:t>After a </a:t>
            </a:r>
            <a:r>
              <a:rPr lang="en" sz="1800">
                <a:solidFill>
                  <a:schemeClr val="dk1"/>
                </a:solidFill>
                <a:latin typeface="Montserrat"/>
                <a:ea typeface="Montserrat"/>
                <a:cs typeface="Montserrat"/>
                <a:sym typeface="Montserrat"/>
              </a:rPr>
              <a:t>previous </a:t>
            </a:r>
            <a:r>
              <a:rPr lang="en" sz="1800">
                <a:solidFill>
                  <a:schemeClr val="dk1"/>
                </a:solidFill>
                <a:latin typeface="Montserrat"/>
                <a:ea typeface="Montserrat"/>
                <a:cs typeface="Montserrat"/>
                <a:sym typeface="Montserrat"/>
              </a:rPr>
              <a:t>meeting with Erika we learned how she uses legal coaching and tools like Google Form worksheets to simplify legal processes. Also that she's developing a library network to help those with limited internet or whoever has a  preference for paper documents. Erika, who specializes in probate and real estate, blends low-tech and high-tech solutions to fulfill the various demands of her clients, especially the elderly who prefer less complicated technology.</a:t>
            </a:r>
            <a:endParaRPr sz="1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189" name="Shape 189"/>
        <p:cNvGrpSpPr/>
        <p:nvPr/>
      </p:nvGrpSpPr>
      <p:grpSpPr>
        <a:xfrm>
          <a:off x="0" y="0"/>
          <a:ext cx="0" cy="0"/>
          <a:chOff x="0" y="0"/>
          <a:chExt cx="0" cy="0"/>
        </a:xfrm>
      </p:grpSpPr>
      <p:cxnSp>
        <p:nvCxnSpPr>
          <p:cNvPr id="190" name="Google Shape;190;p32"/>
          <p:cNvCxnSpPr/>
          <p:nvPr/>
        </p:nvCxnSpPr>
        <p:spPr>
          <a:xfrm>
            <a:off x="514350" y="4626769"/>
            <a:ext cx="6461100" cy="0"/>
          </a:xfrm>
          <a:prstGeom prst="straightConnector1">
            <a:avLst/>
          </a:prstGeom>
          <a:noFill/>
          <a:ln cap="flat" cmpd="sng" w="9525">
            <a:solidFill>
              <a:srgbClr val="000000"/>
            </a:solidFill>
            <a:prstDash val="solid"/>
            <a:round/>
            <a:headEnd len="sm" w="sm" type="none"/>
            <a:tailEnd len="sm" w="sm" type="none"/>
          </a:ln>
        </p:spPr>
      </p:cxnSp>
      <p:sp>
        <p:nvSpPr>
          <p:cNvPr id="191" name="Google Shape;191;p32"/>
          <p:cNvSpPr txBox="1"/>
          <p:nvPr/>
        </p:nvSpPr>
        <p:spPr>
          <a:xfrm>
            <a:off x="376625" y="1832375"/>
            <a:ext cx="5480400" cy="461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3000">
                <a:solidFill>
                  <a:srgbClr val="3D3D3D"/>
                </a:solidFill>
                <a:latin typeface="Montserrat"/>
                <a:ea typeface="Montserrat"/>
                <a:cs typeface="Montserrat"/>
                <a:sym typeface="Montserrat"/>
              </a:rPr>
              <a:t>Our Research Objectives</a:t>
            </a:r>
            <a:endParaRPr b="1" sz="500">
              <a:solidFill>
                <a:schemeClr val="dk1"/>
              </a:solidFill>
              <a:latin typeface="Montserrat"/>
              <a:ea typeface="Montserrat"/>
              <a:cs typeface="Montserrat"/>
              <a:sym typeface="Montserrat"/>
            </a:endParaRPr>
          </a:p>
        </p:txBody>
      </p:sp>
      <p:sp>
        <p:nvSpPr>
          <p:cNvPr id="192" name="Google Shape;192;p32"/>
          <p:cNvSpPr txBox="1"/>
          <p:nvPr/>
        </p:nvSpPr>
        <p:spPr>
          <a:xfrm>
            <a:off x="7222435" y="4523422"/>
            <a:ext cx="14073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a:t>
            </a:r>
            <a:endParaRPr sz="700"/>
          </a:p>
        </p:txBody>
      </p:sp>
      <p:sp>
        <p:nvSpPr>
          <p:cNvPr id="193" name="Google Shape;193;p32"/>
          <p:cNvSpPr txBox="1"/>
          <p:nvPr/>
        </p:nvSpPr>
        <p:spPr>
          <a:xfrm>
            <a:off x="293275" y="2218875"/>
            <a:ext cx="5195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Montserrat"/>
                <a:ea typeface="Montserrat"/>
                <a:cs typeface="Montserrat"/>
                <a:sym typeface="Montserrat"/>
              </a:rPr>
              <a:t>Specific Goals of Research, Key Questions</a:t>
            </a:r>
            <a:endParaRPr sz="1900">
              <a:solidFill>
                <a:schemeClr val="dk1"/>
              </a:solidFill>
              <a:latin typeface="Montserrat"/>
              <a:ea typeface="Montserrat"/>
              <a:cs typeface="Montserrat"/>
              <a:sym typeface="Montserrat"/>
            </a:endParaRPr>
          </a:p>
        </p:txBody>
      </p:sp>
      <p:pic>
        <p:nvPicPr>
          <p:cNvPr id="194" name="Google Shape;194;p32"/>
          <p:cNvPicPr preferRelativeResize="0"/>
          <p:nvPr/>
        </p:nvPicPr>
        <p:blipFill>
          <a:blip r:embed="rId3">
            <a:alphaModFix/>
          </a:blip>
          <a:stretch>
            <a:fillRect/>
          </a:stretch>
        </p:blipFill>
        <p:spPr>
          <a:xfrm>
            <a:off x="5382725" y="822825"/>
            <a:ext cx="3577277" cy="2695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8E8"/>
        </a:solidFill>
      </p:bgPr>
    </p:bg>
    <p:spTree>
      <p:nvGrpSpPr>
        <p:cNvPr id="198" name="Shape 198"/>
        <p:cNvGrpSpPr/>
        <p:nvPr/>
      </p:nvGrpSpPr>
      <p:grpSpPr>
        <a:xfrm>
          <a:off x="0" y="0"/>
          <a:ext cx="0" cy="0"/>
          <a:chOff x="0" y="0"/>
          <a:chExt cx="0" cy="0"/>
        </a:xfrm>
      </p:grpSpPr>
      <p:sp>
        <p:nvSpPr>
          <p:cNvPr id="199" name="Google Shape;199;p33"/>
          <p:cNvSpPr txBox="1"/>
          <p:nvPr/>
        </p:nvSpPr>
        <p:spPr>
          <a:xfrm>
            <a:off x="514350" y="896175"/>
            <a:ext cx="6873300" cy="1231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 sz="4000">
                <a:solidFill>
                  <a:schemeClr val="dk1"/>
                </a:solidFill>
                <a:latin typeface="Montserrat"/>
                <a:ea typeface="Montserrat"/>
                <a:cs typeface="Montserrat"/>
                <a:sym typeface="Montserrat"/>
              </a:rPr>
              <a:t>Goals for Research</a:t>
            </a:r>
            <a:endParaRPr b="1" sz="4000">
              <a:solidFill>
                <a:schemeClr val="dk1"/>
              </a:solidFill>
              <a:latin typeface="Montserrat"/>
              <a:ea typeface="Montserrat"/>
              <a:cs typeface="Montserrat"/>
              <a:sym typeface="Montserrat"/>
            </a:endParaRPr>
          </a:p>
          <a:p>
            <a:pPr indent="0" lvl="0" marL="0" marR="0" rtl="0" algn="l">
              <a:lnSpc>
                <a:spcPct val="120000"/>
              </a:lnSpc>
              <a:spcBef>
                <a:spcPts val="0"/>
              </a:spcBef>
              <a:spcAft>
                <a:spcPts val="0"/>
              </a:spcAft>
              <a:buNone/>
            </a:pPr>
            <a:r>
              <a:t/>
            </a:r>
            <a:endParaRPr b="1" sz="4000">
              <a:solidFill>
                <a:srgbClr val="3D3D3D"/>
              </a:solidFill>
              <a:latin typeface="Montserrat"/>
              <a:ea typeface="Montserrat"/>
              <a:cs typeface="Montserrat"/>
              <a:sym typeface="Montserrat"/>
            </a:endParaRPr>
          </a:p>
        </p:txBody>
      </p:sp>
      <p:cxnSp>
        <p:nvCxnSpPr>
          <p:cNvPr id="200" name="Google Shape;200;p33"/>
          <p:cNvCxnSpPr/>
          <p:nvPr/>
        </p:nvCxnSpPr>
        <p:spPr>
          <a:xfrm>
            <a:off x="1884773" y="516732"/>
            <a:ext cx="6322200" cy="0"/>
          </a:xfrm>
          <a:prstGeom prst="straightConnector1">
            <a:avLst/>
          </a:prstGeom>
          <a:noFill/>
          <a:ln cap="flat" cmpd="sng" w="9525">
            <a:solidFill>
              <a:srgbClr val="000000"/>
            </a:solidFill>
            <a:prstDash val="solid"/>
            <a:round/>
            <a:headEnd len="sm" w="sm" type="none"/>
            <a:tailEnd len="sm" w="sm" type="none"/>
          </a:ln>
        </p:spPr>
      </p:cxnSp>
      <p:cxnSp>
        <p:nvCxnSpPr>
          <p:cNvPr id="201" name="Google Shape;201;p33"/>
          <p:cNvCxnSpPr/>
          <p:nvPr/>
        </p:nvCxnSpPr>
        <p:spPr>
          <a:xfrm>
            <a:off x="514350" y="4626769"/>
            <a:ext cx="6461100" cy="0"/>
          </a:xfrm>
          <a:prstGeom prst="straightConnector1">
            <a:avLst/>
          </a:prstGeom>
          <a:noFill/>
          <a:ln cap="flat" cmpd="sng" w="9525">
            <a:solidFill>
              <a:srgbClr val="000000"/>
            </a:solidFill>
            <a:prstDash val="solid"/>
            <a:round/>
            <a:headEnd len="sm" w="sm" type="none"/>
            <a:tailEnd len="sm" w="sm" type="none"/>
          </a:ln>
        </p:spPr>
      </p:cxnSp>
      <p:sp>
        <p:nvSpPr>
          <p:cNvPr id="202" name="Google Shape;202;p33"/>
          <p:cNvSpPr txBox="1"/>
          <p:nvPr/>
        </p:nvSpPr>
        <p:spPr>
          <a:xfrm>
            <a:off x="7153622" y="4523423"/>
            <a:ext cx="1476000" cy="138600"/>
          </a:xfrm>
          <a:prstGeom prst="rect">
            <a:avLst/>
          </a:prstGeom>
          <a:noFill/>
          <a:ln>
            <a:noFill/>
          </a:ln>
        </p:spPr>
        <p:txBody>
          <a:bodyPr anchorCtr="0" anchor="t" bIns="0" lIns="0" spcFirstLastPara="1" rIns="0" wrap="square" tIns="0">
            <a:spAutoFit/>
          </a:bodyPr>
          <a:lstStyle/>
          <a:p>
            <a:pPr indent="0" lvl="0" marL="0" marR="0" rtl="0" algn="r">
              <a:lnSpc>
                <a:spcPct val="150026"/>
              </a:lnSpc>
              <a:spcBef>
                <a:spcPts val="0"/>
              </a:spcBef>
              <a:spcAft>
                <a:spcPts val="0"/>
              </a:spcAft>
              <a:buNone/>
            </a:pPr>
            <a:r>
              <a:rPr b="1" lang="en" sz="900">
                <a:solidFill>
                  <a:srgbClr val="3D3D3D"/>
                </a:solidFill>
                <a:latin typeface="Barlow"/>
                <a:ea typeface="Barlow"/>
                <a:cs typeface="Barlow"/>
                <a:sym typeface="Barlow"/>
              </a:rPr>
              <a:t>Michigan State University </a:t>
            </a:r>
            <a:endParaRPr sz="700"/>
          </a:p>
        </p:txBody>
      </p:sp>
      <p:sp>
        <p:nvSpPr>
          <p:cNvPr id="203" name="Google Shape;203;p33"/>
          <p:cNvSpPr txBox="1"/>
          <p:nvPr/>
        </p:nvSpPr>
        <p:spPr>
          <a:xfrm>
            <a:off x="514350" y="1693100"/>
            <a:ext cx="7929000" cy="31308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Font typeface="Montserrat"/>
              <a:buAutoNum type="arabicPeriod"/>
            </a:pPr>
            <a:r>
              <a:rPr b="1" lang="en" sz="1700">
                <a:solidFill>
                  <a:schemeClr val="dk1"/>
                </a:solidFill>
                <a:highlight>
                  <a:srgbClr val="FF9900"/>
                </a:highlight>
                <a:latin typeface="Montserrat"/>
                <a:ea typeface="Montserrat"/>
                <a:cs typeface="Montserrat"/>
                <a:sym typeface="Montserrat"/>
              </a:rPr>
              <a:t>Validate</a:t>
            </a:r>
            <a:r>
              <a:rPr lang="en" sz="1700">
                <a:solidFill>
                  <a:schemeClr val="dk1"/>
                </a:solidFill>
                <a:latin typeface="Montserrat"/>
                <a:ea typeface="Montserrat"/>
                <a:cs typeface="Montserrat"/>
                <a:sym typeface="Montserrat"/>
              </a:rPr>
              <a:t> innovative solutions for accessible legal services targeting elderly and internet-limited users.</a:t>
            </a:r>
            <a:endParaRPr sz="1700">
              <a:solidFill>
                <a:schemeClr val="dk1"/>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700">
              <a:solidFill>
                <a:schemeClr val="dk1"/>
              </a:solidFill>
              <a:latin typeface="Montserrat"/>
              <a:ea typeface="Montserrat"/>
              <a:cs typeface="Montserrat"/>
              <a:sym typeface="Montserrat"/>
            </a:endParaRPr>
          </a:p>
          <a:p>
            <a:pPr indent="-336550" lvl="0" marL="457200" rtl="0" algn="l">
              <a:lnSpc>
                <a:spcPct val="115000"/>
              </a:lnSpc>
              <a:spcBef>
                <a:spcPts val="0"/>
              </a:spcBef>
              <a:spcAft>
                <a:spcPts val="0"/>
              </a:spcAft>
              <a:buClr>
                <a:schemeClr val="dk1"/>
              </a:buClr>
              <a:buSzPts val="1700"/>
              <a:buFont typeface="Montserrat"/>
              <a:buAutoNum type="arabicPeriod"/>
            </a:pPr>
            <a:r>
              <a:rPr b="1" lang="en" sz="1700">
                <a:solidFill>
                  <a:schemeClr val="dk1"/>
                </a:solidFill>
                <a:highlight>
                  <a:srgbClr val="0EF1A0"/>
                </a:highlight>
                <a:latin typeface="Montserrat"/>
                <a:ea typeface="Montserrat"/>
                <a:cs typeface="Montserrat"/>
                <a:sym typeface="Montserrat"/>
              </a:rPr>
              <a:t>Understand</a:t>
            </a:r>
            <a:r>
              <a:rPr lang="en" sz="1700">
                <a:solidFill>
                  <a:schemeClr val="dk1"/>
                </a:solidFill>
                <a:latin typeface="Montserrat"/>
                <a:ea typeface="Montserrat"/>
                <a:cs typeface="Montserrat"/>
                <a:sym typeface="Montserrat"/>
              </a:rPr>
              <a:t> demographic trends and legal preferences to tailor services effectively.</a:t>
            </a:r>
            <a:endParaRPr sz="1700">
              <a:solidFill>
                <a:schemeClr val="dk1"/>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700">
              <a:solidFill>
                <a:schemeClr val="dk1"/>
              </a:solidFill>
              <a:latin typeface="Montserrat"/>
              <a:ea typeface="Montserrat"/>
              <a:cs typeface="Montserrat"/>
              <a:sym typeface="Montserrat"/>
            </a:endParaRPr>
          </a:p>
          <a:p>
            <a:pPr indent="-336550" lvl="0" marL="457200" rtl="0" algn="l">
              <a:lnSpc>
                <a:spcPct val="115000"/>
              </a:lnSpc>
              <a:spcBef>
                <a:spcPts val="0"/>
              </a:spcBef>
              <a:spcAft>
                <a:spcPts val="0"/>
              </a:spcAft>
              <a:buClr>
                <a:schemeClr val="dk1"/>
              </a:buClr>
              <a:buSzPts val="1700"/>
              <a:buFont typeface="Montserrat"/>
              <a:buAutoNum type="arabicPeriod"/>
            </a:pPr>
            <a:r>
              <a:rPr b="1" lang="en" sz="1700">
                <a:solidFill>
                  <a:schemeClr val="dk1"/>
                </a:solidFill>
                <a:highlight>
                  <a:srgbClr val="F54830"/>
                </a:highlight>
                <a:latin typeface="Montserrat"/>
                <a:ea typeface="Montserrat"/>
                <a:cs typeface="Montserrat"/>
                <a:sym typeface="Montserrat"/>
              </a:rPr>
              <a:t>Enhance</a:t>
            </a:r>
            <a:r>
              <a:rPr lang="en" sz="1700">
                <a:solidFill>
                  <a:schemeClr val="dk1"/>
                </a:solidFill>
                <a:latin typeface="Montserrat"/>
                <a:ea typeface="Montserrat"/>
                <a:cs typeface="Montserrat"/>
                <a:sym typeface="Montserrat"/>
              </a:rPr>
              <a:t> usability of communication materials and benchmark strategies for clarity and accessibility.</a:t>
            </a:r>
            <a:endParaRPr sz="17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7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