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60" r:id="rId4"/>
    <p:sldId id="259" r:id="rId5"/>
    <p:sldId id="258" r:id="rId6"/>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25" autoAdjust="0"/>
    <p:restoredTop sz="94660"/>
  </p:normalViewPr>
  <p:slideViewPr>
    <p:cSldViewPr snapToGrid="0">
      <p:cViewPr varScale="1">
        <p:scale>
          <a:sx n="93" d="100"/>
          <a:sy n="93" d="100"/>
        </p:scale>
        <p:origin x="7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A5837C-C064-4627-A55A-ED7F4550A55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129159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5837C-C064-4627-A55A-ED7F4550A55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453957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5837C-C064-4627-A55A-ED7F4550A55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384270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5837C-C064-4627-A55A-ED7F4550A55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96369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5837C-C064-4627-A55A-ED7F4550A550}" type="datetimeFigureOut">
              <a:rPr lang="en-US" smtClean="0"/>
              <a:t>11/26/2019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78851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A5837C-C064-4627-A55A-ED7F4550A550}"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360187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5837C-C064-4627-A55A-ED7F4550A550}" type="datetimeFigureOut">
              <a:rPr lang="en-US" smtClean="0"/>
              <a:t>11/26/2019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1692625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A5837C-C064-4627-A55A-ED7F4550A550}" type="datetimeFigureOut">
              <a:rPr lang="en-US" smtClean="0"/>
              <a:t>11/26/2019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194133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5837C-C064-4627-A55A-ED7F4550A550}" type="datetimeFigureOut">
              <a:rPr lang="en-US" smtClean="0"/>
              <a:t>11/26/2019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389103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A5837C-C064-4627-A55A-ED7F4550A550}"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330010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A5837C-C064-4627-A55A-ED7F4550A550}" type="datetimeFigureOut">
              <a:rPr lang="en-US" smtClean="0"/>
              <a:t>11/26/2019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4E9603-15F3-42E5-91FB-B84CBD763868}" type="slidenum">
              <a:rPr lang="en-US" smtClean="0"/>
              <a:t>‹#›</a:t>
            </a:fld>
            <a:endParaRPr lang="en-US"/>
          </a:p>
        </p:txBody>
      </p:sp>
    </p:spTree>
    <p:extLst>
      <p:ext uri="{BB962C8B-B14F-4D97-AF65-F5344CB8AC3E}">
        <p14:creationId xmlns:p14="http://schemas.microsoft.com/office/powerpoint/2010/main" val="58561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837C-C064-4627-A55A-ED7F4550A550}" type="datetimeFigureOut">
              <a:rPr lang="en-US" smtClean="0"/>
              <a:t>11/26/2019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E9603-15F3-42E5-91FB-B84CBD763868}" type="slidenum">
              <a:rPr lang="en-US" smtClean="0"/>
              <a:t>‹#›</a:t>
            </a:fld>
            <a:endParaRPr lang="en-US"/>
          </a:p>
        </p:txBody>
      </p:sp>
    </p:spTree>
    <p:extLst>
      <p:ext uri="{BB962C8B-B14F-4D97-AF65-F5344CB8AC3E}">
        <p14:creationId xmlns:p14="http://schemas.microsoft.com/office/powerpoint/2010/main" val="2037631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A055-71A6-459C-A6BC-113E7F8671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6E17A4-0B9C-40CC-8D5B-9A8512699BBD}"/>
              </a:ext>
            </a:extLst>
          </p:cNvPr>
          <p:cNvSpPr>
            <a:spLocks noGrp="1"/>
          </p:cNvSpPr>
          <p:nvPr>
            <p:ph idx="1"/>
          </p:nvPr>
        </p:nvSpPr>
        <p:spPr/>
        <p:txBody>
          <a:bodyPr/>
          <a:lstStyle/>
          <a:p>
            <a:r>
              <a:rPr lang="en-US" dirty="0"/>
              <a:t>Slide 2 is the playground where things can be moved</a:t>
            </a:r>
          </a:p>
          <a:p>
            <a:r>
              <a:rPr lang="en-US" dirty="0"/>
              <a:t>Slide 3+ are saved versions</a:t>
            </a:r>
          </a:p>
          <a:p>
            <a:endParaRPr lang="en-US" dirty="0"/>
          </a:p>
          <a:p>
            <a:r>
              <a:rPr lang="en-US" dirty="0"/>
              <a:t>3-5 current</a:t>
            </a:r>
          </a:p>
          <a:p>
            <a:r>
              <a:rPr lang="en-US" dirty="0"/>
              <a:t>6 old</a:t>
            </a:r>
          </a:p>
        </p:txBody>
      </p:sp>
    </p:spTree>
    <p:extLst>
      <p:ext uri="{BB962C8B-B14F-4D97-AF65-F5344CB8AC3E}">
        <p14:creationId xmlns:p14="http://schemas.microsoft.com/office/powerpoint/2010/main" val="37230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4CE2FA-DC56-4ED9-99B7-8D95E9A62223}"/>
              </a:ext>
            </a:extLst>
          </p:cNvPr>
          <p:cNvSpPr/>
          <p:nvPr/>
        </p:nvSpPr>
        <p:spPr>
          <a:xfrm>
            <a:off x="0" y="0"/>
            <a:ext cx="9144000" cy="236763"/>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Seismic-Radar Toolbox</a:t>
            </a:r>
          </a:p>
        </p:txBody>
      </p:sp>
      <p:sp>
        <p:nvSpPr>
          <p:cNvPr id="5" name="Rectangle 4">
            <a:extLst>
              <a:ext uri="{FF2B5EF4-FFF2-40B4-BE49-F238E27FC236}">
                <a16:creationId xmlns:a16="http://schemas.microsoft.com/office/drawing/2014/main" id="{2DAA1D29-4F36-48C1-A4CE-F0C3A69B3CEF}"/>
              </a:ext>
            </a:extLst>
          </p:cNvPr>
          <p:cNvSpPr/>
          <p:nvPr/>
        </p:nvSpPr>
        <p:spPr>
          <a:xfrm>
            <a:off x="-4581" y="266642"/>
            <a:ext cx="9144000" cy="1330144"/>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296C47CE-8C50-49FA-B1EC-7358EF3D9899}"/>
              </a:ext>
            </a:extLst>
          </p:cNvPr>
          <p:cNvSpPr/>
          <p:nvPr/>
        </p:nvSpPr>
        <p:spPr>
          <a:xfrm>
            <a:off x="0" y="3328394"/>
            <a:ext cx="9144000" cy="3529606"/>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671277D7-4E45-4515-8C80-DC3849CD8F71}"/>
              </a:ext>
            </a:extLst>
          </p:cNvPr>
          <p:cNvSpPr/>
          <p:nvPr/>
        </p:nvSpPr>
        <p:spPr>
          <a:xfrm>
            <a:off x="-677" y="1572443"/>
            <a:ext cx="9144000" cy="1755951"/>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6FE88AF2-EF2E-444F-B727-5A8BFDB317FD}"/>
              </a:ext>
            </a:extLst>
          </p:cNvPr>
          <p:cNvGrpSpPr/>
          <p:nvPr/>
        </p:nvGrpSpPr>
        <p:grpSpPr>
          <a:xfrm>
            <a:off x="4147895" y="533076"/>
            <a:ext cx="4701345" cy="808282"/>
            <a:chOff x="4920344" y="251025"/>
            <a:chExt cx="4701345" cy="808282"/>
          </a:xfrm>
        </p:grpSpPr>
        <p:sp>
          <p:nvSpPr>
            <p:cNvPr id="8" name="Rectangle 7">
              <a:extLst>
                <a:ext uri="{FF2B5EF4-FFF2-40B4-BE49-F238E27FC236}">
                  <a16:creationId xmlns:a16="http://schemas.microsoft.com/office/drawing/2014/main" id="{D45B027B-484A-4429-AE7E-2A6F99BAECF1}"/>
                </a:ext>
              </a:extLst>
            </p:cNvPr>
            <p:cNvSpPr/>
            <p:nvPr/>
          </p:nvSpPr>
          <p:spPr>
            <a:xfrm>
              <a:off x="5042809" y="502050"/>
              <a:ext cx="13716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Image Dimensions:</a:t>
              </a:r>
            </a:p>
          </p:txBody>
        </p:sp>
        <p:sp>
          <p:nvSpPr>
            <p:cNvPr id="9" name="Rectangle 8">
              <a:extLst>
                <a:ext uri="{FF2B5EF4-FFF2-40B4-BE49-F238E27FC236}">
                  <a16:creationId xmlns:a16="http://schemas.microsoft.com/office/drawing/2014/main" id="{97D7E889-51C3-45B8-9DF2-E447C5A4D939}"/>
                </a:ext>
              </a:extLst>
            </p:cNvPr>
            <p:cNvSpPr/>
            <p:nvPr/>
          </p:nvSpPr>
          <p:spPr>
            <a:xfrm>
              <a:off x="4920344" y="814302"/>
              <a:ext cx="1494065"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Spacial Dimensions:</a:t>
              </a:r>
            </a:p>
          </p:txBody>
        </p:sp>
        <p:sp>
          <p:nvSpPr>
            <p:cNvPr id="10" name="Rectangle 9">
              <a:extLst>
                <a:ext uri="{FF2B5EF4-FFF2-40B4-BE49-F238E27FC236}">
                  <a16:creationId xmlns:a16="http://schemas.microsoft.com/office/drawing/2014/main" id="{D86DC3DC-3B1D-405E-A117-39351BC24310}"/>
                </a:ext>
              </a:extLst>
            </p:cNvPr>
            <p:cNvSpPr/>
            <p:nvPr/>
          </p:nvSpPr>
          <p:spPr>
            <a:xfrm>
              <a:off x="6414409" y="510292"/>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1" name="Rectangle 10">
              <a:extLst>
                <a:ext uri="{FF2B5EF4-FFF2-40B4-BE49-F238E27FC236}">
                  <a16:creationId xmlns:a16="http://schemas.microsoft.com/office/drawing/2014/main" id="{58A804BC-131D-42E3-9056-B350B877B10D}"/>
                </a:ext>
              </a:extLst>
            </p:cNvPr>
            <p:cNvSpPr/>
            <p:nvPr/>
          </p:nvSpPr>
          <p:spPr>
            <a:xfrm>
              <a:off x="6414409" y="251025"/>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12" name="Rectangle 11">
              <a:extLst>
                <a:ext uri="{FF2B5EF4-FFF2-40B4-BE49-F238E27FC236}">
                  <a16:creationId xmlns:a16="http://schemas.microsoft.com/office/drawing/2014/main" id="{A9EA09DE-687A-4AF9-9A96-2733BB67B589}"/>
                </a:ext>
              </a:extLst>
            </p:cNvPr>
            <p:cNvSpPr/>
            <p:nvPr/>
          </p:nvSpPr>
          <p:spPr>
            <a:xfrm>
              <a:off x="7298872" y="50824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3" name="Rectangle 12">
              <a:extLst>
                <a:ext uri="{FF2B5EF4-FFF2-40B4-BE49-F238E27FC236}">
                  <a16:creationId xmlns:a16="http://schemas.microsoft.com/office/drawing/2014/main" id="{B36C2536-F34F-4686-89DB-160835F608F6}"/>
                </a:ext>
              </a:extLst>
            </p:cNvPr>
            <p:cNvSpPr/>
            <p:nvPr/>
          </p:nvSpPr>
          <p:spPr>
            <a:xfrm>
              <a:off x="8183335" y="508245"/>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4" name="Rectangle 13">
              <a:extLst>
                <a:ext uri="{FF2B5EF4-FFF2-40B4-BE49-F238E27FC236}">
                  <a16:creationId xmlns:a16="http://schemas.microsoft.com/office/drawing/2014/main" id="{AB5DA6EC-E82C-4D44-8662-1EE0ABE40A9F}"/>
                </a:ext>
              </a:extLst>
            </p:cNvPr>
            <p:cNvSpPr/>
            <p:nvPr/>
          </p:nvSpPr>
          <p:spPr>
            <a:xfrm>
              <a:off x="6414409" y="822544"/>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5" name="Rectangle 14">
              <a:extLst>
                <a:ext uri="{FF2B5EF4-FFF2-40B4-BE49-F238E27FC236}">
                  <a16:creationId xmlns:a16="http://schemas.microsoft.com/office/drawing/2014/main" id="{8D4628C7-B431-4255-8BB3-BA072482887A}"/>
                </a:ext>
              </a:extLst>
            </p:cNvPr>
            <p:cNvSpPr/>
            <p:nvPr/>
          </p:nvSpPr>
          <p:spPr>
            <a:xfrm>
              <a:off x="7298872" y="82049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6" name="Rectangle 15">
              <a:extLst>
                <a:ext uri="{FF2B5EF4-FFF2-40B4-BE49-F238E27FC236}">
                  <a16:creationId xmlns:a16="http://schemas.microsoft.com/office/drawing/2014/main" id="{30AA2FFF-41CD-4BAE-9517-3FF260BCB638}"/>
                </a:ext>
              </a:extLst>
            </p:cNvPr>
            <p:cNvSpPr/>
            <p:nvPr/>
          </p:nvSpPr>
          <p:spPr>
            <a:xfrm>
              <a:off x="8183335" y="8204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7" name="Rectangle 16">
              <a:extLst>
                <a:ext uri="{FF2B5EF4-FFF2-40B4-BE49-F238E27FC236}">
                  <a16:creationId xmlns:a16="http://schemas.microsoft.com/office/drawing/2014/main" id="{61147DC6-3A0E-4183-9447-7057E03F87D9}"/>
                </a:ext>
              </a:extLst>
            </p:cNvPr>
            <p:cNvSpPr/>
            <p:nvPr/>
          </p:nvSpPr>
          <p:spPr>
            <a:xfrm>
              <a:off x="7298872" y="25308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18" name="Rectangle 17">
              <a:extLst>
                <a:ext uri="{FF2B5EF4-FFF2-40B4-BE49-F238E27FC236}">
                  <a16:creationId xmlns:a16="http://schemas.microsoft.com/office/drawing/2014/main" id="{3BDAC764-C1F7-4CF3-9260-48DF5625F052}"/>
                </a:ext>
              </a:extLst>
            </p:cNvPr>
            <p:cNvSpPr/>
            <p:nvPr/>
          </p:nvSpPr>
          <p:spPr>
            <a:xfrm>
              <a:off x="8183335" y="25411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2" name="Rectangle 131">
              <a:extLst>
                <a:ext uri="{FF2B5EF4-FFF2-40B4-BE49-F238E27FC236}">
                  <a16:creationId xmlns:a16="http://schemas.microsoft.com/office/drawing/2014/main" id="{A2A293A1-9602-4D3F-8850-DA0BF915308C}"/>
                </a:ext>
              </a:extLst>
            </p:cNvPr>
            <p:cNvSpPr/>
            <p:nvPr/>
          </p:nvSpPr>
          <p:spPr>
            <a:xfrm>
              <a:off x="8890169" y="510291"/>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pixels</a:t>
              </a:r>
            </a:p>
          </p:txBody>
        </p:sp>
        <p:sp>
          <p:nvSpPr>
            <p:cNvPr id="133" name="Rectangle 132">
              <a:extLst>
                <a:ext uri="{FF2B5EF4-FFF2-40B4-BE49-F238E27FC236}">
                  <a16:creationId xmlns:a16="http://schemas.microsoft.com/office/drawing/2014/main" id="{6EE9F982-BF9F-4871-9B84-EDEE4C6352BE}"/>
                </a:ext>
              </a:extLst>
            </p:cNvPr>
            <p:cNvSpPr/>
            <p:nvPr/>
          </p:nvSpPr>
          <p:spPr>
            <a:xfrm>
              <a:off x="8890169" y="803542"/>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meters</a:t>
              </a:r>
            </a:p>
          </p:txBody>
        </p:sp>
      </p:grpSp>
      <p:grpSp>
        <p:nvGrpSpPr>
          <p:cNvPr id="32" name="Group 31">
            <a:extLst>
              <a:ext uri="{FF2B5EF4-FFF2-40B4-BE49-F238E27FC236}">
                <a16:creationId xmlns:a16="http://schemas.microsoft.com/office/drawing/2014/main" id="{46CBB59A-559D-42C0-97ED-60854A1B67F5}"/>
              </a:ext>
            </a:extLst>
          </p:cNvPr>
          <p:cNvGrpSpPr/>
          <p:nvPr/>
        </p:nvGrpSpPr>
        <p:grpSpPr>
          <a:xfrm>
            <a:off x="1966266" y="1808272"/>
            <a:ext cx="5704114" cy="245005"/>
            <a:chOff x="182336" y="271428"/>
            <a:chExt cx="5704114" cy="245005"/>
          </a:xfrm>
        </p:grpSpPr>
        <p:sp>
          <p:nvSpPr>
            <p:cNvPr id="22" name="Rectangle 21">
              <a:extLst>
                <a:ext uri="{FF2B5EF4-FFF2-40B4-BE49-F238E27FC236}">
                  <a16:creationId xmlns:a16="http://schemas.microsoft.com/office/drawing/2014/main" id="{732C69E0-738C-48CD-ABCB-357F5C17CACF}"/>
                </a:ext>
              </a:extLst>
            </p:cNvPr>
            <p:cNvSpPr/>
            <p:nvPr/>
          </p:nvSpPr>
          <p:spPr>
            <a:xfrm>
              <a:off x="182336" y="271428"/>
              <a:ext cx="123825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Input .png file:</a:t>
              </a:r>
            </a:p>
          </p:txBody>
        </p:sp>
        <p:sp>
          <p:nvSpPr>
            <p:cNvPr id="23" name="Rectangle 22">
              <a:extLst>
                <a:ext uri="{FF2B5EF4-FFF2-40B4-BE49-F238E27FC236}">
                  <a16:creationId xmlns:a16="http://schemas.microsoft.com/office/drawing/2014/main" id="{43B52C26-99FB-48D1-BD7D-4B3ABE3FE54D}"/>
                </a:ext>
              </a:extLst>
            </p:cNvPr>
            <p:cNvSpPr/>
            <p:nvPr/>
          </p:nvSpPr>
          <p:spPr>
            <a:xfrm>
              <a:off x="1314450" y="279670"/>
              <a:ext cx="4572000" cy="236763"/>
            </a:xfrm>
            <a:prstGeom prst="rect">
              <a:avLst/>
            </a:prstGeom>
            <a:solidFill>
              <a:schemeClr val="bg1"/>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solidFill>
                  <a:schemeClr val="tx1"/>
                </a:solidFill>
              </a:endParaRPr>
            </a:p>
          </p:txBody>
        </p:sp>
      </p:grpSp>
      <p:grpSp>
        <p:nvGrpSpPr>
          <p:cNvPr id="31" name="Group 30">
            <a:extLst>
              <a:ext uri="{FF2B5EF4-FFF2-40B4-BE49-F238E27FC236}">
                <a16:creationId xmlns:a16="http://schemas.microsoft.com/office/drawing/2014/main" id="{2714EC7F-A4DF-42CB-AAC0-FCEA4827FFC9}"/>
              </a:ext>
            </a:extLst>
          </p:cNvPr>
          <p:cNvGrpSpPr/>
          <p:nvPr/>
        </p:nvGrpSpPr>
        <p:grpSpPr>
          <a:xfrm>
            <a:off x="638571" y="784311"/>
            <a:ext cx="2696568" cy="538783"/>
            <a:chOff x="443594" y="644945"/>
            <a:chExt cx="2696568" cy="538783"/>
          </a:xfrm>
        </p:grpSpPr>
        <p:sp>
          <p:nvSpPr>
            <p:cNvPr id="24" name="Rectangle 23">
              <a:extLst>
                <a:ext uri="{FF2B5EF4-FFF2-40B4-BE49-F238E27FC236}">
                  <a16:creationId xmlns:a16="http://schemas.microsoft.com/office/drawing/2014/main" id="{F41B85BF-C729-4C35-A8C9-3E2E35EE9D89}"/>
                </a:ext>
              </a:extLst>
            </p:cNvPr>
            <p:cNvSpPr/>
            <p:nvPr/>
          </p:nvSpPr>
          <p:spPr>
            <a:xfrm>
              <a:off x="443594" y="644945"/>
              <a:ext cx="2696568" cy="26350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Number of dimensions to be plotted:</a:t>
              </a:r>
            </a:p>
          </p:txBody>
        </p:sp>
        <p:sp>
          <p:nvSpPr>
            <p:cNvPr id="26" name="Circle: Hollow 25">
              <a:extLst>
                <a:ext uri="{FF2B5EF4-FFF2-40B4-BE49-F238E27FC236}">
                  <a16:creationId xmlns:a16="http://schemas.microsoft.com/office/drawing/2014/main" id="{56A0C236-750E-4240-9DC8-CC14BA508F05}"/>
                </a:ext>
              </a:extLst>
            </p:cNvPr>
            <p:cNvSpPr/>
            <p:nvPr/>
          </p:nvSpPr>
          <p:spPr>
            <a:xfrm>
              <a:off x="1271864" y="990938"/>
              <a:ext cx="136754" cy="136754"/>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2FE29A2C-A4A0-4E19-B166-7A506CCE9374}"/>
                </a:ext>
              </a:extLst>
            </p:cNvPr>
            <p:cNvSpPr/>
            <p:nvPr/>
          </p:nvSpPr>
          <p:spPr>
            <a:xfrm>
              <a:off x="1445354" y="946965"/>
              <a:ext cx="242212"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a:t>
              </a:r>
            </a:p>
          </p:txBody>
        </p:sp>
        <p:sp>
          <p:nvSpPr>
            <p:cNvPr id="29" name="Rectangle 28">
              <a:extLst>
                <a:ext uri="{FF2B5EF4-FFF2-40B4-BE49-F238E27FC236}">
                  <a16:creationId xmlns:a16="http://schemas.microsoft.com/office/drawing/2014/main" id="{3D97598A-75DF-4DD2-8ABC-CFC2DC8D29FE}"/>
                </a:ext>
              </a:extLst>
            </p:cNvPr>
            <p:cNvSpPr/>
            <p:nvPr/>
          </p:nvSpPr>
          <p:spPr>
            <a:xfrm>
              <a:off x="1991689" y="946965"/>
              <a:ext cx="404468"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2.5</a:t>
              </a:r>
            </a:p>
          </p:txBody>
        </p:sp>
        <p:sp>
          <p:nvSpPr>
            <p:cNvPr id="30" name="Oval 29">
              <a:extLst>
                <a:ext uri="{FF2B5EF4-FFF2-40B4-BE49-F238E27FC236}">
                  <a16:creationId xmlns:a16="http://schemas.microsoft.com/office/drawing/2014/main" id="{D1E04945-40E2-422C-BB2A-9C3F9CEC3BAF}"/>
                </a:ext>
              </a:extLst>
            </p:cNvPr>
            <p:cNvSpPr/>
            <p:nvPr/>
          </p:nvSpPr>
          <p:spPr>
            <a:xfrm>
              <a:off x="1834159" y="997228"/>
              <a:ext cx="130990" cy="130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43E17D2-3712-413A-9862-4D29D284B9BC}"/>
              </a:ext>
            </a:extLst>
          </p:cNvPr>
          <p:cNvSpPr/>
          <p:nvPr/>
        </p:nvSpPr>
        <p:spPr>
          <a:xfrm>
            <a:off x="33146" y="3352372"/>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Material Inputs </a:t>
            </a:r>
          </a:p>
        </p:txBody>
      </p:sp>
      <p:grpSp>
        <p:nvGrpSpPr>
          <p:cNvPr id="33" name="Group 32">
            <a:extLst>
              <a:ext uri="{FF2B5EF4-FFF2-40B4-BE49-F238E27FC236}">
                <a16:creationId xmlns:a16="http://schemas.microsoft.com/office/drawing/2014/main" id="{5AF23BF9-3900-47E4-9C37-EFEF7D56E036}"/>
              </a:ext>
            </a:extLst>
          </p:cNvPr>
          <p:cNvGrpSpPr/>
          <p:nvPr/>
        </p:nvGrpSpPr>
        <p:grpSpPr>
          <a:xfrm>
            <a:off x="675820" y="3674526"/>
            <a:ext cx="4992096" cy="228600"/>
            <a:chOff x="675820" y="1476684"/>
            <a:chExt cx="4992096" cy="228600"/>
          </a:xfrm>
        </p:grpSpPr>
        <p:sp>
          <p:nvSpPr>
            <p:cNvPr id="34" name="Rectangle 33">
              <a:extLst>
                <a:ext uri="{FF2B5EF4-FFF2-40B4-BE49-F238E27FC236}">
                  <a16:creationId xmlns:a16="http://schemas.microsoft.com/office/drawing/2014/main" id="{3A0AFF4C-069D-4F1C-B5BF-6E166C6DC0C6}"/>
                </a:ext>
              </a:extLst>
            </p:cNvPr>
            <p:cNvSpPr/>
            <p:nvPr/>
          </p:nvSpPr>
          <p:spPr>
            <a:xfrm>
              <a:off x="675820" y="1476684"/>
              <a:ext cx="456645"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Id </a:t>
              </a:r>
            </a:p>
          </p:txBody>
        </p:sp>
        <p:sp>
          <p:nvSpPr>
            <p:cNvPr id="35" name="Rectangle 34">
              <a:extLst>
                <a:ext uri="{FF2B5EF4-FFF2-40B4-BE49-F238E27FC236}">
                  <a16:creationId xmlns:a16="http://schemas.microsoft.com/office/drawing/2014/main" id="{7D7798E2-6F24-43A1-BDA8-82D0AC725FED}"/>
                </a:ext>
              </a:extLst>
            </p:cNvPr>
            <p:cNvSpPr/>
            <p:nvPr/>
          </p:nvSpPr>
          <p:spPr>
            <a:xfrm>
              <a:off x="2790826"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R/G/B </a:t>
              </a:r>
            </a:p>
          </p:txBody>
        </p:sp>
        <p:sp>
          <p:nvSpPr>
            <p:cNvPr id="36" name="Rectangle 35">
              <a:extLst>
                <a:ext uri="{FF2B5EF4-FFF2-40B4-BE49-F238E27FC236}">
                  <a16:creationId xmlns:a16="http://schemas.microsoft.com/office/drawing/2014/main" id="{010B8E20-3828-46C8-BFC3-0F51EF299F5C}"/>
                </a:ext>
              </a:extLst>
            </p:cNvPr>
            <p:cNvSpPr/>
            <p:nvPr/>
          </p:nvSpPr>
          <p:spPr>
            <a:xfrm>
              <a:off x="3874279" y="1476684"/>
              <a:ext cx="1066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Temperature </a:t>
              </a:r>
            </a:p>
          </p:txBody>
        </p:sp>
        <p:sp>
          <p:nvSpPr>
            <p:cNvPr id="38" name="Rectangle 37">
              <a:extLst>
                <a:ext uri="{FF2B5EF4-FFF2-40B4-BE49-F238E27FC236}">
                  <a16:creationId xmlns:a16="http://schemas.microsoft.com/office/drawing/2014/main" id="{612C45ED-7F2D-434B-9FEC-F3CF9BDB20EE}"/>
                </a:ext>
              </a:extLst>
            </p:cNvPr>
            <p:cNvSpPr/>
            <p:nvPr/>
          </p:nvSpPr>
          <p:spPr>
            <a:xfrm>
              <a:off x="5009548" y="1476684"/>
              <a:ext cx="658368"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Density </a:t>
              </a:r>
            </a:p>
          </p:txBody>
        </p:sp>
        <p:sp>
          <p:nvSpPr>
            <p:cNvPr id="47" name="Rectangle 46">
              <a:extLst>
                <a:ext uri="{FF2B5EF4-FFF2-40B4-BE49-F238E27FC236}">
                  <a16:creationId xmlns:a16="http://schemas.microsoft.com/office/drawing/2014/main" id="{FAB322D1-2996-49BC-8F78-DE642C5142CF}"/>
                </a:ext>
              </a:extLst>
            </p:cNvPr>
            <p:cNvSpPr/>
            <p:nvPr/>
          </p:nvSpPr>
          <p:spPr>
            <a:xfrm>
              <a:off x="1254580"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Name </a:t>
              </a:r>
            </a:p>
          </p:txBody>
        </p:sp>
      </p:grpSp>
      <p:sp>
        <p:nvSpPr>
          <p:cNvPr id="53" name="Cross 52">
            <a:extLst>
              <a:ext uri="{FF2B5EF4-FFF2-40B4-BE49-F238E27FC236}">
                <a16:creationId xmlns:a16="http://schemas.microsoft.com/office/drawing/2014/main" id="{E782971B-A8B9-40D5-A353-BD5A653DF589}"/>
              </a:ext>
            </a:extLst>
          </p:cNvPr>
          <p:cNvSpPr/>
          <p:nvPr/>
        </p:nvSpPr>
        <p:spPr>
          <a:xfrm>
            <a:off x="271989" y="4351662"/>
            <a:ext cx="194671" cy="194671"/>
          </a:xfrm>
          <a:prstGeom prst="plus">
            <a:avLst>
              <a:gd name="adj" fmla="val 3998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9702F40-01D9-4F76-9C42-6DFC8F60DCB5}"/>
              </a:ext>
            </a:extLst>
          </p:cNvPr>
          <p:cNvGrpSpPr/>
          <p:nvPr/>
        </p:nvGrpSpPr>
        <p:grpSpPr>
          <a:xfrm>
            <a:off x="6449701" y="3516203"/>
            <a:ext cx="2298190" cy="2575546"/>
            <a:chOff x="6449701" y="1287538"/>
            <a:chExt cx="2298190" cy="2575546"/>
          </a:xfrm>
        </p:grpSpPr>
        <p:sp>
          <p:nvSpPr>
            <p:cNvPr id="37" name="Rectangle 36">
              <a:extLst>
                <a:ext uri="{FF2B5EF4-FFF2-40B4-BE49-F238E27FC236}">
                  <a16:creationId xmlns:a16="http://schemas.microsoft.com/office/drawing/2014/main" id="{9A3CDFF2-4447-4A9A-9AAC-9F66212812F5}"/>
                </a:ext>
              </a:extLst>
            </p:cNvPr>
            <p:cNvSpPr/>
            <p:nvPr/>
          </p:nvSpPr>
          <p:spPr>
            <a:xfrm>
              <a:off x="6811822" y="1730352"/>
              <a:ext cx="923544"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Attenuation </a:t>
              </a:r>
            </a:p>
          </p:txBody>
        </p:sp>
        <p:sp>
          <p:nvSpPr>
            <p:cNvPr id="39" name="Rectangle 38">
              <a:extLst>
                <a:ext uri="{FF2B5EF4-FFF2-40B4-BE49-F238E27FC236}">
                  <a16:creationId xmlns:a16="http://schemas.microsoft.com/office/drawing/2014/main" id="{7AB4DCCE-7427-48C3-9AB5-BECDA3D57734}"/>
                </a:ext>
              </a:extLst>
            </p:cNvPr>
            <p:cNvSpPr/>
            <p:nvPr/>
          </p:nvSpPr>
          <p:spPr>
            <a:xfrm>
              <a:off x="7016629" y="2068108"/>
              <a:ext cx="713232"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Porosity </a:t>
              </a:r>
            </a:p>
          </p:txBody>
        </p:sp>
        <p:sp>
          <p:nvSpPr>
            <p:cNvPr id="40" name="Rectangle 39">
              <a:extLst>
                <a:ext uri="{FF2B5EF4-FFF2-40B4-BE49-F238E27FC236}">
                  <a16:creationId xmlns:a16="http://schemas.microsoft.com/office/drawing/2014/main" id="{8F13F600-02C1-4FA9-B52B-D94E69456D24}"/>
                </a:ext>
              </a:extLst>
            </p:cNvPr>
            <p:cNvSpPr/>
            <p:nvPr/>
          </p:nvSpPr>
          <p:spPr>
            <a:xfrm>
              <a:off x="6640059" y="2444571"/>
              <a:ext cx="109728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Water Content </a:t>
              </a:r>
            </a:p>
          </p:txBody>
        </p:sp>
        <p:sp>
          <p:nvSpPr>
            <p:cNvPr id="41" name="Rectangle 40">
              <a:extLst>
                <a:ext uri="{FF2B5EF4-FFF2-40B4-BE49-F238E27FC236}">
                  <a16:creationId xmlns:a16="http://schemas.microsoft.com/office/drawing/2014/main" id="{64C0A93A-88FC-4745-80FD-C59A786C2E03}"/>
                </a:ext>
              </a:extLst>
            </p:cNvPr>
            <p:cNvSpPr/>
            <p:nvPr/>
          </p:nvSpPr>
          <p:spPr>
            <a:xfrm>
              <a:off x="6811822" y="1392596"/>
              <a:ext cx="9144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Anisotropic </a:t>
              </a:r>
            </a:p>
          </p:txBody>
        </p:sp>
        <p:sp>
          <p:nvSpPr>
            <p:cNvPr id="42" name="Rectangle 41">
              <a:extLst>
                <a:ext uri="{FF2B5EF4-FFF2-40B4-BE49-F238E27FC236}">
                  <a16:creationId xmlns:a16="http://schemas.microsoft.com/office/drawing/2014/main" id="{C9A64B49-A71E-4EB6-AEB1-23E9A96FAAAD}"/>
                </a:ext>
              </a:extLst>
            </p:cNvPr>
            <p:cNvSpPr/>
            <p:nvPr/>
          </p:nvSpPr>
          <p:spPr>
            <a:xfrm>
              <a:off x="6936067" y="2792785"/>
              <a:ext cx="8229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ANG_File </a:t>
              </a:r>
            </a:p>
          </p:txBody>
        </p:sp>
        <p:sp>
          <p:nvSpPr>
            <p:cNvPr id="43" name="Rectangle 42">
              <a:extLst>
                <a:ext uri="{FF2B5EF4-FFF2-40B4-BE49-F238E27FC236}">
                  <a16:creationId xmlns:a16="http://schemas.microsoft.com/office/drawing/2014/main" id="{F6779E55-7604-4928-9EB3-2EC7102463D4}"/>
                </a:ext>
              </a:extLst>
            </p:cNvPr>
            <p:cNvSpPr/>
            <p:nvPr/>
          </p:nvSpPr>
          <p:spPr>
            <a:xfrm>
              <a:off x="7000762" y="3159304"/>
              <a:ext cx="73152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C11-C66 </a:t>
              </a:r>
            </a:p>
          </p:txBody>
        </p:sp>
        <p:sp>
          <p:nvSpPr>
            <p:cNvPr id="44" name="Rectangle 43">
              <a:extLst>
                <a:ext uri="{FF2B5EF4-FFF2-40B4-BE49-F238E27FC236}">
                  <a16:creationId xmlns:a16="http://schemas.microsoft.com/office/drawing/2014/main" id="{941597E2-173B-480A-9F76-742A8D94B2DC}"/>
                </a:ext>
              </a:extLst>
            </p:cNvPr>
            <p:cNvSpPr/>
            <p:nvPr/>
          </p:nvSpPr>
          <p:spPr>
            <a:xfrm>
              <a:off x="6449701" y="3507889"/>
              <a:ext cx="12801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E11-E33, S11-S33 </a:t>
              </a:r>
            </a:p>
          </p:txBody>
        </p:sp>
        <p:sp>
          <p:nvSpPr>
            <p:cNvPr id="59" name="Rectangle 58">
              <a:extLst>
                <a:ext uri="{FF2B5EF4-FFF2-40B4-BE49-F238E27FC236}">
                  <a16:creationId xmlns:a16="http://schemas.microsoft.com/office/drawing/2014/main" id="{CA6C0D75-DDAB-43A8-A8BE-8938FE15CEF2}"/>
                </a:ext>
              </a:extLst>
            </p:cNvPr>
            <p:cNvSpPr/>
            <p:nvPr/>
          </p:nvSpPr>
          <p:spPr>
            <a:xfrm>
              <a:off x="7759027" y="172627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0" name="Rectangle 59">
              <a:extLst>
                <a:ext uri="{FF2B5EF4-FFF2-40B4-BE49-F238E27FC236}">
                  <a16:creationId xmlns:a16="http://schemas.microsoft.com/office/drawing/2014/main" id="{0E4847A5-596F-4386-B5E2-623AF32EB79C}"/>
                </a:ext>
              </a:extLst>
            </p:cNvPr>
            <p:cNvSpPr/>
            <p:nvPr/>
          </p:nvSpPr>
          <p:spPr>
            <a:xfrm>
              <a:off x="7759027" y="2083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1" name="Rectangle 60">
              <a:extLst>
                <a:ext uri="{FF2B5EF4-FFF2-40B4-BE49-F238E27FC236}">
                  <a16:creationId xmlns:a16="http://schemas.microsoft.com/office/drawing/2014/main" id="{A6178AF1-0BA7-493D-9DF1-6E99CC2E5BD0}"/>
                </a:ext>
              </a:extLst>
            </p:cNvPr>
            <p:cNvSpPr/>
            <p:nvPr/>
          </p:nvSpPr>
          <p:spPr>
            <a:xfrm>
              <a:off x="7759027" y="2440463"/>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2" name="Rectangle 61">
              <a:extLst>
                <a:ext uri="{FF2B5EF4-FFF2-40B4-BE49-F238E27FC236}">
                  <a16:creationId xmlns:a16="http://schemas.microsoft.com/office/drawing/2014/main" id="{F53B76AA-4B20-4C51-A361-E024FD78A852}"/>
                </a:ext>
              </a:extLst>
            </p:cNvPr>
            <p:cNvSpPr/>
            <p:nvPr/>
          </p:nvSpPr>
          <p:spPr>
            <a:xfrm>
              <a:off x="7759027" y="2797559"/>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3" name="Rectangle 62">
              <a:extLst>
                <a:ext uri="{FF2B5EF4-FFF2-40B4-BE49-F238E27FC236}">
                  <a16:creationId xmlns:a16="http://schemas.microsoft.com/office/drawing/2014/main" id="{95022C1C-9F3C-4D76-9739-49B9BFA54AC5}"/>
                </a:ext>
              </a:extLst>
            </p:cNvPr>
            <p:cNvSpPr/>
            <p:nvPr/>
          </p:nvSpPr>
          <p:spPr>
            <a:xfrm>
              <a:off x="7759027" y="3154655"/>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4" name="Rectangle 63">
              <a:extLst>
                <a:ext uri="{FF2B5EF4-FFF2-40B4-BE49-F238E27FC236}">
                  <a16:creationId xmlns:a16="http://schemas.microsoft.com/office/drawing/2014/main" id="{C1EEF003-72D4-4E43-BEA8-9ACECED5FE72}"/>
                </a:ext>
              </a:extLst>
            </p:cNvPr>
            <p:cNvSpPr/>
            <p:nvPr/>
          </p:nvSpPr>
          <p:spPr>
            <a:xfrm>
              <a:off x="7759027" y="351175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5" name="Rectangle 64">
              <a:extLst>
                <a:ext uri="{FF2B5EF4-FFF2-40B4-BE49-F238E27FC236}">
                  <a16:creationId xmlns:a16="http://schemas.microsoft.com/office/drawing/2014/main" id="{D1BF05C9-3720-4C34-8FDD-3E7D11599E42}"/>
                </a:ext>
              </a:extLst>
            </p:cNvPr>
            <p:cNvSpPr/>
            <p:nvPr/>
          </p:nvSpPr>
          <p:spPr>
            <a:xfrm>
              <a:off x="7754333" y="1396334"/>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6" name="Rectangle 65">
              <a:extLst>
                <a:ext uri="{FF2B5EF4-FFF2-40B4-BE49-F238E27FC236}">
                  <a16:creationId xmlns:a16="http://schemas.microsoft.com/office/drawing/2014/main" id="{D5E114AC-019C-4441-924B-565BFF94091D}"/>
                </a:ext>
              </a:extLst>
            </p:cNvPr>
            <p:cNvSpPr/>
            <p:nvPr/>
          </p:nvSpPr>
          <p:spPr>
            <a:xfrm>
              <a:off x="6449701" y="1287538"/>
              <a:ext cx="2298190" cy="257554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4F20B693-5024-4419-BDC4-F56ED55D86EC}"/>
              </a:ext>
            </a:extLst>
          </p:cNvPr>
          <p:cNvSpPr/>
          <p:nvPr/>
        </p:nvSpPr>
        <p:spPr>
          <a:xfrm>
            <a:off x="33146" y="1579637"/>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Source Input:</a:t>
            </a:r>
          </a:p>
        </p:txBody>
      </p:sp>
      <p:sp>
        <p:nvSpPr>
          <p:cNvPr id="80" name="Rectangle 79">
            <a:extLst>
              <a:ext uri="{FF2B5EF4-FFF2-40B4-BE49-F238E27FC236}">
                <a16:creationId xmlns:a16="http://schemas.microsoft.com/office/drawing/2014/main" id="{0FFF3D5D-E55F-43A3-9C1A-9AA61756B87C}"/>
              </a:ext>
            </a:extLst>
          </p:cNvPr>
          <p:cNvSpPr/>
          <p:nvPr/>
        </p:nvSpPr>
        <p:spPr>
          <a:xfrm>
            <a:off x="6250267" y="2819061"/>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1" name="Rectangle 80">
            <a:extLst>
              <a:ext uri="{FF2B5EF4-FFF2-40B4-BE49-F238E27FC236}">
                <a16:creationId xmlns:a16="http://schemas.microsoft.com/office/drawing/2014/main" id="{DC8697D2-B860-4826-A015-B2F2450156F4}"/>
              </a:ext>
            </a:extLst>
          </p:cNvPr>
          <p:cNvSpPr/>
          <p:nvPr/>
        </p:nvSpPr>
        <p:spPr>
          <a:xfrm>
            <a:off x="3589239" y="2838290"/>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Theta:</a:t>
            </a:r>
          </a:p>
        </p:txBody>
      </p:sp>
      <p:sp>
        <p:nvSpPr>
          <p:cNvPr id="82" name="Rectangle 81">
            <a:extLst>
              <a:ext uri="{FF2B5EF4-FFF2-40B4-BE49-F238E27FC236}">
                <a16:creationId xmlns:a16="http://schemas.microsoft.com/office/drawing/2014/main" id="{99065931-83BD-467D-8A9B-AEDA97743E5B}"/>
              </a:ext>
            </a:extLst>
          </p:cNvPr>
          <p:cNvSpPr/>
          <p:nvPr/>
        </p:nvSpPr>
        <p:spPr>
          <a:xfrm>
            <a:off x="4320759" y="282585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3" name="Rectangle 82">
            <a:extLst>
              <a:ext uri="{FF2B5EF4-FFF2-40B4-BE49-F238E27FC236}">
                <a16:creationId xmlns:a16="http://schemas.microsoft.com/office/drawing/2014/main" id="{868F9CFC-7228-4E29-B4E7-83C4D635F667}"/>
              </a:ext>
            </a:extLst>
          </p:cNvPr>
          <p:cNvSpPr/>
          <p:nvPr/>
        </p:nvSpPr>
        <p:spPr>
          <a:xfrm>
            <a:off x="5518747" y="2805930"/>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Phi:</a:t>
            </a:r>
          </a:p>
        </p:txBody>
      </p:sp>
      <p:grpSp>
        <p:nvGrpSpPr>
          <p:cNvPr id="85" name="Group 84">
            <a:extLst>
              <a:ext uri="{FF2B5EF4-FFF2-40B4-BE49-F238E27FC236}">
                <a16:creationId xmlns:a16="http://schemas.microsoft.com/office/drawing/2014/main" id="{20AC32FC-A4FE-436D-851B-C43EA142AE7E}"/>
              </a:ext>
            </a:extLst>
          </p:cNvPr>
          <p:cNvGrpSpPr/>
          <p:nvPr/>
        </p:nvGrpSpPr>
        <p:grpSpPr>
          <a:xfrm>
            <a:off x="4818323" y="2118477"/>
            <a:ext cx="4115909" cy="496376"/>
            <a:chOff x="5435650" y="4179676"/>
            <a:chExt cx="4115909" cy="496376"/>
          </a:xfrm>
        </p:grpSpPr>
        <p:sp>
          <p:nvSpPr>
            <p:cNvPr id="68" name="Rectangle 67">
              <a:extLst>
                <a:ext uri="{FF2B5EF4-FFF2-40B4-BE49-F238E27FC236}">
                  <a16:creationId xmlns:a16="http://schemas.microsoft.com/office/drawing/2014/main" id="{F09991DB-7627-4D8D-94B3-2B6D5605CD9B}"/>
                </a:ext>
              </a:extLst>
            </p:cNvPr>
            <p:cNvSpPr/>
            <p:nvPr/>
          </p:nvSpPr>
          <p:spPr>
            <a:xfrm>
              <a:off x="5435650" y="4439289"/>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Location:</a:t>
              </a:r>
            </a:p>
          </p:txBody>
        </p:sp>
        <p:sp>
          <p:nvSpPr>
            <p:cNvPr id="69" name="Rectangle 68">
              <a:extLst>
                <a:ext uri="{FF2B5EF4-FFF2-40B4-BE49-F238E27FC236}">
                  <a16:creationId xmlns:a16="http://schemas.microsoft.com/office/drawing/2014/main" id="{51F154B2-82E2-4F93-A7E5-56CBA26E74D2}"/>
                </a:ext>
              </a:extLst>
            </p:cNvPr>
            <p:cNvSpPr/>
            <p:nvPr/>
          </p:nvSpPr>
          <p:spPr>
            <a:xfrm>
              <a:off x="6259287" y="4438943"/>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0" name="Rectangle 69">
              <a:extLst>
                <a:ext uri="{FF2B5EF4-FFF2-40B4-BE49-F238E27FC236}">
                  <a16:creationId xmlns:a16="http://schemas.microsoft.com/office/drawing/2014/main" id="{E0F69AB1-8614-40C6-B6A5-D69F94870EC4}"/>
                </a:ext>
              </a:extLst>
            </p:cNvPr>
            <p:cNvSpPr/>
            <p:nvPr/>
          </p:nvSpPr>
          <p:spPr>
            <a:xfrm>
              <a:off x="6259287" y="4179676"/>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71" name="Rectangle 70">
              <a:extLst>
                <a:ext uri="{FF2B5EF4-FFF2-40B4-BE49-F238E27FC236}">
                  <a16:creationId xmlns:a16="http://schemas.microsoft.com/office/drawing/2014/main" id="{3E0FDF76-470F-483F-A7C2-5477BBD57B33}"/>
                </a:ext>
              </a:extLst>
            </p:cNvPr>
            <p:cNvSpPr/>
            <p:nvPr/>
          </p:nvSpPr>
          <p:spPr>
            <a:xfrm>
              <a:off x="7143750" y="44368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2" name="Rectangle 71">
              <a:extLst>
                <a:ext uri="{FF2B5EF4-FFF2-40B4-BE49-F238E27FC236}">
                  <a16:creationId xmlns:a16="http://schemas.microsoft.com/office/drawing/2014/main" id="{D6FD682C-CF81-4227-AED5-7B31C0F04984}"/>
                </a:ext>
              </a:extLst>
            </p:cNvPr>
            <p:cNvSpPr/>
            <p:nvPr/>
          </p:nvSpPr>
          <p:spPr>
            <a:xfrm>
              <a:off x="8028213" y="443689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3" name="Rectangle 72">
              <a:extLst>
                <a:ext uri="{FF2B5EF4-FFF2-40B4-BE49-F238E27FC236}">
                  <a16:creationId xmlns:a16="http://schemas.microsoft.com/office/drawing/2014/main" id="{2EF41DE1-CFCF-488C-B264-027CCEFD7E7A}"/>
                </a:ext>
              </a:extLst>
            </p:cNvPr>
            <p:cNvSpPr/>
            <p:nvPr/>
          </p:nvSpPr>
          <p:spPr>
            <a:xfrm>
              <a:off x="7143750" y="418173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74" name="Rectangle 73">
              <a:extLst>
                <a:ext uri="{FF2B5EF4-FFF2-40B4-BE49-F238E27FC236}">
                  <a16:creationId xmlns:a16="http://schemas.microsoft.com/office/drawing/2014/main" id="{A82F3CC3-E435-4F2B-8036-C79DF4F6874B}"/>
                </a:ext>
              </a:extLst>
            </p:cNvPr>
            <p:cNvSpPr/>
            <p:nvPr/>
          </p:nvSpPr>
          <p:spPr>
            <a:xfrm>
              <a:off x="8028213" y="418276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5" name="Rectangle 134">
              <a:extLst>
                <a:ext uri="{FF2B5EF4-FFF2-40B4-BE49-F238E27FC236}">
                  <a16:creationId xmlns:a16="http://schemas.microsoft.com/office/drawing/2014/main" id="{D1931707-F535-4009-A03F-7D1BD6740E49}"/>
                </a:ext>
              </a:extLst>
            </p:cNvPr>
            <p:cNvSpPr/>
            <p:nvPr/>
          </p:nvSpPr>
          <p:spPr>
            <a:xfrm>
              <a:off x="8728599" y="4430511"/>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meters</a:t>
              </a:r>
            </a:p>
          </p:txBody>
        </p:sp>
      </p:grpSp>
      <p:sp>
        <p:nvSpPr>
          <p:cNvPr id="75" name="Rectangle 74">
            <a:extLst>
              <a:ext uri="{FF2B5EF4-FFF2-40B4-BE49-F238E27FC236}">
                <a16:creationId xmlns:a16="http://schemas.microsoft.com/office/drawing/2014/main" id="{D8E59BBE-76F4-409B-B3D4-BE1A1E22AB22}"/>
              </a:ext>
            </a:extLst>
          </p:cNvPr>
          <p:cNvSpPr/>
          <p:nvPr/>
        </p:nvSpPr>
        <p:spPr>
          <a:xfrm>
            <a:off x="2329299" y="2363677"/>
            <a:ext cx="10058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Steps Taken:</a:t>
            </a:r>
          </a:p>
        </p:txBody>
      </p:sp>
      <p:sp>
        <p:nvSpPr>
          <p:cNvPr id="76" name="Rectangle 75">
            <a:extLst>
              <a:ext uri="{FF2B5EF4-FFF2-40B4-BE49-F238E27FC236}">
                <a16:creationId xmlns:a16="http://schemas.microsoft.com/office/drawing/2014/main" id="{326F6803-2149-4154-A26C-8FDA208FD322}"/>
              </a:ext>
            </a:extLst>
          </p:cNvPr>
          <p:cNvSpPr/>
          <p:nvPr/>
        </p:nvSpPr>
        <p:spPr>
          <a:xfrm>
            <a:off x="3341300" y="237191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7" name="Rectangle 76">
            <a:extLst>
              <a:ext uri="{FF2B5EF4-FFF2-40B4-BE49-F238E27FC236}">
                <a16:creationId xmlns:a16="http://schemas.microsoft.com/office/drawing/2014/main" id="{6E8F8D02-EAB5-4A74-AC76-E4BD10665EBC}"/>
              </a:ext>
            </a:extLst>
          </p:cNvPr>
          <p:cNvSpPr/>
          <p:nvPr/>
        </p:nvSpPr>
        <p:spPr>
          <a:xfrm>
            <a:off x="1221866" y="2817184"/>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Frequency:</a:t>
            </a:r>
          </a:p>
        </p:txBody>
      </p:sp>
      <p:sp>
        <p:nvSpPr>
          <p:cNvPr id="78" name="Rectangle 77">
            <a:extLst>
              <a:ext uri="{FF2B5EF4-FFF2-40B4-BE49-F238E27FC236}">
                <a16:creationId xmlns:a16="http://schemas.microsoft.com/office/drawing/2014/main" id="{E65C758F-E68D-4F25-8F4F-94E120A810FF}"/>
              </a:ext>
            </a:extLst>
          </p:cNvPr>
          <p:cNvSpPr/>
          <p:nvPr/>
        </p:nvSpPr>
        <p:spPr>
          <a:xfrm>
            <a:off x="2136943" y="282658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6" name="Rectangle 85">
            <a:extLst>
              <a:ext uri="{FF2B5EF4-FFF2-40B4-BE49-F238E27FC236}">
                <a16:creationId xmlns:a16="http://schemas.microsoft.com/office/drawing/2014/main" id="{A3FA1FA4-8D2B-43AF-9335-1E6D3FDFEEF6}"/>
              </a:ext>
            </a:extLst>
          </p:cNvPr>
          <p:cNvSpPr/>
          <p:nvPr/>
        </p:nvSpPr>
        <p:spPr>
          <a:xfrm>
            <a:off x="434073" y="2363677"/>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Total Time:</a:t>
            </a:r>
          </a:p>
        </p:txBody>
      </p:sp>
      <p:sp>
        <p:nvSpPr>
          <p:cNvPr id="87" name="Rectangle 86">
            <a:extLst>
              <a:ext uri="{FF2B5EF4-FFF2-40B4-BE49-F238E27FC236}">
                <a16:creationId xmlns:a16="http://schemas.microsoft.com/office/drawing/2014/main" id="{F50B9038-FD6F-4A64-A0FC-80557506F9AB}"/>
              </a:ext>
            </a:extLst>
          </p:cNvPr>
          <p:cNvSpPr/>
          <p:nvPr/>
        </p:nvSpPr>
        <p:spPr>
          <a:xfrm>
            <a:off x="1343336" y="237191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5" name="Rectangle 44">
            <a:extLst>
              <a:ext uri="{FF2B5EF4-FFF2-40B4-BE49-F238E27FC236}">
                <a16:creationId xmlns:a16="http://schemas.microsoft.com/office/drawing/2014/main" id="{F5BF0EEB-BEEF-4E9A-8D0C-E20A77351CAC}"/>
              </a:ext>
            </a:extLst>
          </p:cNvPr>
          <p:cNvSpPr/>
          <p:nvPr/>
        </p:nvSpPr>
        <p:spPr>
          <a:xfrm>
            <a:off x="-677" y="231228"/>
            <a:ext cx="9144000" cy="220655"/>
          </a:xfrm>
          <a:prstGeom prst="rect">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Action Button: Get Information 66">
            <a:hlinkClick r:id="" action="ppaction://noaction" highlightClick="1"/>
            <a:extLst>
              <a:ext uri="{FF2B5EF4-FFF2-40B4-BE49-F238E27FC236}">
                <a16:creationId xmlns:a16="http://schemas.microsoft.com/office/drawing/2014/main" id="{89A85A59-1451-4305-ACB5-52B16CEBA034}"/>
              </a:ext>
            </a:extLst>
          </p:cNvPr>
          <p:cNvSpPr/>
          <p:nvPr/>
        </p:nvSpPr>
        <p:spPr>
          <a:xfrm>
            <a:off x="8923958" y="236526"/>
            <a:ext cx="219456" cy="219456"/>
          </a:xfrm>
          <a:prstGeom prst="actionButtonInformation">
            <a:avLst/>
          </a:prstGeom>
          <a:solidFill>
            <a:schemeClr val="bg1">
              <a:lumMod val="85000"/>
            </a:schemeClr>
          </a:solid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94" name="Group 93">
            <a:extLst>
              <a:ext uri="{FF2B5EF4-FFF2-40B4-BE49-F238E27FC236}">
                <a16:creationId xmlns:a16="http://schemas.microsoft.com/office/drawing/2014/main" id="{50F660F6-F4A0-4CAE-BE7B-485F037B308B}"/>
              </a:ext>
            </a:extLst>
          </p:cNvPr>
          <p:cNvGrpSpPr/>
          <p:nvPr/>
        </p:nvGrpSpPr>
        <p:grpSpPr>
          <a:xfrm>
            <a:off x="629822" y="3956902"/>
            <a:ext cx="5329566" cy="245071"/>
            <a:chOff x="629822" y="2189977"/>
            <a:chExt cx="5329566" cy="245071"/>
          </a:xfrm>
        </p:grpSpPr>
        <p:grpSp>
          <p:nvGrpSpPr>
            <p:cNvPr id="21" name="Group 20">
              <a:extLst>
                <a:ext uri="{FF2B5EF4-FFF2-40B4-BE49-F238E27FC236}">
                  <a16:creationId xmlns:a16="http://schemas.microsoft.com/office/drawing/2014/main" id="{EAB563F0-AE03-44D2-9844-5D1A9A987E3F}"/>
                </a:ext>
              </a:extLst>
            </p:cNvPr>
            <p:cNvGrpSpPr/>
            <p:nvPr/>
          </p:nvGrpSpPr>
          <p:grpSpPr>
            <a:xfrm>
              <a:off x="629822" y="2189977"/>
              <a:ext cx="5329566" cy="245071"/>
              <a:chOff x="629822" y="1759060"/>
              <a:chExt cx="5329566" cy="245071"/>
            </a:xfrm>
          </p:grpSpPr>
          <p:sp>
            <p:nvSpPr>
              <p:cNvPr id="48" name="Rectangle 47">
                <a:extLst>
                  <a:ext uri="{FF2B5EF4-FFF2-40B4-BE49-F238E27FC236}">
                    <a16:creationId xmlns:a16="http://schemas.microsoft.com/office/drawing/2014/main" id="{0D4817BB-79BE-4263-945A-8B9AB5C93565}"/>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9" name="Rectangle 48">
                <a:extLst>
                  <a:ext uri="{FF2B5EF4-FFF2-40B4-BE49-F238E27FC236}">
                    <a16:creationId xmlns:a16="http://schemas.microsoft.com/office/drawing/2014/main" id="{ED80E5B3-936D-4FAB-9189-27FBC75D693A}"/>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0" name="Rectangle 49">
                <a:extLst>
                  <a:ext uri="{FF2B5EF4-FFF2-40B4-BE49-F238E27FC236}">
                    <a16:creationId xmlns:a16="http://schemas.microsoft.com/office/drawing/2014/main" id="{8E3B5E0F-1461-408F-B56C-E2ECCEB37F3E}"/>
                  </a:ext>
                </a:extLst>
              </p:cNvPr>
              <p:cNvSpPr/>
              <p:nvPr/>
            </p:nvSpPr>
            <p:spPr>
              <a:xfrm>
                <a:off x="2857719" y="1759060"/>
                <a:ext cx="73152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1" name="Rectangle 50">
                <a:extLst>
                  <a:ext uri="{FF2B5EF4-FFF2-40B4-BE49-F238E27FC236}">
                    <a16:creationId xmlns:a16="http://schemas.microsoft.com/office/drawing/2014/main" id="{A24D9468-E16E-4F48-8141-ED56ACA86334}"/>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2" name="Rectangle 51">
                <a:extLst>
                  <a:ext uri="{FF2B5EF4-FFF2-40B4-BE49-F238E27FC236}">
                    <a16:creationId xmlns:a16="http://schemas.microsoft.com/office/drawing/2014/main" id="{AC529F5D-7E37-45E9-B342-797E79A7A783}"/>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93" name="Rectangle 92">
              <a:extLst>
                <a:ext uri="{FF2B5EF4-FFF2-40B4-BE49-F238E27FC236}">
                  <a16:creationId xmlns:a16="http://schemas.microsoft.com/office/drawing/2014/main" id="{E0086CD2-DD07-4C33-9F31-EC29EB361749}"/>
                </a:ext>
              </a:extLst>
            </p:cNvPr>
            <p:cNvSpPr/>
            <p:nvPr/>
          </p:nvSpPr>
          <p:spPr>
            <a:xfrm>
              <a:off x="3630875" y="2228655"/>
              <a:ext cx="145157" cy="145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EE5DF63C-DB5D-4641-861B-F26126AC92A8}"/>
              </a:ext>
            </a:extLst>
          </p:cNvPr>
          <p:cNvGrpSpPr/>
          <p:nvPr/>
        </p:nvGrpSpPr>
        <p:grpSpPr>
          <a:xfrm>
            <a:off x="629822" y="4329985"/>
            <a:ext cx="5329566" cy="245071"/>
            <a:chOff x="629822" y="2189977"/>
            <a:chExt cx="5329566" cy="245071"/>
          </a:xfrm>
        </p:grpSpPr>
        <p:grpSp>
          <p:nvGrpSpPr>
            <p:cNvPr id="96" name="Group 95">
              <a:extLst>
                <a:ext uri="{FF2B5EF4-FFF2-40B4-BE49-F238E27FC236}">
                  <a16:creationId xmlns:a16="http://schemas.microsoft.com/office/drawing/2014/main" id="{6F4A19CA-218E-49A4-8E66-9CFD0BDAF709}"/>
                </a:ext>
              </a:extLst>
            </p:cNvPr>
            <p:cNvGrpSpPr/>
            <p:nvPr/>
          </p:nvGrpSpPr>
          <p:grpSpPr>
            <a:xfrm>
              <a:off x="629822" y="2189977"/>
              <a:ext cx="5329566" cy="245071"/>
              <a:chOff x="629822" y="1759060"/>
              <a:chExt cx="5329566" cy="245071"/>
            </a:xfrm>
          </p:grpSpPr>
          <p:sp>
            <p:nvSpPr>
              <p:cNvPr id="98" name="Rectangle 97">
                <a:extLst>
                  <a:ext uri="{FF2B5EF4-FFF2-40B4-BE49-F238E27FC236}">
                    <a16:creationId xmlns:a16="http://schemas.microsoft.com/office/drawing/2014/main" id="{DD289F05-ACD6-4127-B000-27AA866E886E}"/>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99" name="Rectangle 98">
                <a:extLst>
                  <a:ext uri="{FF2B5EF4-FFF2-40B4-BE49-F238E27FC236}">
                    <a16:creationId xmlns:a16="http://schemas.microsoft.com/office/drawing/2014/main" id="{BCC52B3E-9DFA-4533-A8E1-FB8661B3EDF8}"/>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0" name="Rectangle 99">
                <a:extLst>
                  <a:ext uri="{FF2B5EF4-FFF2-40B4-BE49-F238E27FC236}">
                    <a16:creationId xmlns:a16="http://schemas.microsoft.com/office/drawing/2014/main" id="{676DAB59-0C79-47C4-BF75-422ACE657DE8}"/>
                  </a:ext>
                </a:extLst>
              </p:cNvPr>
              <p:cNvSpPr/>
              <p:nvPr/>
            </p:nvSpPr>
            <p:spPr>
              <a:xfrm>
                <a:off x="2857719" y="1759060"/>
                <a:ext cx="73152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1" name="Rectangle 100">
                <a:extLst>
                  <a:ext uri="{FF2B5EF4-FFF2-40B4-BE49-F238E27FC236}">
                    <a16:creationId xmlns:a16="http://schemas.microsoft.com/office/drawing/2014/main" id="{3E7F44AB-1FAB-41A5-86E5-3B03A8598686}"/>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2" name="Rectangle 101">
                <a:extLst>
                  <a:ext uri="{FF2B5EF4-FFF2-40B4-BE49-F238E27FC236}">
                    <a16:creationId xmlns:a16="http://schemas.microsoft.com/office/drawing/2014/main" id="{24A2B476-B99D-4987-ACE9-B1AA4BF7455A}"/>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97" name="Rectangle 96">
              <a:extLst>
                <a:ext uri="{FF2B5EF4-FFF2-40B4-BE49-F238E27FC236}">
                  <a16:creationId xmlns:a16="http://schemas.microsoft.com/office/drawing/2014/main" id="{11E8E3A4-2C1E-4416-8533-30FB1D6D0890}"/>
                </a:ext>
              </a:extLst>
            </p:cNvPr>
            <p:cNvSpPr/>
            <p:nvPr/>
          </p:nvSpPr>
          <p:spPr>
            <a:xfrm>
              <a:off x="3630875" y="2228655"/>
              <a:ext cx="145157" cy="145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id="{06BC40C0-825A-4B1F-985F-29534AB1F222}"/>
              </a:ext>
            </a:extLst>
          </p:cNvPr>
          <p:cNvSpPr/>
          <p:nvPr/>
        </p:nvSpPr>
        <p:spPr>
          <a:xfrm>
            <a:off x="33937" y="465111"/>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Domain Inputs </a:t>
            </a:r>
          </a:p>
        </p:txBody>
      </p:sp>
      <p:sp>
        <p:nvSpPr>
          <p:cNvPr id="137" name="Isosceles Triangle 136">
            <a:extLst>
              <a:ext uri="{FF2B5EF4-FFF2-40B4-BE49-F238E27FC236}">
                <a16:creationId xmlns:a16="http://schemas.microsoft.com/office/drawing/2014/main" id="{41E5F8C6-C87E-4A9F-95D7-FD991F8CA5AA}"/>
              </a:ext>
            </a:extLst>
          </p:cNvPr>
          <p:cNvSpPr/>
          <p:nvPr/>
        </p:nvSpPr>
        <p:spPr>
          <a:xfrm rot="5400000">
            <a:off x="85868" y="281974"/>
            <a:ext cx="137160" cy="1371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CF50FBB5-B96D-49ED-8750-D0E2494CD833}"/>
              </a:ext>
            </a:extLst>
          </p:cNvPr>
          <p:cNvSpPr/>
          <p:nvPr/>
        </p:nvSpPr>
        <p:spPr>
          <a:xfrm>
            <a:off x="7030300" y="6377450"/>
            <a:ext cx="1280160" cy="228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chemeClr val="tx1"/>
                </a:solidFill>
              </a:rPr>
              <a:t>Run Simulation</a:t>
            </a:r>
          </a:p>
        </p:txBody>
      </p:sp>
    </p:spTree>
    <p:extLst>
      <p:ext uri="{BB962C8B-B14F-4D97-AF65-F5344CB8AC3E}">
        <p14:creationId xmlns:p14="http://schemas.microsoft.com/office/powerpoint/2010/main" val="159548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4CE2FA-DC56-4ED9-99B7-8D95E9A62223}"/>
              </a:ext>
            </a:extLst>
          </p:cNvPr>
          <p:cNvSpPr/>
          <p:nvPr/>
        </p:nvSpPr>
        <p:spPr>
          <a:xfrm>
            <a:off x="0" y="0"/>
            <a:ext cx="9144000" cy="236763"/>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Seismic-Radar Toolbox</a:t>
            </a:r>
          </a:p>
        </p:txBody>
      </p:sp>
      <p:sp>
        <p:nvSpPr>
          <p:cNvPr id="5" name="Rectangle 4">
            <a:extLst>
              <a:ext uri="{FF2B5EF4-FFF2-40B4-BE49-F238E27FC236}">
                <a16:creationId xmlns:a16="http://schemas.microsoft.com/office/drawing/2014/main" id="{2DAA1D29-4F36-48C1-A4CE-F0C3A69B3CEF}"/>
              </a:ext>
            </a:extLst>
          </p:cNvPr>
          <p:cNvSpPr/>
          <p:nvPr/>
        </p:nvSpPr>
        <p:spPr>
          <a:xfrm>
            <a:off x="-4581" y="266642"/>
            <a:ext cx="9144000" cy="1330144"/>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296C47CE-8C50-49FA-B1EC-7358EF3D9899}"/>
              </a:ext>
            </a:extLst>
          </p:cNvPr>
          <p:cNvSpPr/>
          <p:nvPr/>
        </p:nvSpPr>
        <p:spPr>
          <a:xfrm>
            <a:off x="0" y="3328394"/>
            <a:ext cx="9144000" cy="3529606"/>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671277D7-4E45-4515-8C80-DC3849CD8F71}"/>
              </a:ext>
            </a:extLst>
          </p:cNvPr>
          <p:cNvSpPr/>
          <p:nvPr/>
        </p:nvSpPr>
        <p:spPr>
          <a:xfrm>
            <a:off x="-677" y="1572443"/>
            <a:ext cx="9144000" cy="1755951"/>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6FE88AF2-EF2E-444F-B727-5A8BFDB317FD}"/>
              </a:ext>
            </a:extLst>
          </p:cNvPr>
          <p:cNvGrpSpPr/>
          <p:nvPr/>
        </p:nvGrpSpPr>
        <p:grpSpPr>
          <a:xfrm>
            <a:off x="4147895" y="533076"/>
            <a:ext cx="4701345" cy="808282"/>
            <a:chOff x="4920344" y="251025"/>
            <a:chExt cx="4701345" cy="808282"/>
          </a:xfrm>
        </p:grpSpPr>
        <p:sp>
          <p:nvSpPr>
            <p:cNvPr id="8" name="Rectangle 7">
              <a:extLst>
                <a:ext uri="{FF2B5EF4-FFF2-40B4-BE49-F238E27FC236}">
                  <a16:creationId xmlns:a16="http://schemas.microsoft.com/office/drawing/2014/main" id="{D45B027B-484A-4429-AE7E-2A6F99BAECF1}"/>
                </a:ext>
              </a:extLst>
            </p:cNvPr>
            <p:cNvSpPr/>
            <p:nvPr/>
          </p:nvSpPr>
          <p:spPr>
            <a:xfrm>
              <a:off x="5042809" y="502050"/>
              <a:ext cx="13716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Image Dimensions:</a:t>
              </a:r>
            </a:p>
          </p:txBody>
        </p:sp>
        <p:sp>
          <p:nvSpPr>
            <p:cNvPr id="9" name="Rectangle 8">
              <a:extLst>
                <a:ext uri="{FF2B5EF4-FFF2-40B4-BE49-F238E27FC236}">
                  <a16:creationId xmlns:a16="http://schemas.microsoft.com/office/drawing/2014/main" id="{97D7E889-51C3-45B8-9DF2-E447C5A4D939}"/>
                </a:ext>
              </a:extLst>
            </p:cNvPr>
            <p:cNvSpPr/>
            <p:nvPr/>
          </p:nvSpPr>
          <p:spPr>
            <a:xfrm>
              <a:off x="4920344" y="814302"/>
              <a:ext cx="1494065"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Spacial Dimensions:</a:t>
              </a:r>
            </a:p>
          </p:txBody>
        </p:sp>
        <p:sp>
          <p:nvSpPr>
            <p:cNvPr id="10" name="Rectangle 9">
              <a:extLst>
                <a:ext uri="{FF2B5EF4-FFF2-40B4-BE49-F238E27FC236}">
                  <a16:creationId xmlns:a16="http://schemas.microsoft.com/office/drawing/2014/main" id="{D86DC3DC-3B1D-405E-A117-39351BC24310}"/>
                </a:ext>
              </a:extLst>
            </p:cNvPr>
            <p:cNvSpPr/>
            <p:nvPr/>
          </p:nvSpPr>
          <p:spPr>
            <a:xfrm>
              <a:off x="6414409" y="510292"/>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1" name="Rectangle 10">
              <a:extLst>
                <a:ext uri="{FF2B5EF4-FFF2-40B4-BE49-F238E27FC236}">
                  <a16:creationId xmlns:a16="http://schemas.microsoft.com/office/drawing/2014/main" id="{58A804BC-131D-42E3-9056-B350B877B10D}"/>
                </a:ext>
              </a:extLst>
            </p:cNvPr>
            <p:cNvSpPr/>
            <p:nvPr/>
          </p:nvSpPr>
          <p:spPr>
            <a:xfrm>
              <a:off x="6414409" y="251025"/>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12" name="Rectangle 11">
              <a:extLst>
                <a:ext uri="{FF2B5EF4-FFF2-40B4-BE49-F238E27FC236}">
                  <a16:creationId xmlns:a16="http://schemas.microsoft.com/office/drawing/2014/main" id="{A9EA09DE-687A-4AF9-9A96-2733BB67B589}"/>
                </a:ext>
              </a:extLst>
            </p:cNvPr>
            <p:cNvSpPr/>
            <p:nvPr/>
          </p:nvSpPr>
          <p:spPr>
            <a:xfrm>
              <a:off x="7298872" y="50824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3" name="Rectangle 12">
              <a:extLst>
                <a:ext uri="{FF2B5EF4-FFF2-40B4-BE49-F238E27FC236}">
                  <a16:creationId xmlns:a16="http://schemas.microsoft.com/office/drawing/2014/main" id="{B36C2536-F34F-4686-89DB-160835F608F6}"/>
                </a:ext>
              </a:extLst>
            </p:cNvPr>
            <p:cNvSpPr/>
            <p:nvPr/>
          </p:nvSpPr>
          <p:spPr>
            <a:xfrm>
              <a:off x="8183335" y="508245"/>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4" name="Rectangle 13">
              <a:extLst>
                <a:ext uri="{FF2B5EF4-FFF2-40B4-BE49-F238E27FC236}">
                  <a16:creationId xmlns:a16="http://schemas.microsoft.com/office/drawing/2014/main" id="{AB5DA6EC-E82C-4D44-8662-1EE0ABE40A9F}"/>
                </a:ext>
              </a:extLst>
            </p:cNvPr>
            <p:cNvSpPr/>
            <p:nvPr/>
          </p:nvSpPr>
          <p:spPr>
            <a:xfrm>
              <a:off x="6414409" y="822544"/>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5" name="Rectangle 14">
              <a:extLst>
                <a:ext uri="{FF2B5EF4-FFF2-40B4-BE49-F238E27FC236}">
                  <a16:creationId xmlns:a16="http://schemas.microsoft.com/office/drawing/2014/main" id="{8D4628C7-B431-4255-8BB3-BA072482887A}"/>
                </a:ext>
              </a:extLst>
            </p:cNvPr>
            <p:cNvSpPr/>
            <p:nvPr/>
          </p:nvSpPr>
          <p:spPr>
            <a:xfrm>
              <a:off x="7298872" y="82049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6" name="Rectangle 15">
              <a:extLst>
                <a:ext uri="{FF2B5EF4-FFF2-40B4-BE49-F238E27FC236}">
                  <a16:creationId xmlns:a16="http://schemas.microsoft.com/office/drawing/2014/main" id="{30AA2FFF-41CD-4BAE-9517-3FF260BCB638}"/>
                </a:ext>
              </a:extLst>
            </p:cNvPr>
            <p:cNvSpPr/>
            <p:nvPr/>
          </p:nvSpPr>
          <p:spPr>
            <a:xfrm>
              <a:off x="8183335" y="8204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7" name="Rectangle 16">
              <a:extLst>
                <a:ext uri="{FF2B5EF4-FFF2-40B4-BE49-F238E27FC236}">
                  <a16:creationId xmlns:a16="http://schemas.microsoft.com/office/drawing/2014/main" id="{61147DC6-3A0E-4183-9447-7057E03F87D9}"/>
                </a:ext>
              </a:extLst>
            </p:cNvPr>
            <p:cNvSpPr/>
            <p:nvPr/>
          </p:nvSpPr>
          <p:spPr>
            <a:xfrm>
              <a:off x="7298872" y="25308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18" name="Rectangle 17">
              <a:extLst>
                <a:ext uri="{FF2B5EF4-FFF2-40B4-BE49-F238E27FC236}">
                  <a16:creationId xmlns:a16="http://schemas.microsoft.com/office/drawing/2014/main" id="{3BDAC764-C1F7-4CF3-9260-48DF5625F052}"/>
                </a:ext>
              </a:extLst>
            </p:cNvPr>
            <p:cNvSpPr/>
            <p:nvPr/>
          </p:nvSpPr>
          <p:spPr>
            <a:xfrm>
              <a:off x="8183335" y="25411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2" name="Rectangle 131">
              <a:extLst>
                <a:ext uri="{FF2B5EF4-FFF2-40B4-BE49-F238E27FC236}">
                  <a16:creationId xmlns:a16="http://schemas.microsoft.com/office/drawing/2014/main" id="{A2A293A1-9602-4D3F-8850-DA0BF915308C}"/>
                </a:ext>
              </a:extLst>
            </p:cNvPr>
            <p:cNvSpPr/>
            <p:nvPr/>
          </p:nvSpPr>
          <p:spPr>
            <a:xfrm>
              <a:off x="8890169" y="510291"/>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pixels</a:t>
              </a:r>
            </a:p>
          </p:txBody>
        </p:sp>
        <p:sp>
          <p:nvSpPr>
            <p:cNvPr id="133" name="Rectangle 132">
              <a:extLst>
                <a:ext uri="{FF2B5EF4-FFF2-40B4-BE49-F238E27FC236}">
                  <a16:creationId xmlns:a16="http://schemas.microsoft.com/office/drawing/2014/main" id="{6EE9F982-BF9F-4871-9B84-EDEE4C6352BE}"/>
                </a:ext>
              </a:extLst>
            </p:cNvPr>
            <p:cNvSpPr/>
            <p:nvPr/>
          </p:nvSpPr>
          <p:spPr>
            <a:xfrm>
              <a:off x="8890169" y="803542"/>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meters</a:t>
              </a:r>
            </a:p>
          </p:txBody>
        </p:sp>
      </p:grpSp>
      <p:grpSp>
        <p:nvGrpSpPr>
          <p:cNvPr id="32" name="Group 31">
            <a:extLst>
              <a:ext uri="{FF2B5EF4-FFF2-40B4-BE49-F238E27FC236}">
                <a16:creationId xmlns:a16="http://schemas.microsoft.com/office/drawing/2014/main" id="{46CBB59A-559D-42C0-97ED-60854A1B67F5}"/>
              </a:ext>
            </a:extLst>
          </p:cNvPr>
          <p:cNvGrpSpPr/>
          <p:nvPr/>
        </p:nvGrpSpPr>
        <p:grpSpPr>
          <a:xfrm>
            <a:off x="1966266" y="1808272"/>
            <a:ext cx="5704114" cy="245005"/>
            <a:chOff x="182336" y="271428"/>
            <a:chExt cx="5704114" cy="245005"/>
          </a:xfrm>
        </p:grpSpPr>
        <p:sp>
          <p:nvSpPr>
            <p:cNvPr id="22" name="Rectangle 21">
              <a:extLst>
                <a:ext uri="{FF2B5EF4-FFF2-40B4-BE49-F238E27FC236}">
                  <a16:creationId xmlns:a16="http://schemas.microsoft.com/office/drawing/2014/main" id="{732C69E0-738C-48CD-ABCB-357F5C17CACF}"/>
                </a:ext>
              </a:extLst>
            </p:cNvPr>
            <p:cNvSpPr/>
            <p:nvPr/>
          </p:nvSpPr>
          <p:spPr>
            <a:xfrm>
              <a:off x="182336" y="271428"/>
              <a:ext cx="123825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Input .png file:</a:t>
              </a:r>
            </a:p>
          </p:txBody>
        </p:sp>
        <p:sp>
          <p:nvSpPr>
            <p:cNvPr id="23" name="Rectangle 22">
              <a:extLst>
                <a:ext uri="{FF2B5EF4-FFF2-40B4-BE49-F238E27FC236}">
                  <a16:creationId xmlns:a16="http://schemas.microsoft.com/office/drawing/2014/main" id="{43B52C26-99FB-48D1-BD7D-4B3ABE3FE54D}"/>
                </a:ext>
              </a:extLst>
            </p:cNvPr>
            <p:cNvSpPr/>
            <p:nvPr/>
          </p:nvSpPr>
          <p:spPr>
            <a:xfrm>
              <a:off x="1314450" y="279670"/>
              <a:ext cx="4572000" cy="236763"/>
            </a:xfrm>
            <a:prstGeom prst="rect">
              <a:avLst/>
            </a:prstGeom>
            <a:solidFill>
              <a:schemeClr val="bg1"/>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solidFill>
                  <a:schemeClr val="tx1"/>
                </a:solidFill>
              </a:endParaRPr>
            </a:p>
          </p:txBody>
        </p:sp>
      </p:grpSp>
      <p:grpSp>
        <p:nvGrpSpPr>
          <p:cNvPr id="31" name="Group 30">
            <a:extLst>
              <a:ext uri="{FF2B5EF4-FFF2-40B4-BE49-F238E27FC236}">
                <a16:creationId xmlns:a16="http://schemas.microsoft.com/office/drawing/2014/main" id="{2714EC7F-A4DF-42CB-AAC0-FCEA4827FFC9}"/>
              </a:ext>
            </a:extLst>
          </p:cNvPr>
          <p:cNvGrpSpPr/>
          <p:nvPr/>
        </p:nvGrpSpPr>
        <p:grpSpPr>
          <a:xfrm>
            <a:off x="638571" y="784311"/>
            <a:ext cx="2696568" cy="538783"/>
            <a:chOff x="443594" y="644945"/>
            <a:chExt cx="2696568" cy="538783"/>
          </a:xfrm>
        </p:grpSpPr>
        <p:sp>
          <p:nvSpPr>
            <p:cNvPr id="24" name="Rectangle 23">
              <a:extLst>
                <a:ext uri="{FF2B5EF4-FFF2-40B4-BE49-F238E27FC236}">
                  <a16:creationId xmlns:a16="http://schemas.microsoft.com/office/drawing/2014/main" id="{F41B85BF-C729-4C35-A8C9-3E2E35EE9D89}"/>
                </a:ext>
              </a:extLst>
            </p:cNvPr>
            <p:cNvSpPr/>
            <p:nvPr/>
          </p:nvSpPr>
          <p:spPr>
            <a:xfrm>
              <a:off x="443594" y="644945"/>
              <a:ext cx="2696568" cy="26350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Number of dimensions to be plotted:</a:t>
              </a:r>
            </a:p>
          </p:txBody>
        </p:sp>
        <p:sp>
          <p:nvSpPr>
            <p:cNvPr id="26" name="Circle: Hollow 25">
              <a:extLst>
                <a:ext uri="{FF2B5EF4-FFF2-40B4-BE49-F238E27FC236}">
                  <a16:creationId xmlns:a16="http://schemas.microsoft.com/office/drawing/2014/main" id="{56A0C236-750E-4240-9DC8-CC14BA508F05}"/>
                </a:ext>
              </a:extLst>
            </p:cNvPr>
            <p:cNvSpPr/>
            <p:nvPr/>
          </p:nvSpPr>
          <p:spPr>
            <a:xfrm>
              <a:off x="1271864" y="990938"/>
              <a:ext cx="136754" cy="136754"/>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2FE29A2C-A4A0-4E19-B166-7A506CCE9374}"/>
                </a:ext>
              </a:extLst>
            </p:cNvPr>
            <p:cNvSpPr/>
            <p:nvPr/>
          </p:nvSpPr>
          <p:spPr>
            <a:xfrm>
              <a:off x="1445354" y="946965"/>
              <a:ext cx="242212"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a:t>
              </a:r>
            </a:p>
          </p:txBody>
        </p:sp>
        <p:sp>
          <p:nvSpPr>
            <p:cNvPr id="29" name="Rectangle 28">
              <a:extLst>
                <a:ext uri="{FF2B5EF4-FFF2-40B4-BE49-F238E27FC236}">
                  <a16:creationId xmlns:a16="http://schemas.microsoft.com/office/drawing/2014/main" id="{3D97598A-75DF-4DD2-8ABC-CFC2DC8D29FE}"/>
                </a:ext>
              </a:extLst>
            </p:cNvPr>
            <p:cNvSpPr/>
            <p:nvPr/>
          </p:nvSpPr>
          <p:spPr>
            <a:xfrm>
              <a:off x="1991689" y="946965"/>
              <a:ext cx="404468"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2.5</a:t>
              </a:r>
            </a:p>
          </p:txBody>
        </p:sp>
        <p:sp>
          <p:nvSpPr>
            <p:cNvPr id="30" name="Oval 29">
              <a:extLst>
                <a:ext uri="{FF2B5EF4-FFF2-40B4-BE49-F238E27FC236}">
                  <a16:creationId xmlns:a16="http://schemas.microsoft.com/office/drawing/2014/main" id="{D1E04945-40E2-422C-BB2A-9C3F9CEC3BAF}"/>
                </a:ext>
              </a:extLst>
            </p:cNvPr>
            <p:cNvSpPr/>
            <p:nvPr/>
          </p:nvSpPr>
          <p:spPr>
            <a:xfrm>
              <a:off x="1834159" y="997228"/>
              <a:ext cx="130990" cy="130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43E17D2-3712-413A-9862-4D29D284B9BC}"/>
              </a:ext>
            </a:extLst>
          </p:cNvPr>
          <p:cNvSpPr/>
          <p:nvPr/>
        </p:nvSpPr>
        <p:spPr>
          <a:xfrm>
            <a:off x="33146" y="3352372"/>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Material Inputs </a:t>
            </a:r>
          </a:p>
        </p:txBody>
      </p:sp>
      <p:grpSp>
        <p:nvGrpSpPr>
          <p:cNvPr id="33" name="Group 32">
            <a:extLst>
              <a:ext uri="{FF2B5EF4-FFF2-40B4-BE49-F238E27FC236}">
                <a16:creationId xmlns:a16="http://schemas.microsoft.com/office/drawing/2014/main" id="{5AF23BF9-3900-47E4-9C37-EFEF7D56E036}"/>
              </a:ext>
            </a:extLst>
          </p:cNvPr>
          <p:cNvGrpSpPr/>
          <p:nvPr/>
        </p:nvGrpSpPr>
        <p:grpSpPr>
          <a:xfrm>
            <a:off x="675820" y="3674526"/>
            <a:ext cx="4992096" cy="228600"/>
            <a:chOff x="675820" y="1476684"/>
            <a:chExt cx="4992096" cy="228600"/>
          </a:xfrm>
        </p:grpSpPr>
        <p:sp>
          <p:nvSpPr>
            <p:cNvPr id="34" name="Rectangle 33">
              <a:extLst>
                <a:ext uri="{FF2B5EF4-FFF2-40B4-BE49-F238E27FC236}">
                  <a16:creationId xmlns:a16="http://schemas.microsoft.com/office/drawing/2014/main" id="{3A0AFF4C-069D-4F1C-B5BF-6E166C6DC0C6}"/>
                </a:ext>
              </a:extLst>
            </p:cNvPr>
            <p:cNvSpPr/>
            <p:nvPr/>
          </p:nvSpPr>
          <p:spPr>
            <a:xfrm>
              <a:off x="675820" y="1476684"/>
              <a:ext cx="456645"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Id </a:t>
              </a:r>
            </a:p>
          </p:txBody>
        </p:sp>
        <p:sp>
          <p:nvSpPr>
            <p:cNvPr id="35" name="Rectangle 34">
              <a:extLst>
                <a:ext uri="{FF2B5EF4-FFF2-40B4-BE49-F238E27FC236}">
                  <a16:creationId xmlns:a16="http://schemas.microsoft.com/office/drawing/2014/main" id="{7D7798E2-6F24-43A1-BDA8-82D0AC725FED}"/>
                </a:ext>
              </a:extLst>
            </p:cNvPr>
            <p:cNvSpPr/>
            <p:nvPr/>
          </p:nvSpPr>
          <p:spPr>
            <a:xfrm>
              <a:off x="2790826"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R/G/B </a:t>
              </a:r>
            </a:p>
          </p:txBody>
        </p:sp>
        <p:sp>
          <p:nvSpPr>
            <p:cNvPr id="36" name="Rectangle 35">
              <a:extLst>
                <a:ext uri="{FF2B5EF4-FFF2-40B4-BE49-F238E27FC236}">
                  <a16:creationId xmlns:a16="http://schemas.microsoft.com/office/drawing/2014/main" id="{010B8E20-3828-46C8-BFC3-0F51EF299F5C}"/>
                </a:ext>
              </a:extLst>
            </p:cNvPr>
            <p:cNvSpPr/>
            <p:nvPr/>
          </p:nvSpPr>
          <p:spPr>
            <a:xfrm>
              <a:off x="3874279" y="1476684"/>
              <a:ext cx="1066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Temperature </a:t>
              </a:r>
            </a:p>
          </p:txBody>
        </p:sp>
        <p:sp>
          <p:nvSpPr>
            <p:cNvPr id="38" name="Rectangle 37">
              <a:extLst>
                <a:ext uri="{FF2B5EF4-FFF2-40B4-BE49-F238E27FC236}">
                  <a16:creationId xmlns:a16="http://schemas.microsoft.com/office/drawing/2014/main" id="{612C45ED-7F2D-434B-9FEC-F3CF9BDB20EE}"/>
                </a:ext>
              </a:extLst>
            </p:cNvPr>
            <p:cNvSpPr/>
            <p:nvPr/>
          </p:nvSpPr>
          <p:spPr>
            <a:xfrm>
              <a:off x="5009548" y="1476684"/>
              <a:ext cx="658368"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Density </a:t>
              </a:r>
            </a:p>
          </p:txBody>
        </p:sp>
        <p:sp>
          <p:nvSpPr>
            <p:cNvPr id="47" name="Rectangle 46">
              <a:extLst>
                <a:ext uri="{FF2B5EF4-FFF2-40B4-BE49-F238E27FC236}">
                  <a16:creationId xmlns:a16="http://schemas.microsoft.com/office/drawing/2014/main" id="{FAB322D1-2996-49BC-8F78-DE642C5142CF}"/>
                </a:ext>
              </a:extLst>
            </p:cNvPr>
            <p:cNvSpPr/>
            <p:nvPr/>
          </p:nvSpPr>
          <p:spPr>
            <a:xfrm>
              <a:off x="1254580"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Name </a:t>
              </a:r>
            </a:p>
          </p:txBody>
        </p:sp>
      </p:grpSp>
      <p:sp>
        <p:nvSpPr>
          <p:cNvPr id="53" name="Cross 52">
            <a:extLst>
              <a:ext uri="{FF2B5EF4-FFF2-40B4-BE49-F238E27FC236}">
                <a16:creationId xmlns:a16="http://schemas.microsoft.com/office/drawing/2014/main" id="{E782971B-A8B9-40D5-A353-BD5A653DF589}"/>
              </a:ext>
            </a:extLst>
          </p:cNvPr>
          <p:cNvSpPr/>
          <p:nvPr/>
        </p:nvSpPr>
        <p:spPr>
          <a:xfrm>
            <a:off x="271989" y="4351662"/>
            <a:ext cx="194671" cy="194671"/>
          </a:xfrm>
          <a:prstGeom prst="plus">
            <a:avLst>
              <a:gd name="adj" fmla="val 3998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9702F40-01D9-4F76-9C42-6DFC8F60DCB5}"/>
              </a:ext>
            </a:extLst>
          </p:cNvPr>
          <p:cNvGrpSpPr/>
          <p:nvPr/>
        </p:nvGrpSpPr>
        <p:grpSpPr>
          <a:xfrm>
            <a:off x="6449701" y="3516203"/>
            <a:ext cx="2298190" cy="2575546"/>
            <a:chOff x="6449701" y="1287538"/>
            <a:chExt cx="2298190" cy="2575546"/>
          </a:xfrm>
        </p:grpSpPr>
        <p:sp>
          <p:nvSpPr>
            <p:cNvPr id="37" name="Rectangle 36">
              <a:extLst>
                <a:ext uri="{FF2B5EF4-FFF2-40B4-BE49-F238E27FC236}">
                  <a16:creationId xmlns:a16="http://schemas.microsoft.com/office/drawing/2014/main" id="{9A3CDFF2-4447-4A9A-9AAC-9F66212812F5}"/>
                </a:ext>
              </a:extLst>
            </p:cNvPr>
            <p:cNvSpPr/>
            <p:nvPr/>
          </p:nvSpPr>
          <p:spPr>
            <a:xfrm>
              <a:off x="6811822" y="1730352"/>
              <a:ext cx="923544"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Attenuation </a:t>
              </a:r>
            </a:p>
          </p:txBody>
        </p:sp>
        <p:sp>
          <p:nvSpPr>
            <p:cNvPr id="39" name="Rectangle 38">
              <a:extLst>
                <a:ext uri="{FF2B5EF4-FFF2-40B4-BE49-F238E27FC236}">
                  <a16:creationId xmlns:a16="http://schemas.microsoft.com/office/drawing/2014/main" id="{7AB4DCCE-7427-48C3-9AB5-BECDA3D57734}"/>
                </a:ext>
              </a:extLst>
            </p:cNvPr>
            <p:cNvSpPr/>
            <p:nvPr/>
          </p:nvSpPr>
          <p:spPr>
            <a:xfrm>
              <a:off x="7016629" y="2068108"/>
              <a:ext cx="713232"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Porosity </a:t>
              </a:r>
            </a:p>
          </p:txBody>
        </p:sp>
        <p:sp>
          <p:nvSpPr>
            <p:cNvPr id="40" name="Rectangle 39">
              <a:extLst>
                <a:ext uri="{FF2B5EF4-FFF2-40B4-BE49-F238E27FC236}">
                  <a16:creationId xmlns:a16="http://schemas.microsoft.com/office/drawing/2014/main" id="{8F13F600-02C1-4FA9-B52B-D94E69456D24}"/>
                </a:ext>
              </a:extLst>
            </p:cNvPr>
            <p:cNvSpPr/>
            <p:nvPr/>
          </p:nvSpPr>
          <p:spPr>
            <a:xfrm>
              <a:off x="6640059" y="2444571"/>
              <a:ext cx="109728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Water Content </a:t>
              </a:r>
            </a:p>
          </p:txBody>
        </p:sp>
        <p:sp>
          <p:nvSpPr>
            <p:cNvPr id="41" name="Rectangle 40">
              <a:extLst>
                <a:ext uri="{FF2B5EF4-FFF2-40B4-BE49-F238E27FC236}">
                  <a16:creationId xmlns:a16="http://schemas.microsoft.com/office/drawing/2014/main" id="{64C0A93A-88FC-4745-80FD-C59A786C2E03}"/>
                </a:ext>
              </a:extLst>
            </p:cNvPr>
            <p:cNvSpPr/>
            <p:nvPr/>
          </p:nvSpPr>
          <p:spPr>
            <a:xfrm>
              <a:off x="6811822" y="1392596"/>
              <a:ext cx="9144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Anisotropic </a:t>
              </a:r>
            </a:p>
          </p:txBody>
        </p:sp>
        <p:sp>
          <p:nvSpPr>
            <p:cNvPr id="42" name="Rectangle 41">
              <a:extLst>
                <a:ext uri="{FF2B5EF4-FFF2-40B4-BE49-F238E27FC236}">
                  <a16:creationId xmlns:a16="http://schemas.microsoft.com/office/drawing/2014/main" id="{C9A64B49-A71E-4EB6-AEB1-23E9A96FAAAD}"/>
                </a:ext>
              </a:extLst>
            </p:cNvPr>
            <p:cNvSpPr/>
            <p:nvPr/>
          </p:nvSpPr>
          <p:spPr>
            <a:xfrm>
              <a:off x="6936067" y="2792785"/>
              <a:ext cx="8229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ANG_File </a:t>
              </a:r>
            </a:p>
          </p:txBody>
        </p:sp>
        <p:sp>
          <p:nvSpPr>
            <p:cNvPr id="43" name="Rectangle 42">
              <a:extLst>
                <a:ext uri="{FF2B5EF4-FFF2-40B4-BE49-F238E27FC236}">
                  <a16:creationId xmlns:a16="http://schemas.microsoft.com/office/drawing/2014/main" id="{F6779E55-7604-4928-9EB3-2EC7102463D4}"/>
                </a:ext>
              </a:extLst>
            </p:cNvPr>
            <p:cNvSpPr/>
            <p:nvPr/>
          </p:nvSpPr>
          <p:spPr>
            <a:xfrm>
              <a:off x="7000762" y="3159304"/>
              <a:ext cx="73152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C11-C66 </a:t>
              </a:r>
            </a:p>
          </p:txBody>
        </p:sp>
        <p:sp>
          <p:nvSpPr>
            <p:cNvPr id="44" name="Rectangle 43">
              <a:extLst>
                <a:ext uri="{FF2B5EF4-FFF2-40B4-BE49-F238E27FC236}">
                  <a16:creationId xmlns:a16="http://schemas.microsoft.com/office/drawing/2014/main" id="{941597E2-173B-480A-9F76-742A8D94B2DC}"/>
                </a:ext>
              </a:extLst>
            </p:cNvPr>
            <p:cNvSpPr/>
            <p:nvPr/>
          </p:nvSpPr>
          <p:spPr>
            <a:xfrm>
              <a:off x="6449701" y="3507889"/>
              <a:ext cx="12801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E11-E33, S11-S33 </a:t>
              </a:r>
            </a:p>
          </p:txBody>
        </p:sp>
        <p:sp>
          <p:nvSpPr>
            <p:cNvPr id="59" name="Rectangle 58">
              <a:extLst>
                <a:ext uri="{FF2B5EF4-FFF2-40B4-BE49-F238E27FC236}">
                  <a16:creationId xmlns:a16="http://schemas.microsoft.com/office/drawing/2014/main" id="{CA6C0D75-DDAB-43A8-A8BE-8938FE15CEF2}"/>
                </a:ext>
              </a:extLst>
            </p:cNvPr>
            <p:cNvSpPr/>
            <p:nvPr/>
          </p:nvSpPr>
          <p:spPr>
            <a:xfrm>
              <a:off x="7759027" y="172627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0" name="Rectangle 59">
              <a:extLst>
                <a:ext uri="{FF2B5EF4-FFF2-40B4-BE49-F238E27FC236}">
                  <a16:creationId xmlns:a16="http://schemas.microsoft.com/office/drawing/2014/main" id="{0E4847A5-596F-4386-B5E2-623AF32EB79C}"/>
                </a:ext>
              </a:extLst>
            </p:cNvPr>
            <p:cNvSpPr/>
            <p:nvPr/>
          </p:nvSpPr>
          <p:spPr>
            <a:xfrm>
              <a:off x="7759027" y="2083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1" name="Rectangle 60">
              <a:extLst>
                <a:ext uri="{FF2B5EF4-FFF2-40B4-BE49-F238E27FC236}">
                  <a16:creationId xmlns:a16="http://schemas.microsoft.com/office/drawing/2014/main" id="{A6178AF1-0BA7-493D-9DF1-6E99CC2E5BD0}"/>
                </a:ext>
              </a:extLst>
            </p:cNvPr>
            <p:cNvSpPr/>
            <p:nvPr/>
          </p:nvSpPr>
          <p:spPr>
            <a:xfrm>
              <a:off x="7759027" y="2440463"/>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2" name="Rectangle 61">
              <a:extLst>
                <a:ext uri="{FF2B5EF4-FFF2-40B4-BE49-F238E27FC236}">
                  <a16:creationId xmlns:a16="http://schemas.microsoft.com/office/drawing/2014/main" id="{F53B76AA-4B20-4C51-A361-E024FD78A852}"/>
                </a:ext>
              </a:extLst>
            </p:cNvPr>
            <p:cNvSpPr/>
            <p:nvPr/>
          </p:nvSpPr>
          <p:spPr>
            <a:xfrm>
              <a:off x="7759027" y="2797559"/>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3" name="Rectangle 62">
              <a:extLst>
                <a:ext uri="{FF2B5EF4-FFF2-40B4-BE49-F238E27FC236}">
                  <a16:creationId xmlns:a16="http://schemas.microsoft.com/office/drawing/2014/main" id="{95022C1C-9F3C-4D76-9739-49B9BFA54AC5}"/>
                </a:ext>
              </a:extLst>
            </p:cNvPr>
            <p:cNvSpPr/>
            <p:nvPr/>
          </p:nvSpPr>
          <p:spPr>
            <a:xfrm>
              <a:off x="7759027" y="3154655"/>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4" name="Rectangle 63">
              <a:extLst>
                <a:ext uri="{FF2B5EF4-FFF2-40B4-BE49-F238E27FC236}">
                  <a16:creationId xmlns:a16="http://schemas.microsoft.com/office/drawing/2014/main" id="{C1EEF003-72D4-4E43-BEA8-9ACECED5FE72}"/>
                </a:ext>
              </a:extLst>
            </p:cNvPr>
            <p:cNvSpPr/>
            <p:nvPr/>
          </p:nvSpPr>
          <p:spPr>
            <a:xfrm>
              <a:off x="7759027" y="351175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5" name="Rectangle 64">
              <a:extLst>
                <a:ext uri="{FF2B5EF4-FFF2-40B4-BE49-F238E27FC236}">
                  <a16:creationId xmlns:a16="http://schemas.microsoft.com/office/drawing/2014/main" id="{D1BF05C9-3720-4C34-8FDD-3E7D11599E42}"/>
                </a:ext>
              </a:extLst>
            </p:cNvPr>
            <p:cNvSpPr/>
            <p:nvPr/>
          </p:nvSpPr>
          <p:spPr>
            <a:xfrm>
              <a:off x="7754333" y="1396334"/>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6" name="Rectangle 65">
              <a:extLst>
                <a:ext uri="{FF2B5EF4-FFF2-40B4-BE49-F238E27FC236}">
                  <a16:creationId xmlns:a16="http://schemas.microsoft.com/office/drawing/2014/main" id="{D5E114AC-019C-4441-924B-565BFF94091D}"/>
                </a:ext>
              </a:extLst>
            </p:cNvPr>
            <p:cNvSpPr/>
            <p:nvPr/>
          </p:nvSpPr>
          <p:spPr>
            <a:xfrm>
              <a:off x="6449701" y="1287538"/>
              <a:ext cx="2298190" cy="257554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4F20B693-5024-4419-BDC4-F56ED55D86EC}"/>
              </a:ext>
            </a:extLst>
          </p:cNvPr>
          <p:cNvSpPr/>
          <p:nvPr/>
        </p:nvSpPr>
        <p:spPr>
          <a:xfrm>
            <a:off x="33146" y="1579637"/>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Source Input:</a:t>
            </a:r>
          </a:p>
        </p:txBody>
      </p:sp>
      <p:sp>
        <p:nvSpPr>
          <p:cNvPr id="80" name="Rectangle 79">
            <a:extLst>
              <a:ext uri="{FF2B5EF4-FFF2-40B4-BE49-F238E27FC236}">
                <a16:creationId xmlns:a16="http://schemas.microsoft.com/office/drawing/2014/main" id="{0FFF3D5D-E55F-43A3-9C1A-9AA61756B87C}"/>
              </a:ext>
            </a:extLst>
          </p:cNvPr>
          <p:cNvSpPr/>
          <p:nvPr/>
        </p:nvSpPr>
        <p:spPr>
          <a:xfrm>
            <a:off x="6250267" y="2819061"/>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1" name="Rectangle 80">
            <a:extLst>
              <a:ext uri="{FF2B5EF4-FFF2-40B4-BE49-F238E27FC236}">
                <a16:creationId xmlns:a16="http://schemas.microsoft.com/office/drawing/2014/main" id="{DC8697D2-B860-4826-A015-B2F2450156F4}"/>
              </a:ext>
            </a:extLst>
          </p:cNvPr>
          <p:cNvSpPr/>
          <p:nvPr/>
        </p:nvSpPr>
        <p:spPr>
          <a:xfrm>
            <a:off x="3589239" y="2838290"/>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Theta:</a:t>
            </a:r>
          </a:p>
        </p:txBody>
      </p:sp>
      <p:sp>
        <p:nvSpPr>
          <p:cNvPr id="82" name="Rectangle 81">
            <a:extLst>
              <a:ext uri="{FF2B5EF4-FFF2-40B4-BE49-F238E27FC236}">
                <a16:creationId xmlns:a16="http://schemas.microsoft.com/office/drawing/2014/main" id="{99065931-83BD-467D-8A9B-AEDA97743E5B}"/>
              </a:ext>
            </a:extLst>
          </p:cNvPr>
          <p:cNvSpPr/>
          <p:nvPr/>
        </p:nvSpPr>
        <p:spPr>
          <a:xfrm>
            <a:off x="4320759" y="282585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3" name="Rectangle 82">
            <a:extLst>
              <a:ext uri="{FF2B5EF4-FFF2-40B4-BE49-F238E27FC236}">
                <a16:creationId xmlns:a16="http://schemas.microsoft.com/office/drawing/2014/main" id="{868F9CFC-7228-4E29-B4E7-83C4D635F667}"/>
              </a:ext>
            </a:extLst>
          </p:cNvPr>
          <p:cNvSpPr/>
          <p:nvPr/>
        </p:nvSpPr>
        <p:spPr>
          <a:xfrm>
            <a:off x="5518747" y="2805930"/>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Phi:</a:t>
            </a:r>
          </a:p>
        </p:txBody>
      </p:sp>
      <p:grpSp>
        <p:nvGrpSpPr>
          <p:cNvPr id="85" name="Group 84">
            <a:extLst>
              <a:ext uri="{FF2B5EF4-FFF2-40B4-BE49-F238E27FC236}">
                <a16:creationId xmlns:a16="http://schemas.microsoft.com/office/drawing/2014/main" id="{20AC32FC-A4FE-436D-851B-C43EA142AE7E}"/>
              </a:ext>
            </a:extLst>
          </p:cNvPr>
          <p:cNvGrpSpPr/>
          <p:nvPr/>
        </p:nvGrpSpPr>
        <p:grpSpPr>
          <a:xfrm>
            <a:off x="4818323" y="2118477"/>
            <a:ext cx="4115909" cy="496376"/>
            <a:chOff x="5435650" y="4179676"/>
            <a:chExt cx="4115909" cy="496376"/>
          </a:xfrm>
        </p:grpSpPr>
        <p:sp>
          <p:nvSpPr>
            <p:cNvPr id="68" name="Rectangle 67">
              <a:extLst>
                <a:ext uri="{FF2B5EF4-FFF2-40B4-BE49-F238E27FC236}">
                  <a16:creationId xmlns:a16="http://schemas.microsoft.com/office/drawing/2014/main" id="{F09991DB-7627-4D8D-94B3-2B6D5605CD9B}"/>
                </a:ext>
              </a:extLst>
            </p:cNvPr>
            <p:cNvSpPr/>
            <p:nvPr/>
          </p:nvSpPr>
          <p:spPr>
            <a:xfrm>
              <a:off x="5435650" y="4439289"/>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Location:</a:t>
              </a:r>
            </a:p>
          </p:txBody>
        </p:sp>
        <p:sp>
          <p:nvSpPr>
            <p:cNvPr id="69" name="Rectangle 68">
              <a:extLst>
                <a:ext uri="{FF2B5EF4-FFF2-40B4-BE49-F238E27FC236}">
                  <a16:creationId xmlns:a16="http://schemas.microsoft.com/office/drawing/2014/main" id="{51F154B2-82E2-4F93-A7E5-56CBA26E74D2}"/>
                </a:ext>
              </a:extLst>
            </p:cNvPr>
            <p:cNvSpPr/>
            <p:nvPr/>
          </p:nvSpPr>
          <p:spPr>
            <a:xfrm>
              <a:off x="6259287" y="4438943"/>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0" name="Rectangle 69">
              <a:extLst>
                <a:ext uri="{FF2B5EF4-FFF2-40B4-BE49-F238E27FC236}">
                  <a16:creationId xmlns:a16="http://schemas.microsoft.com/office/drawing/2014/main" id="{E0F69AB1-8614-40C6-B6A5-D69F94870EC4}"/>
                </a:ext>
              </a:extLst>
            </p:cNvPr>
            <p:cNvSpPr/>
            <p:nvPr/>
          </p:nvSpPr>
          <p:spPr>
            <a:xfrm>
              <a:off x="6259287" y="4179676"/>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71" name="Rectangle 70">
              <a:extLst>
                <a:ext uri="{FF2B5EF4-FFF2-40B4-BE49-F238E27FC236}">
                  <a16:creationId xmlns:a16="http://schemas.microsoft.com/office/drawing/2014/main" id="{3E0FDF76-470F-483F-A7C2-5477BBD57B33}"/>
                </a:ext>
              </a:extLst>
            </p:cNvPr>
            <p:cNvSpPr/>
            <p:nvPr/>
          </p:nvSpPr>
          <p:spPr>
            <a:xfrm>
              <a:off x="7143750" y="44368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2" name="Rectangle 71">
              <a:extLst>
                <a:ext uri="{FF2B5EF4-FFF2-40B4-BE49-F238E27FC236}">
                  <a16:creationId xmlns:a16="http://schemas.microsoft.com/office/drawing/2014/main" id="{D6FD682C-CF81-4227-AED5-7B31C0F04984}"/>
                </a:ext>
              </a:extLst>
            </p:cNvPr>
            <p:cNvSpPr/>
            <p:nvPr/>
          </p:nvSpPr>
          <p:spPr>
            <a:xfrm>
              <a:off x="8028213" y="443689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3" name="Rectangle 72">
              <a:extLst>
                <a:ext uri="{FF2B5EF4-FFF2-40B4-BE49-F238E27FC236}">
                  <a16:creationId xmlns:a16="http://schemas.microsoft.com/office/drawing/2014/main" id="{2EF41DE1-CFCF-488C-B264-027CCEFD7E7A}"/>
                </a:ext>
              </a:extLst>
            </p:cNvPr>
            <p:cNvSpPr/>
            <p:nvPr/>
          </p:nvSpPr>
          <p:spPr>
            <a:xfrm>
              <a:off x="7143750" y="418173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74" name="Rectangle 73">
              <a:extLst>
                <a:ext uri="{FF2B5EF4-FFF2-40B4-BE49-F238E27FC236}">
                  <a16:creationId xmlns:a16="http://schemas.microsoft.com/office/drawing/2014/main" id="{A82F3CC3-E435-4F2B-8036-C79DF4F6874B}"/>
                </a:ext>
              </a:extLst>
            </p:cNvPr>
            <p:cNvSpPr/>
            <p:nvPr/>
          </p:nvSpPr>
          <p:spPr>
            <a:xfrm>
              <a:off x="8028213" y="418276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5" name="Rectangle 134">
              <a:extLst>
                <a:ext uri="{FF2B5EF4-FFF2-40B4-BE49-F238E27FC236}">
                  <a16:creationId xmlns:a16="http://schemas.microsoft.com/office/drawing/2014/main" id="{D1931707-F535-4009-A03F-7D1BD6740E49}"/>
                </a:ext>
              </a:extLst>
            </p:cNvPr>
            <p:cNvSpPr/>
            <p:nvPr/>
          </p:nvSpPr>
          <p:spPr>
            <a:xfrm>
              <a:off x="8728599" y="4430511"/>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meters</a:t>
              </a:r>
            </a:p>
          </p:txBody>
        </p:sp>
      </p:grpSp>
      <p:sp>
        <p:nvSpPr>
          <p:cNvPr id="75" name="Rectangle 74">
            <a:extLst>
              <a:ext uri="{FF2B5EF4-FFF2-40B4-BE49-F238E27FC236}">
                <a16:creationId xmlns:a16="http://schemas.microsoft.com/office/drawing/2014/main" id="{D8E59BBE-76F4-409B-B3D4-BE1A1E22AB22}"/>
              </a:ext>
            </a:extLst>
          </p:cNvPr>
          <p:cNvSpPr/>
          <p:nvPr/>
        </p:nvSpPr>
        <p:spPr>
          <a:xfrm>
            <a:off x="2329299" y="2363677"/>
            <a:ext cx="10058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Steps Taken:</a:t>
            </a:r>
          </a:p>
        </p:txBody>
      </p:sp>
      <p:sp>
        <p:nvSpPr>
          <p:cNvPr id="76" name="Rectangle 75">
            <a:extLst>
              <a:ext uri="{FF2B5EF4-FFF2-40B4-BE49-F238E27FC236}">
                <a16:creationId xmlns:a16="http://schemas.microsoft.com/office/drawing/2014/main" id="{326F6803-2149-4154-A26C-8FDA208FD322}"/>
              </a:ext>
            </a:extLst>
          </p:cNvPr>
          <p:cNvSpPr/>
          <p:nvPr/>
        </p:nvSpPr>
        <p:spPr>
          <a:xfrm>
            <a:off x="3341300" y="237191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7" name="Rectangle 76">
            <a:extLst>
              <a:ext uri="{FF2B5EF4-FFF2-40B4-BE49-F238E27FC236}">
                <a16:creationId xmlns:a16="http://schemas.microsoft.com/office/drawing/2014/main" id="{6E8F8D02-EAB5-4A74-AC76-E4BD10665EBC}"/>
              </a:ext>
            </a:extLst>
          </p:cNvPr>
          <p:cNvSpPr/>
          <p:nvPr/>
        </p:nvSpPr>
        <p:spPr>
          <a:xfrm>
            <a:off x="1221866" y="2817184"/>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Frequency:</a:t>
            </a:r>
          </a:p>
        </p:txBody>
      </p:sp>
      <p:sp>
        <p:nvSpPr>
          <p:cNvPr id="78" name="Rectangle 77">
            <a:extLst>
              <a:ext uri="{FF2B5EF4-FFF2-40B4-BE49-F238E27FC236}">
                <a16:creationId xmlns:a16="http://schemas.microsoft.com/office/drawing/2014/main" id="{E65C758F-E68D-4F25-8F4F-94E120A810FF}"/>
              </a:ext>
            </a:extLst>
          </p:cNvPr>
          <p:cNvSpPr/>
          <p:nvPr/>
        </p:nvSpPr>
        <p:spPr>
          <a:xfrm>
            <a:off x="2136943" y="282658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6" name="Rectangle 85">
            <a:extLst>
              <a:ext uri="{FF2B5EF4-FFF2-40B4-BE49-F238E27FC236}">
                <a16:creationId xmlns:a16="http://schemas.microsoft.com/office/drawing/2014/main" id="{A3FA1FA4-8D2B-43AF-9335-1E6D3FDFEEF6}"/>
              </a:ext>
            </a:extLst>
          </p:cNvPr>
          <p:cNvSpPr/>
          <p:nvPr/>
        </p:nvSpPr>
        <p:spPr>
          <a:xfrm>
            <a:off x="434073" y="2363677"/>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Total Time:</a:t>
            </a:r>
          </a:p>
        </p:txBody>
      </p:sp>
      <p:sp>
        <p:nvSpPr>
          <p:cNvPr id="87" name="Rectangle 86">
            <a:extLst>
              <a:ext uri="{FF2B5EF4-FFF2-40B4-BE49-F238E27FC236}">
                <a16:creationId xmlns:a16="http://schemas.microsoft.com/office/drawing/2014/main" id="{F50B9038-FD6F-4A64-A0FC-80557506F9AB}"/>
              </a:ext>
            </a:extLst>
          </p:cNvPr>
          <p:cNvSpPr/>
          <p:nvPr/>
        </p:nvSpPr>
        <p:spPr>
          <a:xfrm>
            <a:off x="1343336" y="237191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5" name="Rectangle 44">
            <a:extLst>
              <a:ext uri="{FF2B5EF4-FFF2-40B4-BE49-F238E27FC236}">
                <a16:creationId xmlns:a16="http://schemas.microsoft.com/office/drawing/2014/main" id="{F5BF0EEB-BEEF-4E9A-8D0C-E20A77351CAC}"/>
              </a:ext>
            </a:extLst>
          </p:cNvPr>
          <p:cNvSpPr/>
          <p:nvPr/>
        </p:nvSpPr>
        <p:spPr>
          <a:xfrm>
            <a:off x="-677" y="231228"/>
            <a:ext cx="9144000" cy="220655"/>
          </a:xfrm>
          <a:prstGeom prst="rect">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Action Button: Get Information 66">
            <a:hlinkClick r:id="" action="ppaction://noaction" highlightClick="1"/>
            <a:extLst>
              <a:ext uri="{FF2B5EF4-FFF2-40B4-BE49-F238E27FC236}">
                <a16:creationId xmlns:a16="http://schemas.microsoft.com/office/drawing/2014/main" id="{89A85A59-1451-4305-ACB5-52B16CEBA034}"/>
              </a:ext>
            </a:extLst>
          </p:cNvPr>
          <p:cNvSpPr/>
          <p:nvPr/>
        </p:nvSpPr>
        <p:spPr>
          <a:xfrm>
            <a:off x="8923958" y="236526"/>
            <a:ext cx="219456" cy="219456"/>
          </a:xfrm>
          <a:prstGeom prst="actionButtonInformation">
            <a:avLst/>
          </a:prstGeom>
          <a:solidFill>
            <a:schemeClr val="bg1">
              <a:lumMod val="85000"/>
            </a:schemeClr>
          </a:solid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94" name="Group 93">
            <a:extLst>
              <a:ext uri="{FF2B5EF4-FFF2-40B4-BE49-F238E27FC236}">
                <a16:creationId xmlns:a16="http://schemas.microsoft.com/office/drawing/2014/main" id="{50F660F6-F4A0-4CAE-BE7B-485F037B308B}"/>
              </a:ext>
            </a:extLst>
          </p:cNvPr>
          <p:cNvGrpSpPr/>
          <p:nvPr/>
        </p:nvGrpSpPr>
        <p:grpSpPr>
          <a:xfrm>
            <a:off x="629822" y="3956902"/>
            <a:ext cx="5329566" cy="245071"/>
            <a:chOff x="629822" y="2189977"/>
            <a:chExt cx="5329566" cy="245071"/>
          </a:xfrm>
        </p:grpSpPr>
        <p:grpSp>
          <p:nvGrpSpPr>
            <p:cNvPr id="21" name="Group 20">
              <a:extLst>
                <a:ext uri="{FF2B5EF4-FFF2-40B4-BE49-F238E27FC236}">
                  <a16:creationId xmlns:a16="http://schemas.microsoft.com/office/drawing/2014/main" id="{EAB563F0-AE03-44D2-9844-5D1A9A987E3F}"/>
                </a:ext>
              </a:extLst>
            </p:cNvPr>
            <p:cNvGrpSpPr/>
            <p:nvPr/>
          </p:nvGrpSpPr>
          <p:grpSpPr>
            <a:xfrm>
              <a:off x="629822" y="2189977"/>
              <a:ext cx="5329566" cy="245071"/>
              <a:chOff x="629822" y="1759060"/>
              <a:chExt cx="5329566" cy="245071"/>
            </a:xfrm>
          </p:grpSpPr>
          <p:sp>
            <p:nvSpPr>
              <p:cNvPr id="48" name="Rectangle 47">
                <a:extLst>
                  <a:ext uri="{FF2B5EF4-FFF2-40B4-BE49-F238E27FC236}">
                    <a16:creationId xmlns:a16="http://schemas.microsoft.com/office/drawing/2014/main" id="{0D4817BB-79BE-4263-945A-8B9AB5C93565}"/>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9" name="Rectangle 48">
                <a:extLst>
                  <a:ext uri="{FF2B5EF4-FFF2-40B4-BE49-F238E27FC236}">
                    <a16:creationId xmlns:a16="http://schemas.microsoft.com/office/drawing/2014/main" id="{ED80E5B3-936D-4FAB-9189-27FBC75D693A}"/>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0" name="Rectangle 49">
                <a:extLst>
                  <a:ext uri="{FF2B5EF4-FFF2-40B4-BE49-F238E27FC236}">
                    <a16:creationId xmlns:a16="http://schemas.microsoft.com/office/drawing/2014/main" id="{8E3B5E0F-1461-408F-B56C-E2ECCEB37F3E}"/>
                  </a:ext>
                </a:extLst>
              </p:cNvPr>
              <p:cNvSpPr/>
              <p:nvPr/>
            </p:nvSpPr>
            <p:spPr>
              <a:xfrm>
                <a:off x="2857719" y="1759060"/>
                <a:ext cx="73152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1" name="Rectangle 50">
                <a:extLst>
                  <a:ext uri="{FF2B5EF4-FFF2-40B4-BE49-F238E27FC236}">
                    <a16:creationId xmlns:a16="http://schemas.microsoft.com/office/drawing/2014/main" id="{A24D9468-E16E-4F48-8141-ED56ACA86334}"/>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2" name="Rectangle 51">
                <a:extLst>
                  <a:ext uri="{FF2B5EF4-FFF2-40B4-BE49-F238E27FC236}">
                    <a16:creationId xmlns:a16="http://schemas.microsoft.com/office/drawing/2014/main" id="{AC529F5D-7E37-45E9-B342-797E79A7A783}"/>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93" name="Rectangle 92">
              <a:extLst>
                <a:ext uri="{FF2B5EF4-FFF2-40B4-BE49-F238E27FC236}">
                  <a16:creationId xmlns:a16="http://schemas.microsoft.com/office/drawing/2014/main" id="{E0086CD2-DD07-4C33-9F31-EC29EB361749}"/>
                </a:ext>
              </a:extLst>
            </p:cNvPr>
            <p:cNvSpPr/>
            <p:nvPr/>
          </p:nvSpPr>
          <p:spPr>
            <a:xfrm>
              <a:off x="3630875" y="2228655"/>
              <a:ext cx="145157" cy="145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EE5DF63C-DB5D-4641-861B-F26126AC92A8}"/>
              </a:ext>
            </a:extLst>
          </p:cNvPr>
          <p:cNvGrpSpPr/>
          <p:nvPr/>
        </p:nvGrpSpPr>
        <p:grpSpPr>
          <a:xfrm>
            <a:off x="629822" y="4329985"/>
            <a:ext cx="5329566" cy="245071"/>
            <a:chOff x="629822" y="2189977"/>
            <a:chExt cx="5329566" cy="245071"/>
          </a:xfrm>
        </p:grpSpPr>
        <p:grpSp>
          <p:nvGrpSpPr>
            <p:cNvPr id="96" name="Group 95">
              <a:extLst>
                <a:ext uri="{FF2B5EF4-FFF2-40B4-BE49-F238E27FC236}">
                  <a16:creationId xmlns:a16="http://schemas.microsoft.com/office/drawing/2014/main" id="{6F4A19CA-218E-49A4-8E66-9CFD0BDAF709}"/>
                </a:ext>
              </a:extLst>
            </p:cNvPr>
            <p:cNvGrpSpPr/>
            <p:nvPr/>
          </p:nvGrpSpPr>
          <p:grpSpPr>
            <a:xfrm>
              <a:off x="629822" y="2189977"/>
              <a:ext cx="5329566" cy="245071"/>
              <a:chOff x="629822" y="1759060"/>
              <a:chExt cx="5329566" cy="245071"/>
            </a:xfrm>
          </p:grpSpPr>
          <p:sp>
            <p:nvSpPr>
              <p:cNvPr id="98" name="Rectangle 97">
                <a:extLst>
                  <a:ext uri="{FF2B5EF4-FFF2-40B4-BE49-F238E27FC236}">
                    <a16:creationId xmlns:a16="http://schemas.microsoft.com/office/drawing/2014/main" id="{DD289F05-ACD6-4127-B000-27AA866E886E}"/>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99" name="Rectangle 98">
                <a:extLst>
                  <a:ext uri="{FF2B5EF4-FFF2-40B4-BE49-F238E27FC236}">
                    <a16:creationId xmlns:a16="http://schemas.microsoft.com/office/drawing/2014/main" id="{BCC52B3E-9DFA-4533-A8E1-FB8661B3EDF8}"/>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0" name="Rectangle 99">
                <a:extLst>
                  <a:ext uri="{FF2B5EF4-FFF2-40B4-BE49-F238E27FC236}">
                    <a16:creationId xmlns:a16="http://schemas.microsoft.com/office/drawing/2014/main" id="{676DAB59-0C79-47C4-BF75-422ACE657DE8}"/>
                  </a:ext>
                </a:extLst>
              </p:cNvPr>
              <p:cNvSpPr/>
              <p:nvPr/>
            </p:nvSpPr>
            <p:spPr>
              <a:xfrm>
                <a:off x="2857719" y="1759060"/>
                <a:ext cx="73152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1" name="Rectangle 100">
                <a:extLst>
                  <a:ext uri="{FF2B5EF4-FFF2-40B4-BE49-F238E27FC236}">
                    <a16:creationId xmlns:a16="http://schemas.microsoft.com/office/drawing/2014/main" id="{3E7F44AB-1FAB-41A5-86E5-3B03A8598686}"/>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2" name="Rectangle 101">
                <a:extLst>
                  <a:ext uri="{FF2B5EF4-FFF2-40B4-BE49-F238E27FC236}">
                    <a16:creationId xmlns:a16="http://schemas.microsoft.com/office/drawing/2014/main" id="{24A2B476-B99D-4987-ACE9-B1AA4BF7455A}"/>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97" name="Rectangle 96">
              <a:extLst>
                <a:ext uri="{FF2B5EF4-FFF2-40B4-BE49-F238E27FC236}">
                  <a16:creationId xmlns:a16="http://schemas.microsoft.com/office/drawing/2014/main" id="{11E8E3A4-2C1E-4416-8533-30FB1D6D0890}"/>
                </a:ext>
              </a:extLst>
            </p:cNvPr>
            <p:cNvSpPr/>
            <p:nvPr/>
          </p:nvSpPr>
          <p:spPr>
            <a:xfrm>
              <a:off x="3630875" y="2228655"/>
              <a:ext cx="145157" cy="145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id="{06BC40C0-825A-4B1F-985F-29534AB1F222}"/>
              </a:ext>
            </a:extLst>
          </p:cNvPr>
          <p:cNvSpPr/>
          <p:nvPr/>
        </p:nvSpPr>
        <p:spPr>
          <a:xfrm>
            <a:off x="33937" y="465111"/>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Domain Inputs </a:t>
            </a:r>
          </a:p>
        </p:txBody>
      </p:sp>
      <p:sp>
        <p:nvSpPr>
          <p:cNvPr id="137" name="Isosceles Triangle 136">
            <a:extLst>
              <a:ext uri="{FF2B5EF4-FFF2-40B4-BE49-F238E27FC236}">
                <a16:creationId xmlns:a16="http://schemas.microsoft.com/office/drawing/2014/main" id="{41E5F8C6-C87E-4A9F-95D7-FD991F8CA5AA}"/>
              </a:ext>
            </a:extLst>
          </p:cNvPr>
          <p:cNvSpPr/>
          <p:nvPr/>
        </p:nvSpPr>
        <p:spPr>
          <a:xfrm rot="5400000">
            <a:off x="85868" y="281974"/>
            <a:ext cx="137160" cy="1371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CF50FBB5-B96D-49ED-8750-D0E2494CD833}"/>
              </a:ext>
            </a:extLst>
          </p:cNvPr>
          <p:cNvSpPr/>
          <p:nvPr/>
        </p:nvSpPr>
        <p:spPr>
          <a:xfrm>
            <a:off x="7030300" y="6377450"/>
            <a:ext cx="1280160" cy="228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chemeClr val="tx1"/>
                </a:solidFill>
              </a:rPr>
              <a:t>Run Simulation</a:t>
            </a:r>
          </a:p>
        </p:txBody>
      </p:sp>
    </p:spTree>
    <p:extLst>
      <p:ext uri="{BB962C8B-B14F-4D97-AF65-F5344CB8AC3E}">
        <p14:creationId xmlns:p14="http://schemas.microsoft.com/office/powerpoint/2010/main" val="80207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4CE2FA-DC56-4ED9-99B7-8D95E9A62223}"/>
              </a:ext>
            </a:extLst>
          </p:cNvPr>
          <p:cNvSpPr/>
          <p:nvPr/>
        </p:nvSpPr>
        <p:spPr>
          <a:xfrm>
            <a:off x="0" y="0"/>
            <a:ext cx="9144000" cy="236763"/>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Seismic-Radar Toolbox</a:t>
            </a:r>
          </a:p>
        </p:txBody>
      </p:sp>
      <p:sp>
        <p:nvSpPr>
          <p:cNvPr id="5" name="Rectangle 4">
            <a:extLst>
              <a:ext uri="{FF2B5EF4-FFF2-40B4-BE49-F238E27FC236}">
                <a16:creationId xmlns:a16="http://schemas.microsoft.com/office/drawing/2014/main" id="{2DAA1D29-4F36-48C1-A4CE-F0C3A69B3CEF}"/>
              </a:ext>
            </a:extLst>
          </p:cNvPr>
          <p:cNvSpPr/>
          <p:nvPr/>
        </p:nvSpPr>
        <p:spPr>
          <a:xfrm>
            <a:off x="-4581" y="266642"/>
            <a:ext cx="9144000" cy="1330144"/>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296C47CE-8C50-49FA-B1EC-7358EF3D9899}"/>
              </a:ext>
            </a:extLst>
          </p:cNvPr>
          <p:cNvSpPr/>
          <p:nvPr/>
        </p:nvSpPr>
        <p:spPr>
          <a:xfrm>
            <a:off x="0" y="3328394"/>
            <a:ext cx="9144000" cy="3529606"/>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671277D7-4E45-4515-8C80-DC3849CD8F71}"/>
              </a:ext>
            </a:extLst>
          </p:cNvPr>
          <p:cNvSpPr/>
          <p:nvPr/>
        </p:nvSpPr>
        <p:spPr>
          <a:xfrm>
            <a:off x="-677" y="1572443"/>
            <a:ext cx="9144000" cy="1755951"/>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6FE88AF2-EF2E-444F-B727-5A8BFDB317FD}"/>
              </a:ext>
            </a:extLst>
          </p:cNvPr>
          <p:cNvGrpSpPr/>
          <p:nvPr/>
        </p:nvGrpSpPr>
        <p:grpSpPr>
          <a:xfrm>
            <a:off x="4147895" y="533076"/>
            <a:ext cx="4701345" cy="808282"/>
            <a:chOff x="4920344" y="251025"/>
            <a:chExt cx="4701345" cy="808282"/>
          </a:xfrm>
        </p:grpSpPr>
        <p:sp>
          <p:nvSpPr>
            <p:cNvPr id="8" name="Rectangle 7">
              <a:extLst>
                <a:ext uri="{FF2B5EF4-FFF2-40B4-BE49-F238E27FC236}">
                  <a16:creationId xmlns:a16="http://schemas.microsoft.com/office/drawing/2014/main" id="{D45B027B-484A-4429-AE7E-2A6F99BAECF1}"/>
                </a:ext>
              </a:extLst>
            </p:cNvPr>
            <p:cNvSpPr/>
            <p:nvPr/>
          </p:nvSpPr>
          <p:spPr>
            <a:xfrm>
              <a:off x="5042809" y="502050"/>
              <a:ext cx="13716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Image Dimensions:</a:t>
              </a:r>
            </a:p>
          </p:txBody>
        </p:sp>
        <p:sp>
          <p:nvSpPr>
            <p:cNvPr id="9" name="Rectangle 8">
              <a:extLst>
                <a:ext uri="{FF2B5EF4-FFF2-40B4-BE49-F238E27FC236}">
                  <a16:creationId xmlns:a16="http://schemas.microsoft.com/office/drawing/2014/main" id="{97D7E889-51C3-45B8-9DF2-E447C5A4D939}"/>
                </a:ext>
              </a:extLst>
            </p:cNvPr>
            <p:cNvSpPr/>
            <p:nvPr/>
          </p:nvSpPr>
          <p:spPr>
            <a:xfrm>
              <a:off x="4920344" y="814302"/>
              <a:ext cx="1494065"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Spacial Dimensions:</a:t>
              </a:r>
            </a:p>
          </p:txBody>
        </p:sp>
        <p:sp>
          <p:nvSpPr>
            <p:cNvPr id="10" name="Rectangle 9">
              <a:extLst>
                <a:ext uri="{FF2B5EF4-FFF2-40B4-BE49-F238E27FC236}">
                  <a16:creationId xmlns:a16="http://schemas.microsoft.com/office/drawing/2014/main" id="{D86DC3DC-3B1D-405E-A117-39351BC24310}"/>
                </a:ext>
              </a:extLst>
            </p:cNvPr>
            <p:cNvSpPr/>
            <p:nvPr/>
          </p:nvSpPr>
          <p:spPr>
            <a:xfrm>
              <a:off x="6414409" y="510292"/>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1" name="Rectangle 10">
              <a:extLst>
                <a:ext uri="{FF2B5EF4-FFF2-40B4-BE49-F238E27FC236}">
                  <a16:creationId xmlns:a16="http://schemas.microsoft.com/office/drawing/2014/main" id="{58A804BC-131D-42E3-9056-B350B877B10D}"/>
                </a:ext>
              </a:extLst>
            </p:cNvPr>
            <p:cNvSpPr/>
            <p:nvPr/>
          </p:nvSpPr>
          <p:spPr>
            <a:xfrm>
              <a:off x="6414409" y="251025"/>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12" name="Rectangle 11">
              <a:extLst>
                <a:ext uri="{FF2B5EF4-FFF2-40B4-BE49-F238E27FC236}">
                  <a16:creationId xmlns:a16="http://schemas.microsoft.com/office/drawing/2014/main" id="{A9EA09DE-687A-4AF9-9A96-2733BB67B589}"/>
                </a:ext>
              </a:extLst>
            </p:cNvPr>
            <p:cNvSpPr/>
            <p:nvPr/>
          </p:nvSpPr>
          <p:spPr>
            <a:xfrm>
              <a:off x="7298872" y="50824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3" name="Rectangle 12">
              <a:extLst>
                <a:ext uri="{FF2B5EF4-FFF2-40B4-BE49-F238E27FC236}">
                  <a16:creationId xmlns:a16="http://schemas.microsoft.com/office/drawing/2014/main" id="{B36C2536-F34F-4686-89DB-160835F608F6}"/>
                </a:ext>
              </a:extLst>
            </p:cNvPr>
            <p:cNvSpPr/>
            <p:nvPr/>
          </p:nvSpPr>
          <p:spPr>
            <a:xfrm>
              <a:off x="8183335" y="508245"/>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4" name="Rectangle 13">
              <a:extLst>
                <a:ext uri="{FF2B5EF4-FFF2-40B4-BE49-F238E27FC236}">
                  <a16:creationId xmlns:a16="http://schemas.microsoft.com/office/drawing/2014/main" id="{AB5DA6EC-E82C-4D44-8662-1EE0ABE40A9F}"/>
                </a:ext>
              </a:extLst>
            </p:cNvPr>
            <p:cNvSpPr/>
            <p:nvPr/>
          </p:nvSpPr>
          <p:spPr>
            <a:xfrm>
              <a:off x="6414409" y="822544"/>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5" name="Rectangle 14">
              <a:extLst>
                <a:ext uri="{FF2B5EF4-FFF2-40B4-BE49-F238E27FC236}">
                  <a16:creationId xmlns:a16="http://schemas.microsoft.com/office/drawing/2014/main" id="{8D4628C7-B431-4255-8BB3-BA072482887A}"/>
                </a:ext>
              </a:extLst>
            </p:cNvPr>
            <p:cNvSpPr/>
            <p:nvPr/>
          </p:nvSpPr>
          <p:spPr>
            <a:xfrm>
              <a:off x="7298872" y="82049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6" name="Rectangle 15">
              <a:extLst>
                <a:ext uri="{FF2B5EF4-FFF2-40B4-BE49-F238E27FC236}">
                  <a16:creationId xmlns:a16="http://schemas.microsoft.com/office/drawing/2014/main" id="{30AA2FFF-41CD-4BAE-9517-3FF260BCB638}"/>
                </a:ext>
              </a:extLst>
            </p:cNvPr>
            <p:cNvSpPr/>
            <p:nvPr/>
          </p:nvSpPr>
          <p:spPr>
            <a:xfrm>
              <a:off x="8183335" y="8204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7" name="Rectangle 16">
              <a:extLst>
                <a:ext uri="{FF2B5EF4-FFF2-40B4-BE49-F238E27FC236}">
                  <a16:creationId xmlns:a16="http://schemas.microsoft.com/office/drawing/2014/main" id="{61147DC6-3A0E-4183-9447-7057E03F87D9}"/>
                </a:ext>
              </a:extLst>
            </p:cNvPr>
            <p:cNvSpPr/>
            <p:nvPr/>
          </p:nvSpPr>
          <p:spPr>
            <a:xfrm>
              <a:off x="7298872" y="25308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18" name="Rectangle 17">
              <a:extLst>
                <a:ext uri="{FF2B5EF4-FFF2-40B4-BE49-F238E27FC236}">
                  <a16:creationId xmlns:a16="http://schemas.microsoft.com/office/drawing/2014/main" id="{3BDAC764-C1F7-4CF3-9260-48DF5625F052}"/>
                </a:ext>
              </a:extLst>
            </p:cNvPr>
            <p:cNvSpPr/>
            <p:nvPr/>
          </p:nvSpPr>
          <p:spPr>
            <a:xfrm>
              <a:off x="8183335" y="25411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2" name="Rectangle 131">
              <a:extLst>
                <a:ext uri="{FF2B5EF4-FFF2-40B4-BE49-F238E27FC236}">
                  <a16:creationId xmlns:a16="http://schemas.microsoft.com/office/drawing/2014/main" id="{A2A293A1-9602-4D3F-8850-DA0BF915308C}"/>
                </a:ext>
              </a:extLst>
            </p:cNvPr>
            <p:cNvSpPr/>
            <p:nvPr/>
          </p:nvSpPr>
          <p:spPr>
            <a:xfrm>
              <a:off x="8890169" y="510291"/>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pixels</a:t>
              </a:r>
            </a:p>
          </p:txBody>
        </p:sp>
        <p:sp>
          <p:nvSpPr>
            <p:cNvPr id="133" name="Rectangle 132">
              <a:extLst>
                <a:ext uri="{FF2B5EF4-FFF2-40B4-BE49-F238E27FC236}">
                  <a16:creationId xmlns:a16="http://schemas.microsoft.com/office/drawing/2014/main" id="{6EE9F982-BF9F-4871-9B84-EDEE4C6352BE}"/>
                </a:ext>
              </a:extLst>
            </p:cNvPr>
            <p:cNvSpPr/>
            <p:nvPr/>
          </p:nvSpPr>
          <p:spPr>
            <a:xfrm>
              <a:off x="8890169" y="803542"/>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meters</a:t>
              </a:r>
            </a:p>
          </p:txBody>
        </p:sp>
      </p:grpSp>
      <p:grpSp>
        <p:nvGrpSpPr>
          <p:cNvPr id="32" name="Group 31">
            <a:extLst>
              <a:ext uri="{FF2B5EF4-FFF2-40B4-BE49-F238E27FC236}">
                <a16:creationId xmlns:a16="http://schemas.microsoft.com/office/drawing/2014/main" id="{46CBB59A-559D-42C0-97ED-60854A1B67F5}"/>
              </a:ext>
            </a:extLst>
          </p:cNvPr>
          <p:cNvGrpSpPr/>
          <p:nvPr/>
        </p:nvGrpSpPr>
        <p:grpSpPr>
          <a:xfrm>
            <a:off x="1966266" y="1808272"/>
            <a:ext cx="5704114" cy="245005"/>
            <a:chOff x="182336" y="271428"/>
            <a:chExt cx="5704114" cy="245005"/>
          </a:xfrm>
        </p:grpSpPr>
        <p:sp>
          <p:nvSpPr>
            <p:cNvPr id="22" name="Rectangle 21">
              <a:extLst>
                <a:ext uri="{FF2B5EF4-FFF2-40B4-BE49-F238E27FC236}">
                  <a16:creationId xmlns:a16="http://schemas.microsoft.com/office/drawing/2014/main" id="{732C69E0-738C-48CD-ABCB-357F5C17CACF}"/>
                </a:ext>
              </a:extLst>
            </p:cNvPr>
            <p:cNvSpPr/>
            <p:nvPr/>
          </p:nvSpPr>
          <p:spPr>
            <a:xfrm>
              <a:off x="182336" y="271428"/>
              <a:ext cx="123825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Input .png file:</a:t>
              </a:r>
            </a:p>
          </p:txBody>
        </p:sp>
        <p:sp>
          <p:nvSpPr>
            <p:cNvPr id="23" name="Rectangle 22">
              <a:extLst>
                <a:ext uri="{FF2B5EF4-FFF2-40B4-BE49-F238E27FC236}">
                  <a16:creationId xmlns:a16="http://schemas.microsoft.com/office/drawing/2014/main" id="{43B52C26-99FB-48D1-BD7D-4B3ABE3FE54D}"/>
                </a:ext>
              </a:extLst>
            </p:cNvPr>
            <p:cNvSpPr/>
            <p:nvPr/>
          </p:nvSpPr>
          <p:spPr>
            <a:xfrm>
              <a:off x="1314450" y="279670"/>
              <a:ext cx="4572000" cy="236763"/>
            </a:xfrm>
            <a:prstGeom prst="rect">
              <a:avLst/>
            </a:prstGeom>
            <a:solidFill>
              <a:schemeClr val="bg1"/>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solidFill>
                  <a:schemeClr val="tx1"/>
                </a:solidFill>
              </a:endParaRPr>
            </a:p>
          </p:txBody>
        </p:sp>
      </p:grpSp>
      <p:grpSp>
        <p:nvGrpSpPr>
          <p:cNvPr id="31" name="Group 30">
            <a:extLst>
              <a:ext uri="{FF2B5EF4-FFF2-40B4-BE49-F238E27FC236}">
                <a16:creationId xmlns:a16="http://schemas.microsoft.com/office/drawing/2014/main" id="{2714EC7F-A4DF-42CB-AAC0-FCEA4827FFC9}"/>
              </a:ext>
            </a:extLst>
          </p:cNvPr>
          <p:cNvGrpSpPr/>
          <p:nvPr/>
        </p:nvGrpSpPr>
        <p:grpSpPr>
          <a:xfrm>
            <a:off x="638571" y="784311"/>
            <a:ext cx="2696568" cy="538783"/>
            <a:chOff x="443594" y="644945"/>
            <a:chExt cx="2696568" cy="538783"/>
          </a:xfrm>
        </p:grpSpPr>
        <p:sp>
          <p:nvSpPr>
            <p:cNvPr id="24" name="Rectangle 23">
              <a:extLst>
                <a:ext uri="{FF2B5EF4-FFF2-40B4-BE49-F238E27FC236}">
                  <a16:creationId xmlns:a16="http://schemas.microsoft.com/office/drawing/2014/main" id="{F41B85BF-C729-4C35-A8C9-3E2E35EE9D89}"/>
                </a:ext>
              </a:extLst>
            </p:cNvPr>
            <p:cNvSpPr/>
            <p:nvPr/>
          </p:nvSpPr>
          <p:spPr>
            <a:xfrm>
              <a:off x="443594" y="644945"/>
              <a:ext cx="2696568" cy="26350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Number of dimensions to be plotted:</a:t>
              </a:r>
            </a:p>
          </p:txBody>
        </p:sp>
        <p:sp>
          <p:nvSpPr>
            <p:cNvPr id="26" name="Circle: Hollow 25">
              <a:extLst>
                <a:ext uri="{FF2B5EF4-FFF2-40B4-BE49-F238E27FC236}">
                  <a16:creationId xmlns:a16="http://schemas.microsoft.com/office/drawing/2014/main" id="{56A0C236-750E-4240-9DC8-CC14BA508F05}"/>
                </a:ext>
              </a:extLst>
            </p:cNvPr>
            <p:cNvSpPr/>
            <p:nvPr/>
          </p:nvSpPr>
          <p:spPr>
            <a:xfrm>
              <a:off x="1271864" y="990938"/>
              <a:ext cx="136754" cy="136754"/>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2FE29A2C-A4A0-4E19-B166-7A506CCE9374}"/>
                </a:ext>
              </a:extLst>
            </p:cNvPr>
            <p:cNvSpPr/>
            <p:nvPr/>
          </p:nvSpPr>
          <p:spPr>
            <a:xfrm>
              <a:off x="1445354" y="946965"/>
              <a:ext cx="242212"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a:t>
              </a:r>
            </a:p>
          </p:txBody>
        </p:sp>
        <p:sp>
          <p:nvSpPr>
            <p:cNvPr id="29" name="Rectangle 28">
              <a:extLst>
                <a:ext uri="{FF2B5EF4-FFF2-40B4-BE49-F238E27FC236}">
                  <a16:creationId xmlns:a16="http://schemas.microsoft.com/office/drawing/2014/main" id="{3D97598A-75DF-4DD2-8ABC-CFC2DC8D29FE}"/>
                </a:ext>
              </a:extLst>
            </p:cNvPr>
            <p:cNvSpPr/>
            <p:nvPr/>
          </p:nvSpPr>
          <p:spPr>
            <a:xfrm>
              <a:off x="1991689" y="946965"/>
              <a:ext cx="404468"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2.5</a:t>
              </a:r>
            </a:p>
          </p:txBody>
        </p:sp>
        <p:sp>
          <p:nvSpPr>
            <p:cNvPr id="30" name="Oval 29">
              <a:extLst>
                <a:ext uri="{FF2B5EF4-FFF2-40B4-BE49-F238E27FC236}">
                  <a16:creationId xmlns:a16="http://schemas.microsoft.com/office/drawing/2014/main" id="{D1E04945-40E2-422C-BB2A-9C3F9CEC3BAF}"/>
                </a:ext>
              </a:extLst>
            </p:cNvPr>
            <p:cNvSpPr/>
            <p:nvPr/>
          </p:nvSpPr>
          <p:spPr>
            <a:xfrm>
              <a:off x="1834159" y="997228"/>
              <a:ext cx="130990" cy="130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543E17D2-3712-413A-9862-4D29D284B9BC}"/>
              </a:ext>
            </a:extLst>
          </p:cNvPr>
          <p:cNvSpPr/>
          <p:nvPr/>
        </p:nvSpPr>
        <p:spPr>
          <a:xfrm>
            <a:off x="33146" y="3352372"/>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Material Inputs </a:t>
            </a:r>
          </a:p>
        </p:txBody>
      </p:sp>
      <p:grpSp>
        <p:nvGrpSpPr>
          <p:cNvPr id="33" name="Group 32">
            <a:extLst>
              <a:ext uri="{FF2B5EF4-FFF2-40B4-BE49-F238E27FC236}">
                <a16:creationId xmlns:a16="http://schemas.microsoft.com/office/drawing/2014/main" id="{5AF23BF9-3900-47E4-9C37-EFEF7D56E036}"/>
              </a:ext>
            </a:extLst>
          </p:cNvPr>
          <p:cNvGrpSpPr/>
          <p:nvPr/>
        </p:nvGrpSpPr>
        <p:grpSpPr>
          <a:xfrm>
            <a:off x="675820" y="3674526"/>
            <a:ext cx="4992096" cy="228600"/>
            <a:chOff x="675820" y="1476684"/>
            <a:chExt cx="4992096" cy="228600"/>
          </a:xfrm>
        </p:grpSpPr>
        <p:sp>
          <p:nvSpPr>
            <p:cNvPr id="34" name="Rectangle 33">
              <a:extLst>
                <a:ext uri="{FF2B5EF4-FFF2-40B4-BE49-F238E27FC236}">
                  <a16:creationId xmlns:a16="http://schemas.microsoft.com/office/drawing/2014/main" id="{3A0AFF4C-069D-4F1C-B5BF-6E166C6DC0C6}"/>
                </a:ext>
              </a:extLst>
            </p:cNvPr>
            <p:cNvSpPr/>
            <p:nvPr/>
          </p:nvSpPr>
          <p:spPr>
            <a:xfrm>
              <a:off x="675820" y="1476684"/>
              <a:ext cx="456645"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Id </a:t>
              </a:r>
            </a:p>
          </p:txBody>
        </p:sp>
        <p:sp>
          <p:nvSpPr>
            <p:cNvPr id="35" name="Rectangle 34">
              <a:extLst>
                <a:ext uri="{FF2B5EF4-FFF2-40B4-BE49-F238E27FC236}">
                  <a16:creationId xmlns:a16="http://schemas.microsoft.com/office/drawing/2014/main" id="{7D7798E2-6F24-43A1-BDA8-82D0AC725FED}"/>
                </a:ext>
              </a:extLst>
            </p:cNvPr>
            <p:cNvSpPr/>
            <p:nvPr/>
          </p:nvSpPr>
          <p:spPr>
            <a:xfrm>
              <a:off x="2790826"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R/G/B </a:t>
              </a:r>
            </a:p>
          </p:txBody>
        </p:sp>
        <p:sp>
          <p:nvSpPr>
            <p:cNvPr id="36" name="Rectangle 35">
              <a:extLst>
                <a:ext uri="{FF2B5EF4-FFF2-40B4-BE49-F238E27FC236}">
                  <a16:creationId xmlns:a16="http://schemas.microsoft.com/office/drawing/2014/main" id="{010B8E20-3828-46C8-BFC3-0F51EF299F5C}"/>
                </a:ext>
              </a:extLst>
            </p:cNvPr>
            <p:cNvSpPr/>
            <p:nvPr/>
          </p:nvSpPr>
          <p:spPr>
            <a:xfrm>
              <a:off x="3874279" y="1476684"/>
              <a:ext cx="1066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Temperature </a:t>
              </a:r>
            </a:p>
          </p:txBody>
        </p:sp>
        <p:sp>
          <p:nvSpPr>
            <p:cNvPr id="38" name="Rectangle 37">
              <a:extLst>
                <a:ext uri="{FF2B5EF4-FFF2-40B4-BE49-F238E27FC236}">
                  <a16:creationId xmlns:a16="http://schemas.microsoft.com/office/drawing/2014/main" id="{612C45ED-7F2D-434B-9FEC-F3CF9BDB20EE}"/>
                </a:ext>
              </a:extLst>
            </p:cNvPr>
            <p:cNvSpPr/>
            <p:nvPr/>
          </p:nvSpPr>
          <p:spPr>
            <a:xfrm>
              <a:off x="5009548" y="1476684"/>
              <a:ext cx="658368"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Density </a:t>
              </a:r>
            </a:p>
          </p:txBody>
        </p:sp>
        <p:sp>
          <p:nvSpPr>
            <p:cNvPr id="47" name="Rectangle 46">
              <a:extLst>
                <a:ext uri="{FF2B5EF4-FFF2-40B4-BE49-F238E27FC236}">
                  <a16:creationId xmlns:a16="http://schemas.microsoft.com/office/drawing/2014/main" id="{FAB322D1-2996-49BC-8F78-DE642C5142CF}"/>
                </a:ext>
              </a:extLst>
            </p:cNvPr>
            <p:cNvSpPr/>
            <p:nvPr/>
          </p:nvSpPr>
          <p:spPr>
            <a:xfrm>
              <a:off x="1254580"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Name </a:t>
              </a:r>
            </a:p>
          </p:txBody>
        </p:sp>
      </p:grpSp>
      <p:sp>
        <p:nvSpPr>
          <p:cNvPr id="53" name="Cross 52">
            <a:extLst>
              <a:ext uri="{FF2B5EF4-FFF2-40B4-BE49-F238E27FC236}">
                <a16:creationId xmlns:a16="http://schemas.microsoft.com/office/drawing/2014/main" id="{E782971B-A8B9-40D5-A353-BD5A653DF589}"/>
              </a:ext>
            </a:extLst>
          </p:cNvPr>
          <p:cNvSpPr/>
          <p:nvPr/>
        </p:nvSpPr>
        <p:spPr>
          <a:xfrm>
            <a:off x="271989" y="4351662"/>
            <a:ext cx="194671" cy="194671"/>
          </a:xfrm>
          <a:prstGeom prst="plus">
            <a:avLst>
              <a:gd name="adj" fmla="val 3998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9702F40-01D9-4F76-9C42-6DFC8F60DCB5}"/>
              </a:ext>
            </a:extLst>
          </p:cNvPr>
          <p:cNvGrpSpPr/>
          <p:nvPr/>
        </p:nvGrpSpPr>
        <p:grpSpPr>
          <a:xfrm>
            <a:off x="6449701" y="3516203"/>
            <a:ext cx="2298190" cy="2575546"/>
            <a:chOff x="6449701" y="1287538"/>
            <a:chExt cx="2298190" cy="2575546"/>
          </a:xfrm>
        </p:grpSpPr>
        <p:sp>
          <p:nvSpPr>
            <p:cNvPr id="37" name="Rectangle 36">
              <a:extLst>
                <a:ext uri="{FF2B5EF4-FFF2-40B4-BE49-F238E27FC236}">
                  <a16:creationId xmlns:a16="http://schemas.microsoft.com/office/drawing/2014/main" id="{9A3CDFF2-4447-4A9A-9AAC-9F66212812F5}"/>
                </a:ext>
              </a:extLst>
            </p:cNvPr>
            <p:cNvSpPr/>
            <p:nvPr/>
          </p:nvSpPr>
          <p:spPr>
            <a:xfrm>
              <a:off x="6811822" y="1730352"/>
              <a:ext cx="923544"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Attenuation </a:t>
              </a:r>
            </a:p>
          </p:txBody>
        </p:sp>
        <p:sp>
          <p:nvSpPr>
            <p:cNvPr id="39" name="Rectangle 38">
              <a:extLst>
                <a:ext uri="{FF2B5EF4-FFF2-40B4-BE49-F238E27FC236}">
                  <a16:creationId xmlns:a16="http://schemas.microsoft.com/office/drawing/2014/main" id="{7AB4DCCE-7427-48C3-9AB5-BECDA3D57734}"/>
                </a:ext>
              </a:extLst>
            </p:cNvPr>
            <p:cNvSpPr/>
            <p:nvPr/>
          </p:nvSpPr>
          <p:spPr>
            <a:xfrm>
              <a:off x="7016629" y="2068108"/>
              <a:ext cx="713232"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Porosity </a:t>
              </a:r>
            </a:p>
          </p:txBody>
        </p:sp>
        <p:sp>
          <p:nvSpPr>
            <p:cNvPr id="40" name="Rectangle 39">
              <a:extLst>
                <a:ext uri="{FF2B5EF4-FFF2-40B4-BE49-F238E27FC236}">
                  <a16:creationId xmlns:a16="http://schemas.microsoft.com/office/drawing/2014/main" id="{8F13F600-02C1-4FA9-B52B-D94E69456D24}"/>
                </a:ext>
              </a:extLst>
            </p:cNvPr>
            <p:cNvSpPr/>
            <p:nvPr/>
          </p:nvSpPr>
          <p:spPr>
            <a:xfrm>
              <a:off x="6640059" y="2444571"/>
              <a:ext cx="109728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Water Content </a:t>
              </a:r>
            </a:p>
          </p:txBody>
        </p:sp>
        <p:sp>
          <p:nvSpPr>
            <p:cNvPr id="41" name="Rectangle 40">
              <a:extLst>
                <a:ext uri="{FF2B5EF4-FFF2-40B4-BE49-F238E27FC236}">
                  <a16:creationId xmlns:a16="http://schemas.microsoft.com/office/drawing/2014/main" id="{64C0A93A-88FC-4745-80FD-C59A786C2E03}"/>
                </a:ext>
              </a:extLst>
            </p:cNvPr>
            <p:cNvSpPr/>
            <p:nvPr/>
          </p:nvSpPr>
          <p:spPr>
            <a:xfrm>
              <a:off x="6811822" y="1392596"/>
              <a:ext cx="9144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Anisotropic </a:t>
              </a:r>
            </a:p>
          </p:txBody>
        </p:sp>
        <p:sp>
          <p:nvSpPr>
            <p:cNvPr id="42" name="Rectangle 41">
              <a:extLst>
                <a:ext uri="{FF2B5EF4-FFF2-40B4-BE49-F238E27FC236}">
                  <a16:creationId xmlns:a16="http://schemas.microsoft.com/office/drawing/2014/main" id="{C9A64B49-A71E-4EB6-AEB1-23E9A96FAAAD}"/>
                </a:ext>
              </a:extLst>
            </p:cNvPr>
            <p:cNvSpPr/>
            <p:nvPr/>
          </p:nvSpPr>
          <p:spPr>
            <a:xfrm>
              <a:off x="6936067" y="2792785"/>
              <a:ext cx="8229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ANG_File </a:t>
              </a:r>
            </a:p>
          </p:txBody>
        </p:sp>
        <p:sp>
          <p:nvSpPr>
            <p:cNvPr id="43" name="Rectangle 42">
              <a:extLst>
                <a:ext uri="{FF2B5EF4-FFF2-40B4-BE49-F238E27FC236}">
                  <a16:creationId xmlns:a16="http://schemas.microsoft.com/office/drawing/2014/main" id="{F6779E55-7604-4928-9EB3-2EC7102463D4}"/>
                </a:ext>
              </a:extLst>
            </p:cNvPr>
            <p:cNvSpPr/>
            <p:nvPr/>
          </p:nvSpPr>
          <p:spPr>
            <a:xfrm>
              <a:off x="7000762" y="3159304"/>
              <a:ext cx="73152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C11-C66 </a:t>
              </a:r>
            </a:p>
          </p:txBody>
        </p:sp>
        <p:sp>
          <p:nvSpPr>
            <p:cNvPr id="44" name="Rectangle 43">
              <a:extLst>
                <a:ext uri="{FF2B5EF4-FFF2-40B4-BE49-F238E27FC236}">
                  <a16:creationId xmlns:a16="http://schemas.microsoft.com/office/drawing/2014/main" id="{941597E2-173B-480A-9F76-742A8D94B2DC}"/>
                </a:ext>
              </a:extLst>
            </p:cNvPr>
            <p:cNvSpPr/>
            <p:nvPr/>
          </p:nvSpPr>
          <p:spPr>
            <a:xfrm>
              <a:off x="6449701" y="3507889"/>
              <a:ext cx="12801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E11-E33, S11-S33 </a:t>
              </a:r>
            </a:p>
          </p:txBody>
        </p:sp>
        <p:sp>
          <p:nvSpPr>
            <p:cNvPr id="59" name="Rectangle 58">
              <a:extLst>
                <a:ext uri="{FF2B5EF4-FFF2-40B4-BE49-F238E27FC236}">
                  <a16:creationId xmlns:a16="http://schemas.microsoft.com/office/drawing/2014/main" id="{CA6C0D75-DDAB-43A8-A8BE-8938FE15CEF2}"/>
                </a:ext>
              </a:extLst>
            </p:cNvPr>
            <p:cNvSpPr/>
            <p:nvPr/>
          </p:nvSpPr>
          <p:spPr>
            <a:xfrm>
              <a:off x="7759027" y="172627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0" name="Rectangle 59">
              <a:extLst>
                <a:ext uri="{FF2B5EF4-FFF2-40B4-BE49-F238E27FC236}">
                  <a16:creationId xmlns:a16="http://schemas.microsoft.com/office/drawing/2014/main" id="{0E4847A5-596F-4386-B5E2-623AF32EB79C}"/>
                </a:ext>
              </a:extLst>
            </p:cNvPr>
            <p:cNvSpPr/>
            <p:nvPr/>
          </p:nvSpPr>
          <p:spPr>
            <a:xfrm>
              <a:off x="7759027" y="2083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1" name="Rectangle 60">
              <a:extLst>
                <a:ext uri="{FF2B5EF4-FFF2-40B4-BE49-F238E27FC236}">
                  <a16:creationId xmlns:a16="http://schemas.microsoft.com/office/drawing/2014/main" id="{A6178AF1-0BA7-493D-9DF1-6E99CC2E5BD0}"/>
                </a:ext>
              </a:extLst>
            </p:cNvPr>
            <p:cNvSpPr/>
            <p:nvPr/>
          </p:nvSpPr>
          <p:spPr>
            <a:xfrm>
              <a:off x="7759027" y="2440463"/>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2" name="Rectangle 61">
              <a:extLst>
                <a:ext uri="{FF2B5EF4-FFF2-40B4-BE49-F238E27FC236}">
                  <a16:creationId xmlns:a16="http://schemas.microsoft.com/office/drawing/2014/main" id="{F53B76AA-4B20-4C51-A361-E024FD78A852}"/>
                </a:ext>
              </a:extLst>
            </p:cNvPr>
            <p:cNvSpPr/>
            <p:nvPr/>
          </p:nvSpPr>
          <p:spPr>
            <a:xfrm>
              <a:off x="7759027" y="2797559"/>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3" name="Rectangle 62">
              <a:extLst>
                <a:ext uri="{FF2B5EF4-FFF2-40B4-BE49-F238E27FC236}">
                  <a16:creationId xmlns:a16="http://schemas.microsoft.com/office/drawing/2014/main" id="{95022C1C-9F3C-4D76-9739-49B9BFA54AC5}"/>
                </a:ext>
              </a:extLst>
            </p:cNvPr>
            <p:cNvSpPr/>
            <p:nvPr/>
          </p:nvSpPr>
          <p:spPr>
            <a:xfrm>
              <a:off x="7759027" y="3154655"/>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4" name="Rectangle 63">
              <a:extLst>
                <a:ext uri="{FF2B5EF4-FFF2-40B4-BE49-F238E27FC236}">
                  <a16:creationId xmlns:a16="http://schemas.microsoft.com/office/drawing/2014/main" id="{C1EEF003-72D4-4E43-BEA8-9ACECED5FE72}"/>
                </a:ext>
              </a:extLst>
            </p:cNvPr>
            <p:cNvSpPr/>
            <p:nvPr/>
          </p:nvSpPr>
          <p:spPr>
            <a:xfrm>
              <a:off x="7759027" y="351175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5" name="Rectangle 64">
              <a:extLst>
                <a:ext uri="{FF2B5EF4-FFF2-40B4-BE49-F238E27FC236}">
                  <a16:creationId xmlns:a16="http://schemas.microsoft.com/office/drawing/2014/main" id="{D1BF05C9-3720-4C34-8FDD-3E7D11599E42}"/>
                </a:ext>
              </a:extLst>
            </p:cNvPr>
            <p:cNvSpPr/>
            <p:nvPr/>
          </p:nvSpPr>
          <p:spPr>
            <a:xfrm>
              <a:off x="7754333" y="1396334"/>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6" name="Rectangle 65">
              <a:extLst>
                <a:ext uri="{FF2B5EF4-FFF2-40B4-BE49-F238E27FC236}">
                  <a16:creationId xmlns:a16="http://schemas.microsoft.com/office/drawing/2014/main" id="{D5E114AC-019C-4441-924B-565BFF94091D}"/>
                </a:ext>
              </a:extLst>
            </p:cNvPr>
            <p:cNvSpPr/>
            <p:nvPr/>
          </p:nvSpPr>
          <p:spPr>
            <a:xfrm>
              <a:off x="6449701" y="1287538"/>
              <a:ext cx="2298190" cy="257554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88" name="Rectangle 87">
            <a:extLst>
              <a:ext uri="{FF2B5EF4-FFF2-40B4-BE49-F238E27FC236}">
                <a16:creationId xmlns:a16="http://schemas.microsoft.com/office/drawing/2014/main" id="{4F20B693-5024-4419-BDC4-F56ED55D86EC}"/>
              </a:ext>
            </a:extLst>
          </p:cNvPr>
          <p:cNvSpPr/>
          <p:nvPr/>
        </p:nvSpPr>
        <p:spPr>
          <a:xfrm>
            <a:off x="33146" y="1579637"/>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Source Input:</a:t>
            </a:r>
          </a:p>
        </p:txBody>
      </p:sp>
      <p:sp>
        <p:nvSpPr>
          <p:cNvPr id="80" name="Rectangle 79">
            <a:extLst>
              <a:ext uri="{FF2B5EF4-FFF2-40B4-BE49-F238E27FC236}">
                <a16:creationId xmlns:a16="http://schemas.microsoft.com/office/drawing/2014/main" id="{0FFF3D5D-E55F-43A3-9C1A-9AA61756B87C}"/>
              </a:ext>
            </a:extLst>
          </p:cNvPr>
          <p:cNvSpPr/>
          <p:nvPr/>
        </p:nvSpPr>
        <p:spPr>
          <a:xfrm>
            <a:off x="6250267" y="2819061"/>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1" name="Rectangle 80">
            <a:extLst>
              <a:ext uri="{FF2B5EF4-FFF2-40B4-BE49-F238E27FC236}">
                <a16:creationId xmlns:a16="http://schemas.microsoft.com/office/drawing/2014/main" id="{DC8697D2-B860-4826-A015-B2F2450156F4}"/>
              </a:ext>
            </a:extLst>
          </p:cNvPr>
          <p:cNvSpPr/>
          <p:nvPr/>
        </p:nvSpPr>
        <p:spPr>
          <a:xfrm>
            <a:off x="3589239" y="2838290"/>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Theta:</a:t>
            </a:r>
          </a:p>
        </p:txBody>
      </p:sp>
      <p:sp>
        <p:nvSpPr>
          <p:cNvPr id="82" name="Rectangle 81">
            <a:extLst>
              <a:ext uri="{FF2B5EF4-FFF2-40B4-BE49-F238E27FC236}">
                <a16:creationId xmlns:a16="http://schemas.microsoft.com/office/drawing/2014/main" id="{99065931-83BD-467D-8A9B-AEDA97743E5B}"/>
              </a:ext>
            </a:extLst>
          </p:cNvPr>
          <p:cNvSpPr/>
          <p:nvPr/>
        </p:nvSpPr>
        <p:spPr>
          <a:xfrm>
            <a:off x="4320759" y="282585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3" name="Rectangle 82">
            <a:extLst>
              <a:ext uri="{FF2B5EF4-FFF2-40B4-BE49-F238E27FC236}">
                <a16:creationId xmlns:a16="http://schemas.microsoft.com/office/drawing/2014/main" id="{868F9CFC-7228-4E29-B4E7-83C4D635F667}"/>
              </a:ext>
            </a:extLst>
          </p:cNvPr>
          <p:cNvSpPr/>
          <p:nvPr/>
        </p:nvSpPr>
        <p:spPr>
          <a:xfrm>
            <a:off x="5518747" y="2805930"/>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Phi:</a:t>
            </a:r>
          </a:p>
        </p:txBody>
      </p:sp>
      <p:grpSp>
        <p:nvGrpSpPr>
          <p:cNvPr id="85" name="Group 84">
            <a:extLst>
              <a:ext uri="{FF2B5EF4-FFF2-40B4-BE49-F238E27FC236}">
                <a16:creationId xmlns:a16="http://schemas.microsoft.com/office/drawing/2014/main" id="{20AC32FC-A4FE-436D-851B-C43EA142AE7E}"/>
              </a:ext>
            </a:extLst>
          </p:cNvPr>
          <p:cNvGrpSpPr/>
          <p:nvPr/>
        </p:nvGrpSpPr>
        <p:grpSpPr>
          <a:xfrm>
            <a:off x="4818323" y="2118477"/>
            <a:ext cx="4115909" cy="496376"/>
            <a:chOff x="5435650" y="4179676"/>
            <a:chExt cx="4115909" cy="496376"/>
          </a:xfrm>
        </p:grpSpPr>
        <p:sp>
          <p:nvSpPr>
            <p:cNvPr id="68" name="Rectangle 67">
              <a:extLst>
                <a:ext uri="{FF2B5EF4-FFF2-40B4-BE49-F238E27FC236}">
                  <a16:creationId xmlns:a16="http://schemas.microsoft.com/office/drawing/2014/main" id="{F09991DB-7627-4D8D-94B3-2B6D5605CD9B}"/>
                </a:ext>
              </a:extLst>
            </p:cNvPr>
            <p:cNvSpPr/>
            <p:nvPr/>
          </p:nvSpPr>
          <p:spPr>
            <a:xfrm>
              <a:off x="5435650" y="4439289"/>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Location:</a:t>
              </a:r>
            </a:p>
          </p:txBody>
        </p:sp>
        <p:sp>
          <p:nvSpPr>
            <p:cNvPr id="69" name="Rectangle 68">
              <a:extLst>
                <a:ext uri="{FF2B5EF4-FFF2-40B4-BE49-F238E27FC236}">
                  <a16:creationId xmlns:a16="http://schemas.microsoft.com/office/drawing/2014/main" id="{51F154B2-82E2-4F93-A7E5-56CBA26E74D2}"/>
                </a:ext>
              </a:extLst>
            </p:cNvPr>
            <p:cNvSpPr/>
            <p:nvPr/>
          </p:nvSpPr>
          <p:spPr>
            <a:xfrm>
              <a:off x="6259287" y="4438943"/>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0" name="Rectangle 69">
              <a:extLst>
                <a:ext uri="{FF2B5EF4-FFF2-40B4-BE49-F238E27FC236}">
                  <a16:creationId xmlns:a16="http://schemas.microsoft.com/office/drawing/2014/main" id="{E0F69AB1-8614-40C6-B6A5-D69F94870EC4}"/>
                </a:ext>
              </a:extLst>
            </p:cNvPr>
            <p:cNvSpPr/>
            <p:nvPr/>
          </p:nvSpPr>
          <p:spPr>
            <a:xfrm>
              <a:off x="6259287" y="4179676"/>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71" name="Rectangle 70">
              <a:extLst>
                <a:ext uri="{FF2B5EF4-FFF2-40B4-BE49-F238E27FC236}">
                  <a16:creationId xmlns:a16="http://schemas.microsoft.com/office/drawing/2014/main" id="{3E0FDF76-470F-483F-A7C2-5477BBD57B33}"/>
                </a:ext>
              </a:extLst>
            </p:cNvPr>
            <p:cNvSpPr/>
            <p:nvPr/>
          </p:nvSpPr>
          <p:spPr>
            <a:xfrm>
              <a:off x="7143750" y="44368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2" name="Rectangle 71">
              <a:extLst>
                <a:ext uri="{FF2B5EF4-FFF2-40B4-BE49-F238E27FC236}">
                  <a16:creationId xmlns:a16="http://schemas.microsoft.com/office/drawing/2014/main" id="{D6FD682C-CF81-4227-AED5-7B31C0F04984}"/>
                </a:ext>
              </a:extLst>
            </p:cNvPr>
            <p:cNvSpPr/>
            <p:nvPr/>
          </p:nvSpPr>
          <p:spPr>
            <a:xfrm>
              <a:off x="8028213" y="443689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3" name="Rectangle 72">
              <a:extLst>
                <a:ext uri="{FF2B5EF4-FFF2-40B4-BE49-F238E27FC236}">
                  <a16:creationId xmlns:a16="http://schemas.microsoft.com/office/drawing/2014/main" id="{2EF41DE1-CFCF-488C-B264-027CCEFD7E7A}"/>
                </a:ext>
              </a:extLst>
            </p:cNvPr>
            <p:cNvSpPr/>
            <p:nvPr/>
          </p:nvSpPr>
          <p:spPr>
            <a:xfrm>
              <a:off x="7143750" y="418173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74" name="Rectangle 73">
              <a:extLst>
                <a:ext uri="{FF2B5EF4-FFF2-40B4-BE49-F238E27FC236}">
                  <a16:creationId xmlns:a16="http://schemas.microsoft.com/office/drawing/2014/main" id="{A82F3CC3-E435-4F2B-8036-C79DF4F6874B}"/>
                </a:ext>
              </a:extLst>
            </p:cNvPr>
            <p:cNvSpPr/>
            <p:nvPr/>
          </p:nvSpPr>
          <p:spPr>
            <a:xfrm>
              <a:off x="8028213" y="418276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sp>
          <p:nvSpPr>
            <p:cNvPr id="135" name="Rectangle 134">
              <a:extLst>
                <a:ext uri="{FF2B5EF4-FFF2-40B4-BE49-F238E27FC236}">
                  <a16:creationId xmlns:a16="http://schemas.microsoft.com/office/drawing/2014/main" id="{D1931707-F535-4009-A03F-7D1BD6740E49}"/>
                </a:ext>
              </a:extLst>
            </p:cNvPr>
            <p:cNvSpPr/>
            <p:nvPr/>
          </p:nvSpPr>
          <p:spPr>
            <a:xfrm>
              <a:off x="8728599" y="4430511"/>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solidFill>
                    <a:schemeClr val="tx1"/>
                  </a:solidFill>
                </a:rPr>
                <a:t>meters</a:t>
              </a:r>
            </a:p>
          </p:txBody>
        </p:sp>
      </p:grpSp>
      <p:sp>
        <p:nvSpPr>
          <p:cNvPr id="75" name="Rectangle 74">
            <a:extLst>
              <a:ext uri="{FF2B5EF4-FFF2-40B4-BE49-F238E27FC236}">
                <a16:creationId xmlns:a16="http://schemas.microsoft.com/office/drawing/2014/main" id="{D8E59BBE-76F4-409B-B3D4-BE1A1E22AB22}"/>
              </a:ext>
            </a:extLst>
          </p:cNvPr>
          <p:cNvSpPr/>
          <p:nvPr/>
        </p:nvSpPr>
        <p:spPr>
          <a:xfrm>
            <a:off x="2329299" y="2363677"/>
            <a:ext cx="10058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Steps Taken:</a:t>
            </a:r>
          </a:p>
        </p:txBody>
      </p:sp>
      <p:sp>
        <p:nvSpPr>
          <p:cNvPr id="76" name="Rectangle 75">
            <a:extLst>
              <a:ext uri="{FF2B5EF4-FFF2-40B4-BE49-F238E27FC236}">
                <a16:creationId xmlns:a16="http://schemas.microsoft.com/office/drawing/2014/main" id="{326F6803-2149-4154-A26C-8FDA208FD322}"/>
              </a:ext>
            </a:extLst>
          </p:cNvPr>
          <p:cNvSpPr/>
          <p:nvPr/>
        </p:nvSpPr>
        <p:spPr>
          <a:xfrm>
            <a:off x="3341300" y="237191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7" name="Rectangle 76">
            <a:extLst>
              <a:ext uri="{FF2B5EF4-FFF2-40B4-BE49-F238E27FC236}">
                <a16:creationId xmlns:a16="http://schemas.microsoft.com/office/drawing/2014/main" id="{6E8F8D02-EAB5-4A74-AC76-E4BD10665EBC}"/>
              </a:ext>
            </a:extLst>
          </p:cNvPr>
          <p:cNvSpPr/>
          <p:nvPr/>
        </p:nvSpPr>
        <p:spPr>
          <a:xfrm>
            <a:off x="1221866" y="2817184"/>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Frequency:</a:t>
            </a:r>
          </a:p>
        </p:txBody>
      </p:sp>
      <p:sp>
        <p:nvSpPr>
          <p:cNvPr id="78" name="Rectangle 77">
            <a:extLst>
              <a:ext uri="{FF2B5EF4-FFF2-40B4-BE49-F238E27FC236}">
                <a16:creationId xmlns:a16="http://schemas.microsoft.com/office/drawing/2014/main" id="{E65C758F-E68D-4F25-8F4F-94E120A810FF}"/>
              </a:ext>
            </a:extLst>
          </p:cNvPr>
          <p:cNvSpPr/>
          <p:nvPr/>
        </p:nvSpPr>
        <p:spPr>
          <a:xfrm>
            <a:off x="2136943" y="282658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6" name="Rectangle 85">
            <a:extLst>
              <a:ext uri="{FF2B5EF4-FFF2-40B4-BE49-F238E27FC236}">
                <a16:creationId xmlns:a16="http://schemas.microsoft.com/office/drawing/2014/main" id="{A3FA1FA4-8D2B-43AF-9335-1E6D3FDFEEF6}"/>
              </a:ext>
            </a:extLst>
          </p:cNvPr>
          <p:cNvSpPr/>
          <p:nvPr/>
        </p:nvSpPr>
        <p:spPr>
          <a:xfrm>
            <a:off x="434073" y="2363677"/>
            <a:ext cx="9144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Total Time:</a:t>
            </a:r>
          </a:p>
        </p:txBody>
      </p:sp>
      <p:sp>
        <p:nvSpPr>
          <p:cNvPr id="87" name="Rectangle 86">
            <a:extLst>
              <a:ext uri="{FF2B5EF4-FFF2-40B4-BE49-F238E27FC236}">
                <a16:creationId xmlns:a16="http://schemas.microsoft.com/office/drawing/2014/main" id="{F50B9038-FD6F-4A64-A0FC-80557506F9AB}"/>
              </a:ext>
            </a:extLst>
          </p:cNvPr>
          <p:cNvSpPr/>
          <p:nvPr/>
        </p:nvSpPr>
        <p:spPr>
          <a:xfrm>
            <a:off x="1343336" y="237191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5" name="Rectangle 44">
            <a:extLst>
              <a:ext uri="{FF2B5EF4-FFF2-40B4-BE49-F238E27FC236}">
                <a16:creationId xmlns:a16="http://schemas.microsoft.com/office/drawing/2014/main" id="{F5BF0EEB-BEEF-4E9A-8D0C-E20A77351CAC}"/>
              </a:ext>
            </a:extLst>
          </p:cNvPr>
          <p:cNvSpPr/>
          <p:nvPr/>
        </p:nvSpPr>
        <p:spPr>
          <a:xfrm>
            <a:off x="-677" y="231228"/>
            <a:ext cx="9144000" cy="220655"/>
          </a:xfrm>
          <a:prstGeom prst="rect">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Action Button: Get Information 66">
            <a:hlinkClick r:id="" action="ppaction://noaction" highlightClick="1"/>
            <a:extLst>
              <a:ext uri="{FF2B5EF4-FFF2-40B4-BE49-F238E27FC236}">
                <a16:creationId xmlns:a16="http://schemas.microsoft.com/office/drawing/2014/main" id="{89A85A59-1451-4305-ACB5-52B16CEBA034}"/>
              </a:ext>
            </a:extLst>
          </p:cNvPr>
          <p:cNvSpPr/>
          <p:nvPr/>
        </p:nvSpPr>
        <p:spPr>
          <a:xfrm>
            <a:off x="8923958" y="236526"/>
            <a:ext cx="219456" cy="219456"/>
          </a:xfrm>
          <a:prstGeom prst="actionButtonInformation">
            <a:avLst/>
          </a:prstGeom>
          <a:solidFill>
            <a:schemeClr val="bg1">
              <a:lumMod val="85000"/>
            </a:schemeClr>
          </a:solid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94" name="Group 93">
            <a:extLst>
              <a:ext uri="{FF2B5EF4-FFF2-40B4-BE49-F238E27FC236}">
                <a16:creationId xmlns:a16="http://schemas.microsoft.com/office/drawing/2014/main" id="{50F660F6-F4A0-4CAE-BE7B-485F037B308B}"/>
              </a:ext>
            </a:extLst>
          </p:cNvPr>
          <p:cNvGrpSpPr/>
          <p:nvPr/>
        </p:nvGrpSpPr>
        <p:grpSpPr>
          <a:xfrm>
            <a:off x="629822" y="3956902"/>
            <a:ext cx="5329566" cy="245071"/>
            <a:chOff x="629822" y="2189977"/>
            <a:chExt cx="5329566" cy="245071"/>
          </a:xfrm>
        </p:grpSpPr>
        <p:grpSp>
          <p:nvGrpSpPr>
            <p:cNvPr id="21" name="Group 20">
              <a:extLst>
                <a:ext uri="{FF2B5EF4-FFF2-40B4-BE49-F238E27FC236}">
                  <a16:creationId xmlns:a16="http://schemas.microsoft.com/office/drawing/2014/main" id="{EAB563F0-AE03-44D2-9844-5D1A9A987E3F}"/>
                </a:ext>
              </a:extLst>
            </p:cNvPr>
            <p:cNvGrpSpPr/>
            <p:nvPr/>
          </p:nvGrpSpPr>
          <p:grpSpPr>
            <a:xfrm>
              <a:off x="629822" y="2189977"/>
              <a:ext cx="5329566" cy="245071"/>
              <a:chOff x="629822" y="1759060"/>
              <a:chExt cx="5329566" cy="245071"/>
            </a:xfrm>
          </p:grpSpPr>
          <p:sp>
            <p:nvSpPr>
              <p:cNvPr id="48" name="Rectangle 47">
                <a:extLst>
                  <a:ext uri="{FF2B5EF4-FFF2-40B4-BE49-F238E27FC236}">
                    <a16:creationId xmlns:a16="http://schemas.microsoft.com/office/drawing/2014/main" id="{0D4817BB-79BE-4263-945A-8B9AB5C93565}"/>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9" name="Rectangle 48">
                <a:extLst>
                  <a:ext uri="{FF2B5EF4-FFF2-40B4-BE49-F238E27FC236}">
                    <a16:creationId xmlns:a16="http://schemas.microsoft.com/office/drawing/2014/main" id="{ED80E5B3-936D-4FAB-9189-27FBC75D693A}"/>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0" name="Rectangle 49">
                <a:extLst>
                  <a:ext uri="{FF2B5EF4-FFF2-40B4-BE49-F238E27FC236}">
                    <a16:creationId xmlns:a16="http://schemas.microsoft.com/office/drawing/2014/main" id="{8E3B5E0F-1461-408F-B56C-E2ECCEB37F3E}"/>
                  </a:ext>
                </a:extLst>
              </p:cNvPr>
              <p:cNvSpPr/>
              <p:nvPr/>
            </p:nvSpPr>
            <p:spPr>
              <a:xfrm>
                <a:off x="2857719" y="1759060"/>
                <a:ext cx="73152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1" name="Rectangle 50">
                <a:extLst>
                  <a:ext uri="{FF2B5EF4-FFF2-40B4-BE49-F238E27FC236}">
                    <a16:creationId xmlns:a16="http://schemas.microsoft.com/office/drawing/2014/main" id="{A24D9468-E16E-4F48-8141-ED56ACA86334}"/>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2" name="Rectangle 51">
                <a:extLst>
                  <a:ext uri="{FF2B5EF4-FFF2-40B4-BE49-F238E27FC236}">
                    <a16:creationId xmlns:a16="http://schemas.microsoft.com/office/drawing/2014/main" id="{AC529F5D-7E37-45E9-B342-797E79A7A783}"/>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93" name="Rectangle 92">
              <a:extLst>
                <a:ext uri="{FF2B5EF4-FFF2-40B4-BE49-F238E27FC236}">
                  <a16:creationId xmlns:a16="http://schemas.microsoft.com/office/drawing/2014/main" id="{E0086CD2-DD07-4C33-9F31-EC29EB361749}"/>
                </a:ext>
              </a:extLst>
            </p:cNvPr>
            <p:cNvSpPr/>
            <p:nvPr/>
          </p:nvSpPr>
          <p:spPr>
            <a:xfrm>
              <a:off x="3630875" y="2228655"/>
              <a:ext cx="145157" cy="145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EE5DF63C-DB5D-4641-861B-F26126AC92A8}"/>
              </a:ext>
            </a:extLst>
          </p:cNvPr>
          <p:cNvGrpSpPr/>
          <p:nvPr/>
        </p:nvGrpSpPr>
        <p:grpSpPr>
          <a:xfrm>
            <a:off x="629822" y="4329985"/>
            <a:ext cx="5329566" cy="245071"/>
            <a:chOff x="629822" y="2189977"/>
            <a:chExt cx="5329566" cy="245071"/>
          </a:xfrm>
        </p:grpSpPr>
        <p:grpSp>
          <p:nvGrpSpPr>
            <p:cNvPr id="96" name="Group 95">
              <a:extLst>
                <a:ext uri="{FF2B5EF4-FFF2-40B4-BE49-F238E27FC236}">
                  <a16:creationId xmlns:a16="http://schemas.microsoft.com/office/drawing/2014/main" id="{6F4A19CA-218E-49A4-8E66-9CFD0BDAF709}"/>
                </a:ext>
              </a:extLst>
            </p:cNvPr>
            <p:cNvGrpSpPr/>
            <p:nvPr/>
          </p:nvGrpSpPr>
          <p:grpSpPr>
            <a:xfrm>
              <a:off x="629822" y="2189977"/>
              <a:ext cx="5329566" cy="245071"/>
              <a:chOff x="629822" y="1759060"/>
              <a:chExt cx="5329566" cy="245071"/>
            </a:xfrm>
          </p:grpSpPr>
          <p:sp>
            <p:nvSpPr>
              <p:cNvPr id="98" name="Rectangle 97">
                <a:extLst>
                  <a:ext uri="{FF2B5EF4-FFF2-40B4-BE49-F238E27FC236}">
                    <a16:creationId xmlns:a16="http://schemas.microsoft.com/office/drawing/2014/main" id="{DD289F05-ACD6-4127-B000-27AA866E886E}"/>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99" name="Rectangle 98">
                <a:extLst>
                  <a:ext uri="{FF2B5EF4-FFF2-40B4-BE49-F238E27FC236}">
                    <a16:creationId xmlns:a16="http://schemas.microsoft.com/office/drawing/2014/main" id="{BCC52B3E-9DFA-4533-A8E1-FB8661B3EDF8}"/>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0" name="Rectangle 99">
                <a:extLst>
                  <a:ext uri="{FF2B5EF4-FFF2-40B4-BE49-F238E27FC236}">
                    <a16:creationId xmlns:a16="http://schemas.microsoft.com/office/drawing/2014/main" id="{676DAB59-0C79-47C4-BF75-422ACE657DE8}"/>
                  </a:ext>
                </a:extLst>
              </p:cNvPr>
              <p:cNvSpPr/>
              <p:nvPr/>
            </p:nvSpPr>
            <p:spPr>
              <a:xfrm>
                <a:off x="2857719" y="1759060"/>
                <a:ext cx="73152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1" name="Rectangle 100">
                <a:extLst>
                  <a:ext uri="{FF2B5EF4-FFF2-40B4-BE49-F238E27FC236}">
                    <a16:creationId xmlns:a16="http://schemas.microsoft.com/office/drawing/2014/main" id="{3E7F44AB-1FAB-41A5-86E5-3B03A8598686}"/>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02" name="Rectangle 101">
                <a:extLst>
                  <a:ext uri="{FF2B5EF4-FFF2-40B4-BE49-F238E27FC236}">
                    <a16:creationId xmlns:a16="http://schemas.microsoft.com/office/drawing/2014/main" id="{24A2B476-B99D-4987-ACE9-B1AA4BF7455A}"/>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sp>
          <p:nvSpPr>
            <p:cNvPr id="97" name="Rectangle 96">
              <a:extLst>
                <a:ext uri="{FF2B5EF4-FFF2-40B4-BE49-F238E27FC236}">
                  <a16:creationId xmlns:a16="http://schemas.microsoft.com/office/drawing/2014/main" id="{11E8E3A4-2C1E-4416-8533-30FB1D6D0890}"/>
                </a:ext>
              </a:extLst>
            </p:cNvPr>
            <p:cNvSpPr/>
            <p:nvPr/>
          </p:nvSpPr>
          <p:spPr>
            <a:xfrm>
              <a:off x="3630875" y="2228655"/>
              <a:ext cx="145157" cy="1451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03" name="Rectangle 102">
            <a:extLst>
              <a:ext uri="{FF2B5EF4-FFF2-40B4-BE49-F238E27FC236}">
                <a16:creationId xmlns:a16="http://schemas.microsoft.com/office/drawing/2014/main" id="{06BC40C0-825A-4B1F-985F-29534AB1F222}"/>
              </a:ext>
            </a:extLst>
          </p:cNvPr>
          <p:cNvSpPr/>
          <p:nvPr/>
        </p:nvSpPr>
        <p:spPr>
          <a:xfrm>
            <a:off x="33937" y="465111"/>
            <a:ext cx="1188720" cy="18288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Domain Inputs </a:t>
            </a:r>
          </a:p>
        </p:txBody>
      </p:sp>
      <p:sp>
        <p:nvSpPr>
          <p:cNvPr id="137" name="Isosceles Triangle 136">
            <a:extLst>
              <a:ext uri="{FF2B5EF4-FFF2-40B4-BE49-F238E27FC236}">
                <a16:creationId xmlns:a16="http://schemas.microsoft.com/office/drawing/2014/main" id="{41E5F8C6-C87E-4A9F-95D7-FD991F8CA5AA}"/>
              </a:ext>
            </a:extLst>
          </p:cNvPr>
          <p:cNvSpPr/>
          <p:nvPr/>
        </p:nvSpPr>
        <p:spPr>
          <a:xfrm rot="5400000">
            <a:off x="85868" y="281974"/>
            <a:ext cx="137160" cy="137160"/>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CF50FBB5-B96D-49ED-8750-D0E2494CD833}"/>
              </a:ext>
            </a:extLst>
          </p:cNvPr>
          <p:cNvSpPr/>
          <p:nvPr/>
        </p:nvSpPr>
        <p:spPr>
          <a:xfrm>
            <a:off x="7030300" y="6377450"/>
            <a:ext cx="1280160" cy="22860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schemeClr val="tx1"/>
                </a:solidFill>
              </a:rPr>
              <a:t>Run Simulation</a:t>
            </a:r>
          </a:p>
        </p:txBody>
      </p:sp>
      <p:grpSp>
        <p:nvGrpSpPr>
          <p:cNvPr id="20" name="Group 19">
            <a:extLst>
              <a:ext uri="{FF2B5EF4-FFF2-40B4-BE49-F238E27FC236}">
                <a16:creationId xmlns:a16="http://schemas.microsoft.com/office/drawing/2014/main" id="{68AA0A50-BDEA-4B5A-BF9A-A7600CED8E02}"/>
              </a:ext>
            </a:extLst>
          </p:cNvPr>
          <p:cNvGrpSpPr/>
          <p:nvPr/>
        </p:nvGrpSpPr>
        <p:grpSpPr>
          <a:xfrm>
            <a:off x="3874279" y="574220"/>
            <a:ext cx="3188294" cy="1296727"/>
            <a:chOff x="1132465" y="1479478"/>
            <a:chExt cx="3188294" cy="1296727"/>
          </a:xfrm>
        </p:grpSpPr>
        <p:sp>
          <p:nvSpPr>
            <p:cNvPr id="2" name="Rectangle 1">
              <a:extLst>
                <a:ext uri="{FF2B5EF4-FFF2-40B4-BE49-F238E27FC236}">
                  <a16:creationId xmlns:a16="http://schemas.microsoft.com/office/drawing/2014/main" id="{93A2DD3D-4046-4C88-A41A-887260BB9983}"/>
                </a:ext>
              </a:extLst>
            </p:cNvPr>
            <p:cNvSpPr/>
            <p:nvPr/>
          </p:nvSpPr>
          <p:spPr>
            <a:xfrm>
              <a:off x="1132465" y="1479478"/>
              <a:ext cx="3188294" cy="129672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dirty="0"/>
                <a:t>To begin select the number of dimensions the being used in the chart.  Default is 2.</a:t>
              </a:r>
            </a:p>
          </p:txBody>
        </p:sp>
        <p:sp>
          <p:nvSpPr>
            <p:cNvPr id="3" name="Rectangle 2">
              <a:extLst>
                <a:ext uri="{FF2B5EF4-FFF2-40B4-BE49-F238E27FC236}">
                  <a16:creationId xmlns:a16="http://schemas.microsoft.com/office/drawing/2014/main" id="{DB775AB8-F861-4FAA-9D0A-4967FE30D4E9}"/>
                </a:ext>
              </a:extLst>
            </p:cNvPr>
            <p:cNvSpPr/>
            <p:nvPr/>
          </p:nvSpPr>
          <p:spPr>
            <a:xfrm>
              <a:off x="2281718" y="2433499"/>
              <a:ext cx="810800" cy="2116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Next</a:t>
              </a:r>
            </a:p>
          </p:txBody>
        </p:sp>
      </p:grpSp>
      <p:cxnSp>
        <p:nvCxnSpPr>
          <p:cNvPr id="54" name="Straight Connector 53">
            <a:extLst>
              <a:ext uri="{FF2B5EF4-FFF2-40B4-BE49-F238E27FC236}">
                <a16:creationId xmlns:a16="http://schemas.microsoft.com/office/drawing/2014/main" id="{2FE155A7-AFB1-4371-820F-D50CB5D9D227}"/>
              </a:ext>
            </a:extLst>
          </p:cNvPr>
          <p:cNvCxnSpPr>
            <a:cxnSpLocks/>
            <a:stCxn id="2" idx="1"/>
            <a:endCxn id="29" idx="3"/>
          </p:cNvCxnSpPr>
          <p:nvPr/>
        </p:nvCxnSpPr>
        <p:spPr>
          <a:xfrm flipH="1" flipV="1">
            <a:off x="2591134" y="1204713"/>
            <a:ext cx="1283145" cy="1787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574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4CE2FA-DC56-4ED9-99B7-8D95E9A62223}"/>
              </a:ext>
            </a:extLst>
          </p:cNvPr>
          <p:cNvSpPr/>
          <p:nvPr/>
        </p:nvSpPr>
        <p:spPr>
          <a:xfrm>
            <a:off x="0" y="0"/>
            <a:ext cx="9144000" cy="236763"/>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Seismic-Radar Toolbox</a:t>
            </a:r>
          </a:p>
        </p:txBody>
      </p:sp>
      <p:sp>
        <p:nvSpPr>
          <p:cNvPr id="5" name="Rectangle 4">
            <a:extLst>
              <a:ext uri="{FF2B5EF4-FFF2-40B4-BE49-F238E27FC236}">
                <a16:creationId xmlns:a16="http://schemas.microsoft.com/office/drawing/2014/main" id="{2DAA1D29-4F36-48C1-A4CE-F0C3A69B3CEF}"/>
              </a:ext>
            </a:extLst>
          </p:cNvPr>
          <p:cNvSpPr/>
          <p:nvPr/>
        </p:nvSpPr>
        <p:spPr>
          <a:xfrm>
            <a:off x="-4581" y="266642"/>
            <a:ext cx="9144000" cy="6591358"/>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F5BF0EEB-BEEF-4E9A-8D0C-E20A77351CAC}"/>
              </a:ext>
            </a:extLst>
          </p:cNvPr>
          <p:cNvSpPr/>
          <p:nvPr/>
        </p:nvSpPr>
        <p:spPr>
          <a:xfrm>
            <a:off x="-677" y="231228"/>
            <a:ext cx="9144000" cy="220655"/>
          </a:xfrm>
          <a:prstGeom prst="rect">
            <a:avLst/>
          </a:prstGeom>
          <a:solidFill>
            <a:schemeClr val="bg1">
              <a:lumMod val="8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6F3727E8-7634-4A7D-B3BF-031EABBDB214}"/>
              </a:ext>
            </a:extLst>
          </p:cNvPr>
          <p:cNvSpPr/>
          <p:nvPr/>
        </p:nvSpPr>
        <p:spPr>
          <a:xfrm>
            <a:off x="3744459" y="564729"/>
            <a:ext cx="16459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tx1"/>
                </a:solidFill>
              </a:rPr>
              <a:t>User Manual</a:t>
            </a:r>
          </a:p>
        </p:txBody>
      </p:sp>
      <p:sp>
        <p:nvSpPr>
          <p:cNvPr id="2" name="TextBox 1">
            <a:extLst>
              <a:ext uri="{FF2B5EF4-FFF2-40B4-BE49-F238E27FC236}">
                <a16:creationId xmlns:a16="http://schemas.microsoft.com/office/drawing/2014/main" id="{9444AD4E-2B71-4FB9-9EA1-FAC00E8D974F}"/>
              </a:ext>
            </a:extLst>
          </p:cNvPr>
          <p:cNvSpPr txBox="1"/>
          <p:nvPr/>
        </p:nvSpPr>
        <p:spPr>
          <a:xfrm>
            <a:off x="102742" y="904126"/>
            <a:ext cx="8928242" cy="646331"/>
          </a:xfrm>
          <a:prstGeom prst="rect">
            <a:avLst/>
          </a:prstGeom>
          <a:noFill/>
        </p:spPr>
        <p:txBody>
          <a:bodyPr wrap="square" rtlCol="0">
            <a:spAutoFit/>
          </a:bodyPr>
          <a:lstStyle/>
          <a:p>
            <a:r>
              <a:rPr lang="en-US" dirty="0"/>
              <a:t>This page will contain the user manual.  Containing information on what the program is and how it is used.  That includes instructions of what all fields are and what can go in them.  </a:t>
            </a:r>
          </a:p>
        </p:txBody>
      </p:sp>
      <p:sp>
        <p:nvSpPr>
          <p:cNvPr id="3" name="Multiplication Sign 2">
            <a:extLst>
              <a:ext uri="{FF2B5EF4-FFF2-40B4-BE49-F238E27FC236}">
                <a16:creationId xmlns:a16="http://schemas.microsoft.com/office/drawing/2014/main" id="{759784AD-23FB-48F3-A749-FD33BC9052D5}"/>
              </a:ext>
            </a:extLst>
          </p:cNvPr>
          <p:cNvSpPr/>
          <p:nvPr/>
        </p:nvSpPr>
        <p:spPr>
          <a:xfrm>
            <a:off x="8952018" y="251776"/>
            <a:ext cx="184935" cy="184935"/>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45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4CE2FA-DC56-4ED9-99B7-8D95E9A62223}"/>
              </a:ext>
            </a:extLst>
          </p:cNvPr>
          <p:cNvSpPr/>
          <p:nvPr/>
        </p:nvSpPr>
        <p:spPr>
          <a:xfrm>
            <a:off x="0" y="0"/>
            <a:ext cx="9144000" cy="236763"/>
          </a:xfrm>
          <a:prstGeom prst="rect">
            <a:avLst/>
          </a:prstGeom>
          <a:solidFill>
            <a:schemeClr val="bg1">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Seismic-Radar Toolbox</a:t>
            </a:r>
          </a:p>
        </p:txBody>
      </p:sp>
      <p:sp>
        <p:nvSpPr>
          <p:cNvPr id="5" name="Rectangle 4">
            <a:extLst>
              <a:ext uri="{FF2B5EF4-FFF2-40B4-BE49-F238E27FC236}">
                <a16:creationId xmlns:a16="http://schemas.microsoft.com/office/drawing/2014/main" id="{2DAA1D29-4F36-48C1-A4CE-F0C3A69B3CEF}"/>
              </a:ext>
            </a:extLst>
          </p:cNvPr>
          <p:cNvSpPr/>
          <p:nvPr/>
        </p:nvSpPr>
        <p:spPr>
          <a:xfrm>
            <a:off x="0" y="236763"/>
            <a:ext cx="9144000" cy="898073"/>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296C47CE-8C50-49FA-B1EC-7358EF3D9899}"/>
              </a:ext>
            </a:extLst>
          </p:cNvPr>
          <p:cNvSpPr/>
          <p:nvPr/>
        </p:nvSpPr>
        <p:spPr>
          <a:xfrm>
            <a:off x="0" y="1134837"/>
            <a:ext cx="9144000" cy="2857500"/>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671277D7-4E45-4515-8C80-DC3849CD8F71}"/>
              </a:ext>
            </a:extLst>
          </p:cNvPr>
          <p:cNvSpPr/>
          <p:nvPr/>
        </p:nvSpPr>
        <p:spPr>
          <a:xfrm>
            <a:off x="0" y="3992336"/>
            <a:ext cx="9144000" cy="2865663"/>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6FE88AF2-EF2E-444F-B727-5A8BFDB317FD}"/>
              </a:ext>
            </a:extLst>
          </p:cNvPr>
          <p:cNvGrpSpPr/>
          <p:nvPr/>
        </p:nvGrpSpPr>
        <p:grpSpPr>
          <a:xfrm>
            <a:off x="4765222" y="257166"/>
            <a:ext cx="3948791" cy="808282"/>
            <a:chOff x="4920344" y="251025"/>
            <a:chExt cx="3948791" cy="808282"/>
          </a:xfrm>
        </p:grpSpPr>
        <p:sp>
          <p:nvSpPr>
            <p:cNvPr id="8" name="Rectangle 7">
              <a:extLst>
                <a:ext uri="{FF2B5EF4-FFF2-40B4-BE49-F238E27FC236}">
                  <a16:creationId xmlns:a16="http://schemas.microsoft.com/office/drawing/2014/main" id="{D45B027B-484A-4429-AE7E-2A6F99BAECF1}"/>
                </a:ext>
              </a:extLst>
            </p:cNvPr>
            <p:cNvSpPr/>
            <p:nvPr/>
          </p:nvSpPr>
          <p:spPr>
            <a:xfrm>
              <a:off x="5042809" y="502050"/>
              <a:ext cx="13716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Image Dimensions:</a:t>
              </a:r>
            </a:p>
          </p:txBody>
        </p:sp>
        <p:sp>
          <p:nvSpPr>
            <p:cNvPr id="9" name="Rectangle 8">
              <a:extLst>
                <a:ext uri="{FF2B5EF4-FFF2-40B4-BE49-F238E27FC236}">
                  <a16:creationId xmlns:a16="http://schemas.microsoft.com/office/drawing/2014/main" id="{97D7E889-51C3-45B8-9DF2-E447C5A4D939}"/>
                </a:ext>
              </a:extLst>
            </p:cNvPr>
            <p:cNvSpPr/>
            <p:nvPr/>
          </p:nvSpPr>
          <p:spPr>
            <a:xfrm>
              <a:off x="4920344" y="814302"/>
              <a:ext cx="1494065"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Spacial Dimensions:</a:t>
              </a:r>
            </a:p>
          </p:txBody>
        </p:sp>
        <p:sp>
          <p:nvSpPr>
            <p:cNvPr id="10" name="Rectangle 9">
              <a:extLst>
                <a:ext uri="{FF2B5EF4-FFF2-40B4-BE49-F238E27FC236}">
                  <a16:creationId xmlns:a16="http://schemas.microsoft.com/office/drawing/2014/main" id="{D86DC3DC-3B1D-405E-A117-39351BC24310}"/>
                </a:ext>
              </a:extLst>
            </p:cNvPr>
            <p:cNvSpPr/>
            <p:nvPr/>
          </p:nvSpPr>
          <p:spPr>
            <a:xfrm>
              <a:off x="6414409" y="510292"/>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1" name="Rectangle 10">
              <a:extLst>
                <a:ext uri="{FF2B5EF4-FFF2-40B4-BE49-F238E27FC236}">
                  <a16:creationId xmlns:a16="http://schemas.microsoft.com/office/drawing/2014/main" id="{58A804BC-131D-42E3-9056-B350B877B10D}"/>
                </a:ext>
              </a:extLst>
            </p:cNvPr>
            <p:cNvSpPr/>
            <p:nvPr/>
          </p:nvSpPr>
          <p:spPr>
            <a:xfrm>
              <a:off x="6414409" y="251025"/>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12" name="Rectangle 11">
              <a:extLst>
                <a:ext uri="{FF2B5EF4-FFF2-40B4-BE49-F238E27FC236}">
                  <a16:creationId xmlns:a16="http://schemas.microsoft.com/office/drawing/2014/main" id="{A9EA09DE-687A-4AF9-9A96-2733BB67B589}"/>
                </a:ext>
              </a:extLst>
            </p:cNvPr>
            <p:cNvSpPr/>
            <p:nvPr/>
          </p:nvSpPr>
          <p:spPr>
            <a:xfrm>
              <a:off x="7298872" y="50824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3" name="Rectangle 12">
              <a:extLst>
                <a:ext uri="{FF2B5EF4-FFF2-40B4-BE49-F238E27FC236}">
                  <a16:creationId xmlns:a16="http://schemas.microsoft.com/office/drawing/2014/main" id="{B36C2536-F34F-4686-89DB-160835F608F6}"/>
                </a:ext>
              </a:extLst>
            </p:cNvPr>
            <p:cNvSpPr/>
            <p:nvPr/>
          </p:nvSpPr>
          <p:spPr>
            <a:xfrm>
              <a:off x="8183335" y="508245"/>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4" name="Rectangle 13">
              <a:extLst>
                <a:ext uri="{FF2B5EF4-FFF2-40B4-BE49-F238E27FC236}">
                  <a16:creationId xmlns:a16="http://schemas.microsoft.com/office/drawing/2014/main" id="{AB5DA6EC-E82C-4D44-8662-1EE0ABE40A9F}"/>
                </a:ext>
              </a:extLst>
            </p:cNvPr>
            <p:cNvSpPr/>
            <p:nvPr/>
          </p:nvSpPr>
          <p:spPr>
            <a:xfrm>
              <a:off x="6414409" y="822544"/>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5" name="Rectangle 14">
              <a:extLst>
                <a:ext uri="{FF2B5EF4-FFF2-40B4-BE49-F238E27FC236}">
                  <a16:creationId xmlns:a16="http://schemas.microsoft.com/office/drawing/2014/main" id="{8D4628C7-B431-4255-8BB3-BA072482887A}"/>
                </a:ext>
              </a:extLst>
            </p:cNvPr>
            <p:cNvSpPr/>
            <p:nvPr/>
          </p:nvSpPr>
          <p:spPr>
            <a:xfrm>
              <a:off x="7298872" y="82049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6" name="Rectangle 15">
              <a:extLst>
                <a:ext uri="{FF2B5EF4-FFF2-40B4-BE49-F238E27FC236}">
                  <a16:creationId xmlns:a16="http://schemas.microsoft.com/office/drawing/2014/main" id="{30AA2FFF-41CD-4BAE-9517-3FF260BCB638}"/>
                </a:ext>
              </a:extLst>
            </p:cNvPr>
            <p:cNvSpPr/>
            <p:nvPr/>
          </p:nvSpPr>
          <p:spPr>
            <a:xfrm>
              <a:off x="8183335" y="8204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17" name="Rectangle 16">
              <a:extLst>
                <a:ext uri="{FF2B5EF4-FFF2-40B4-BE49-F238E27FC236}">
                  <a16:creationId xmlns:a16="http://schemas.microsoft.com/office/drawing/2014/main" id="{61147DC6-3A0E-4183-9447-7057E03F87D9}"/>
                </a:ext>
              </a:extLst>
            </p:cNvPr>
            <p:cNvSpPr/>
            <p:nvPr/>
          </p:nvSpPr>
          <p:spPr>
            <a:xfrm>
              <a:off x="7298872" y="25308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18" name="Rectangle 17">
              <a:extLst>
                <a:ext uri="{FF2B5EF4-FFF2-40B4-BE49-F238E27FC236}">
                  <a16:creationId xmlns:a16="http://schemas.microsoft.com/office/drawing/2014/main" id="{3BDAC764-C1F7-4CF3-9260-48DF5625F052}"/>
                </a:ext>
              </a:extLst>
            </p:cNvPr>
            <p:cNvSpPr/>
            <p:nvPr/>
          </p:nvSpPr>
          <p:spPr>
            <a:xfrm>
              <a:off x="8183335" y="254110"/>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grpSp>
      <p:grpSp>
        <p:nvGrpSpPr>
          <p:cNvPr id="32" name="Group 31">
            <a:extLst>
              <a:ext uri="{FF2B5EF4-FFF2-40B4-BE49-F238E27FC236}">
                <a16:creationId xmlns:a16="http://schemas.microsoft.com/office/drawing/2014/main" id="{46CBB59A-559D-42C0-97ED-60854A1B67F5}"/>
              </a:ext>
            </a:extLst>
          </p:cNvPr>
          <p:cNvGrpSpPr/>
          <p:nvPr/>
        </p:nvGrpSpPr>
        <p:grpSpPr>
          <a:xfrm>
            <a:off x="606324" y="519321"/>
            <a:ext cx="3954236" cy="245005"/>
            <a:chOff x="182336" y="271428"/>
            <a:chExt cx="3954236" cy="245005"/>
          </a:xfrm>
        </p:grpSpPr>
        <p:sp>
          <p:nvSpPr>
            <p:cNvPr id="22" name="Rectangle 21">
              <a:extLst>
                <a:ext uri="{FF2B5EF4-FFF2-40B4-BE49-F238E27FC236}">
                  <a16:creationId xmlns:a16="http://schemas.microsoft.com/office/drawing/2014/main" id="{732C69E0-738C-48CD-ABCB-357F5C17CACF}"/>
                </a:ext>
              </a:extLst>
            </p:cNvPr>
            <p:cNvSpPr/>
            <p:nvPr/>
          </p:nvSpPr>
          <p:spPr>
            <a:xfrm>
              <a:off x="182336" y="271428"/>
              <a:ext cx="123825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Input .</a:t>
              </a:r>
              <a:r>
                <a:rPr lang="en-US" sz="1200" dirty="0" err="1">
                  <a:solidFill>
                    <a:schemeClr val="tx1"/>
                  </a:solidFill>
                </a:rPr>
                <a:t>pgn</a:t>
              </a:r>
              <a:r>
                <a:rPr lang="en-US" sz="1200" dirty="0">
                  <a:solidFill>
                    <a:schemeClr val="tx1"/>
                  </a:solidFill>
                </a:rPr>
                <a:t> file:</a:t>
              </a:r>
            </a:p>
          </p:txBody>
        </p:sp>
        <p:sp>
          <p:nvSpPr>
            <p:cNvPr id="23" name="Rectangle 22">
              <a:extLst>
                <a:ext uri="{FF2B5EF4-FFF2-40B4-BE49-F238E27FC236}">
                  <a16:creationId xmlns:a16="http://schemas.microsoft.com/office/drawing/2014/main" id="{43B52C26-99FB-48D1-BD7D-4B3ABE3FE54D}"/>
                </a:ext>
              </a:extLst>
            </p:cNvPr>
            <p:cNvSpPr/>
            <p:nvPr/>
          </p:nvSpPr>
          <p:spPr>
            <a:xfrm>
              <a:off x="1314450" y="279670"/>
              <a:ext cx="2822122" cy="236763"/>
            </a:xfrm>
            <a:prstGeom prst="rect">
              <a:avLst/>
            </a:prstGeom>
            <a:solidFill>
              <a:schemeClr val="bg1"/>
            </a:solidFill>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200" dirty="0">
                <a:solidFill>
                  <a:schemeClr val="tx1"/>
                </a:solidFill>
              </a:endParaRPr>
            </a:p>
          </p:txBody>
        </p:sp>
      </p:grpSp>
      <p:grpSp>
        <p:nvGrpSpPr>
          <p:cNvPr id="31" name="Group 30">
            <a:extLst>
              <a:ext uri="{FF2B5EF4-FFF2-40B4-BE49-F238E27FC236}">
                <a16:creationId xmlns:a16="http://schemas.microsoft.com/office/drawing/2014/main" id="{2714EC7F-A4DF-42CB-AAC0-FCEA4827FFC9}"/>
              </a:ext>
            </a:extLst>
          </p:cNvPr>
          <p:cNvGrpSpPr/>
          <p:nvPr/>
        </p:nvGrpSpPr>
        <p:grpSpPr>
          <a:xfrm>
            <a:off x="226569" y="820443"/>
            <a:ext cx="2769727" cy="236873"/>
            <a:chOff x="443594" y="644835"/>
            <a:chExt cx="2769727" cy="236873"/>
          </a:xfrm>
        </p:grpSpPr>
        <p:sp>
          <p:nvSpPr>
            <p:cNvPr id="24" name="Rectangle 23">
              <a:extLst>
                <a:ext uri="{FF2B5EF4-FFF2-40B4-BE49-F238E27FC236}">
                  <a16:creationId xmlns:a16="http://schemas.microsoft.com/office/drawing/2014/main" id="{F41B85BF-C729-4C35-A8C9-3E2E35EE9D89}"/>
                </a:ext>
              </a:extLst>
            </p:cNvPr>
            <p:cNvSpPr/>
            <p:nvPr/>
          </p:nvSpPr>
          <p:spPr>
            <a:xfrm>
              <a:off x="443594" y="644945"/>
              <a:ext cx="155938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Dimension of image:</a:t>
              </a:r>
            </a:p>
          </p:txBody>
        </p:sp>
        <p:sp>
          <p:nvSpPr>
            <p:cNvPr id="26" name="Circle: Hollow 25">
              <a:extLst>
                <a:ext uri="{FF2B5EF4-FFF2-40B4-BE49-F238E27FC236}">
                  <a16:creationId xmlns:a16="http://schemas.microsoft.com/office/drawing/2014/main" id="{56A0C236-750E-4240-9DC8-CC14BA508F05}"/>
                </a:ext>
              </a:extLst>
            </p:cNvPr>
            <p:cNvSpPr/>
            <p:nvPr/>
          </p:nvSpPr>
          <p:spPr>
            <a:xfrm>
              <a:off x="2089028" y="688808"/>
              <a:ext cx="136754" cy="136754"/>
            </a:xfrm>
            <a:prstGeom prst="don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2FE29A2C-A4A0-4E19-B166-7A506CCE9374}"/>
                </a:ext>
              </a:extLst>
            </p:cNvPr>
            <p:cNvSpPr/>
            <p:nvPr/>
          </p:nvSpPr>
          <p:spPr>
            <a:xfrm>
              <a:off x="2262518" y="644835"/>
              <a:ext cx="242212"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a:t>
              </a:r>
            </a:p>
          </p:txBody>
        </p:sp>
        <p:sp>
          <p:nvSpPr>
            <p:cNvPr id="29" name="Rectangle 28">
              <a:extLst>
                <a:ext uri="{FF2B5EF4-FFF2-40B4-BE49-F238E27FC236}">
                  <a16:creationId xmlns:a16="http://schemas.microsoft.com/office/drawing/2014/main" id="{3D97598A-75DF-4DD2-8ABC-CFC2DC8D29FE}"/>
                </a:ext>
              </a:extLst>
            </p:cNvPr>
            <p:cNvSpPr/>
            <p:nvPr/>
          </p:nvSpPr>
          <p:spPr>
            <a:xfrm>
              <a:off x="2808853" y="644835"/>
              <a:ext cx="404468"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2.5</a:t>
              </a:r>
            </a:p>
          </p:txBody>
        </p:sp>
        <p:sp>
          <p:nvSpPr>
            <p:cNvPr id="30" name="Oval 29">
              <a:extLst>
                <a:ext uri="{FF2B5EF4-FFF2-40B4-BE49-F238E27FC236}">
                  <a16:creationId xmlns:a16="http://schemas.microsoft.com/office/drawing/2014/main" id="{D1E04945-40E2-422C-BB2A-9C3F9CEC3BAF}"/>
                </a:ext>
              </a:extLst>
            </p:cNvPr>
            <p:cNvSpPr/>
            <p:nvPr/>
          </p:nvSpPr>
          <p:spPr>
            <a:xfrm>
              <a:off x="2651323" y="695098"/>
              <a:ext cx="130990" cy="13099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3A0AFF4C-069D-4F1C-B5BF-6E166C6DC0C6}"/>
              </a:ext>
            </a:extLst>
          </p:cNvPr>
          <p:cNvSpPr/>
          <p:nvPr/>
        </p:nvSpPr>
        <p:spPr>
          <a:xfrm>
            <a:off x="675820" y="1476684"/>
            <a:ext cx="456645"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Id </a:t>
            </a:r>
          </a:p>
        </p:txBody>
      </p:sp>
      <p:sp>
        <p:nvSpPr>
          <p:cNvPr id="35" name="Rectangle 34">
            <a:extLst>
              <a:ext uri="{FF2B5EF4-FFF2-40B4-BE49-F238E27FC236}">
                <a16:creationId xmlns:a16="http://schemas.microsoft.com/office/drawing/2014/main" id="{7D7798E2-6F24-43A1-BDA8-82D0AC725FED}"/>
              </a:ext>
            </a:extLst>
          </p:cNvPr>
          <p:cNvSpPr/>
          <p:nvPr/>
        </p:nvSpPr>
        <p:spPr>
          <a:xfrm>
            <a:off x="2790826"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R/G/B </a:t>
            </a:r>
          </a:p>
        </p:txBody>
      </p:sp>
      <p:sp>
        <p:nvSpPr>
          <p:cNvPr id="36" name="Rectangle 35">
            <a:extLst>
              <a:ext uri="{FF2B5EF4-FFF2-40B4-BE49-F238E27FC236}">
                <a16:creationId xmlns:a16="http://schemas.microsoft.com/office/drawing/2014/main" id="{010B8E20-3828-46C8-BFC3-0F51EF299F5C}"/>
              </a:ext>
            </a:extLst>
          </p:cNvPr>
          <p:cNvSpPr/>
          <p:nvPr/>
        </p:nvSpPr>
        <p:spPr>
          <a:xfrm>
            <a:off x="3874279" y="1476684"/>
            <a:ext cx="1066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Temperature </a:t>
            </a:r>
          </a:p>
        </p:txBody>
      </p:sp>
      <p:sp>
        <p:nvSpPr>
          <p:cNvPr id="37" name="Rectangle 36">
            <a:extLst>
              <a:ext uri="{FF2B5EF4-FFF2-40B4-BE49-F238E27FC236}">
                <a16:creationId xmlns:a16="http://schemas.microsoft.com/office/drawing/2014/main" id="{9A3CDFF2-4447-4A9A-9AAC-9F66212812F5}"/>
              </a:ext>
            </a:extLst>
          </p:cNvPr>
          <p:cNvSpPr/>
          <p:nvPr/>
        </p:nvSpPr>
        <p:spPr>
          <a:xfrm>
            <a:off x="6811822" y="1730352"/>
            <a:ext cx="923544"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Attenuation </a:t>
            </a:r>
          </a:p>
        </p:txBody>
      </p:sp>
      <p:sp>
        <p:nvSpPr>
          <p:cNvPr id="38" name="Rectangle 37">
            <a:extLst>
              <a:ext uri="{FF2B5EF4-FFF2-40B4-BE49-F238E27FC236}">
                <a16:creationId xmlns:a16="http://schemas.microsoft.com/office/drawing/2014/main" id="{612C45ED-7F2D-434B-9FEC-F3CF9BDB20EE}"/>
              </a:ext>
            </a:extLst>
          </p:cNvPr>
          <p:cNvSpPr/>
          <p:nvPr/>
        </p:nvSpPr>
        <p:spPr>
          <a:xfrm>
            <a:off x="5009548" y="1476684"/>
            <a:ext cx="658368"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Density </a:t>
            </a:r>
          </a:p>
        </p:txBody>
      </p:sp>
      <p:sp>
        <p:nvSpPr>
          <p:cNvPr id="39" name="Rectangle 38">
            <a:extLst>
              <a:ext uri="{FF2B5EF4-FFF2-40B4-BE49-F238E27FC236}">
                <a16:creationId xmlns:a16="http://schemas.microsoft.com/office/drawing/2014/main" id="{7AB4DCCE-7427-48C3-9AB5-BECDA3D57734}"/>
              </a:ext>
            </a:extLst>
          </p:cNvPr>
          <p:cNvSpPr/>
          <p:nvPr/>
        </p:nvSpPr>
        <p:spPr>
          <a:xfrm>
            <a:off x="7016629" y="2068108"/>
            <a:ext cx="713232"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Porosity </a:t>
            </a:r>
          </a:p>
        </p:txBody>
      </p:sp>
      <p:sp>
        <p:nvSpPr>
          <p:cNvPr id="40" name="Rectangle 39">
            <a:extLst>
              <a:ext uri="{FF2B5EF4-FFF2-40B4-BE49-F238E27FC236}">
                <a16:creationId xmlns:a16="http://schemas.microsoft.com/office/drawing/2014/main" id="{8F13F600-02C1-4FA9-B52B-D94E69456D24}"/>
              </a:ext>
            </a:extLst>
          </p:cNvPr>
          <p:cNvSpPr/>
          <p:nvPr/>
        </p:nvSpPr>
        <p:spPr>
          <a:xfrm>
            <a:off x="6640059" y="2444571"/>
            <a:ext cx="109728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Water Content </a:t>
            </a:r>
          </a:p>
        </p:txBody>
      </p:sp>
      <p:sp>
        <p:nvSpPr>
          <p:cNvPr id="41" name="Rectangle 40">
            <a:extLst>
              <a:ext uri="{FF2B5EF4-FFF2-40B4-BE49-F238E27FC236}">
                <a16:creationId xmlns:a16="http://schemas.microsoft.com/office/drawing/2014/main" id="{64C0A93A-88FC-4745-80FD-C59A786C2E03}"/>
              </a:ext>
            </a:extLst>
          </p:cNvPr>
          <p:cNvSpPr/>
          <p:nvPr/>
        </p:nvSpPr>
        <p:spPr>
          <a:xfrm>
            <a:off x="6811822" y="1392596"/>
            <a:ext cx="9144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Anisotropic </a:t>
            </a:r>
          </a:p>
        </p:txBody>
      </p:sp>
      <p:sp>
        <p:nvSpPr>
          <p:cNvPr id="42" name="Rectangle 41">
            <a:extLst>
              <a:ext uri="{FF2B5EF4-FFF2-40B4-BE49-F238E27FC236}">
                <a16:creationId xmlns:a16="http://schemas.microsoft.com/office/drawing/2014/main" id="{C9A64B49-A71E-4EB6-AEB1-23E9A96FAAAD}"/>
              </a:ext>
            </a:extLst>
          </p:cNvPr>
          <p:cNvSpPr/>
          <p:nvPr/>
        </p:nvSpPr>
        <p:spPr>
          <a:xfrm>
            <a:off x="6936067" y="2792785"/>
            <a:ext cx="8229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ANG_File </a:t>
            </a:r>
          </a:p>
        </p:txBody>
      </p:sp>
      <p:sp>
        <p:nvSpPr>
          <p:cNvPr id="43" name="Rectangle 42">
            <a:extLst>
              <a:ext uri="{FF2B5EF4-FFF2-40B4-BE49-F238E27FC236}">
                <a16:creationId xmlns:a16="http://schemas.microsoft.com/office/drawing/2014/main" id="{F6779E55-7604-4928-9EB3-2EC7102463D4}"/>
              </a:ext>
            </a:extLst>
          </p:cNvPr>
          <p:cNvSpPr/>
          <p:nvPr/>
        </p:nvSpPr>
        <p:spPr>
          <a:xfrm>
            <a:off x="7000762" y="3159304"/>
            <a:ext cx="73152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C11-C66 </a:t>
            </a:r>
          </a:p>
        </p:txBody>
      </p:sp>
      <p:sp>
        <p:nvSpPr>
          <p:cNvPr id="44" name="Rectangle 43">
            <a:extLst>
              <a:ext uri="{FF2B5EF4-FFF2-40B4-BE49-F238E27FC236}">
                <a16:creationId xmlns:a16="http://schemas.microsoft.com/office/drawing/2014/main" id="{941597E2-173B-480A-9F76-742A8D94B2DC}"/>
              </a:ext>
            </a:extLst>
          </p:cNvPr>
          <p:cNvSpPr/>
          <p:nvPr/>
        </p:nvSpPr>
        <p:spPr>
          <a:xfrm>
            <a:off x="6449701" y="3507889"/>
            <a:ext cx="128016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E11-E33, S11-S33 </a:t>
            </a:r>
          </a:p>
        </p:txBody>
      </p:sp>
      <p:sp>
        <p:nvSpPr>
          <p:cNvPr id="46" name="Rectangle 45">
            <a:extLst>
              <a:ext uri="{FF2B5EF4-FFF2-40B4-BE49-F238E27FC236}">
                <a16:creationId xmlns:a16="http://schemas.microsoft.com/office/drawing/2014/main" id="{543E17D2-3712-413A-9862-4D29D284B9BC}"/>
              </a:ext>
            </a:extLst>
          </p:cNvPr>
          <p:cNvSpPr/>
          <p:nvPr/>
        </p:nvSpPr>
        <p:spPr>
          <a:xfrm>
            <a:off x="5693" y="1153675"/>
            <a:ext cx="1281606" cy="250378"/>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solidFill>
                  <a:schemeClr val="tx1"/>
                </a:solidFill>
              </a:rPr>
              <a:t>Material Inputs </a:t>
            </a:r>
          </a:p>
        </p:txBody>
      </p:sp>
      <p:sp>
        <p:nvSpPr>
          <p:cNvPr id="47" name="Rectangle 46">
            <a:extLst>
              <a:ext uri="{FF2B5EF4-FFF2-40B4-BE49-F238E27FC236}">
                <a16:creationId xmlns:a16="http://schemas.microsoft.com/office/drawing/2014/main" id="{FAB322D1-2996-49BC-8F78-DE642C5142CF}"/>
              </a:ext>
            </a:extLst>
          </p:cNvPr>
          <p:cNvSpPr/>
          <p:nvPr/>
        </p:nvSpPr>
        <p:spPr>
          <a:xfrm>
            <a:off x="1254580" y="1476684"/>
            <a:ext cx="685800" cy="228600"/>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Name </a:t>
            </a:r>
          </a:p>
        </p:txBody>
      </p:sp>
      <p:sp>
        <p:nvSpPr>
          <p:cNvPr id="48" name="Rectangle 47">
            <a:extLst>
              <a:ext uri="{FF2B5EF4-FFF2-40B4-BE49-F238E27FC236}">
                <a16:creationId xmlns:a16="http://schemas.microsoft.com/office/drawing/2014/main" id="{0D4817BB-79BE-4263-945A-8B9AB5C93565}"/>
              </a:ext>
            </a:extLst>
          </p:cNvPr>
          <p:cNvSpPr/>
          <p:nvPr/>
        </p:nvSpPr>
        <p:spPr>
          <a:xfrm>
            <a:off x="629822" y="1761856"/>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49" name="Rectangle 48">
            <a:extLst>
              <a:ext uri="{FF2B5EF4-FFF2-40B4-BE49-F238E27FC236}">
                <a16:creationId xmlns:a16="http://schemas.microsoft.com/office/drawing/2014/main" id="{ED80E5B3-936D-4FAB-9189-27FBC75D693A}"/>
              </a:ext>
            </a:extLst>
          </p:cNvPr>
          <p:cNvSpPr/>
          <p:nvPr/>
        </p:nvSpPr>
        <p:spPr>
          <a:xfrm>
            <a:off x="1323363" y="1761855"/>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0" name="Rectangle 49">
            <a:extLst>
              <a:ext uri="{FF2B5EF4-FFF2-40B4-BE49-F238E27FC236}">
                <a16:creationId xmlns:a16="http://schemas.microsoft.com/office/drawing/2014/main" id="{8E3B5E0F-1461-408F-B56C-E2ECCEB37F3E}"/>
              </a:ext>
            </a:extLst>
          </p:cNvPr>
          <p:cNvSpPr/>
          <p:nvPr/>
        </p:nvSpPr>
        <p:spPr>
          <a:xfrm>
            <a:off x="2857719" y="1759060"/>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1" name="Rectangle 50">
            <a:extLst>
              <a:ext uri="{FF2B5EF4-FFF2-40B4-BE49-F238E27FC236}">
                <a16:creationId xmlns:a16="http://schemas.microsoft.com/office/drawing/2014/main" id="{A24D9468-E16E-4F48-8141-ED56ACA86334}"/>
              </a:ext>
            </a:extLst>
          </p:cNvPr>
          <p:cNvSpPr/>
          <p:nvPr/>
        </p:nvSpPr>
        <p:spPr>
          <a:xfrm>
            <a:off x="3967832" y="1767368"/>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2" name="Rectangle 51">
            <a:extLst>
              <a:ext uri="{FF2B5EF4-FFF2-40B4-BE49-F238E27FC236}">
                <a16:creationId xmlns:a16="http://schemas.microsoft.com/office/drawing/2014/main" id="{AC529F5D-7E37-45E9-B342-797E79A7A783}"/>
              </a:ext>
            </a:extLst>
          </p:cNvPr>
          <p:cNvSpPr/>
          <p:nvPr/>
        </p:nvSpPr>
        <p:spPr>
          <a:xfrm>
            <a:off x="5044988" y="1767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3" name="Cross 52">
            <a:extLst>
              <a:ext uri="{FF2B5EF4-FFF2-40B4-BE49-F238E27FC236}">
                <a16:creationId xmlns:a16="http://schemas.microsoft.com/office/drawing/2014/main" id="{E782971B-A8B9-40D5-A353-BD5A653DF589}"/>
              </a:ext>
            </a:extLst>
          </p:cNvPr>
          <p:cNvSpPr/>
          <p:nvPr/>
        </p:nvSpPr>
        <p:spPr>
          <a:xfrm>
            <a:off x="271989" y="2153820"/>
            <a:ext cx="194671" cy="194671"/>
          </a:xfrm>
          <a:prstGeom prst="plus">
            <a:avLst>
              <a:gd name="adj" fmla="val 3998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75D8EE4-E676-4CBE-95CB-A8EFAF289B78}"/>
              </a:ext>
            </a:extLst>
          </p:cNvPr>
          <p:cNvSpPr/>
          <p:nvPr/>
        </p:nvSpPr>
        <p:spPr>
          <a:xfrm>
            <a:off x="629416" y="2127959"/>
            <a:ext cx="54864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5" name="Rectangle 54">
            <a:extLst>
              <a:ext uri="{FF2B5EF4-FFF2-40B4-BE49-F238E27FC236}">
                <a16:creationId xmlns:a16="http://schemas.microsoft.com/office/drawing/2014/main" id="{777BE57A-0B12-4D80-A71B-C6C824A038E2}"/>
              </a:ext>
            </a:extLst>
          </p:cNvPr>
          <p:cNvSpPr/>
          <p:nvPr/>
        </p:nvSpPr>
        <p:spPr>
          <a:xfrm>
            <a:off x="1322957" y="2127958"/>
            <a:ext cx="13716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6" name="Rectangle 55">
            <a:extLst>
              <a:ext uri="{FF2B5EF4-FFF2-40B4-BE49-F238E27FC236}">
                <a16:creationId xmlns:a16="http://schemas.microsoft.com/office/drawing/2014/main" id="{E5FA9BD2-EF70-4273-830D-186BB5924569}"/>
              </a:ext>
            </a:extLst>
          </p:cNvPr>
          <p:cNvSpPr/>
          <p:nvPr/>
        </p:nvSpPr>
        <p:spPr>
          <a:xfrm>
            <a:off x="2857313" y="2125163"/>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7" name="Rectangle 56">
            <a:extLst>
              <a:ext uri="{FF2B5EF4-FFF2-40B4-BE49-F238E27FC236}">
                <a16:creationId xmlns:a16="http://schemas.microsoft.com/office/drawing/2014/main" id="{57DAC88D-71F5-4FE1-A105-6A0297636C03}"/>
              </a:ext>
            </a:extLst>
          </p:cNvPr>
          <p:cNvSpPr/>
          <p:nvPr/>
        </p:nvSpPr>
        <p:spPr>
          <a:xfrm>
            <a:off x="3967426" y="213347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8" name="Rectangle 57">
            <a:extLst>
              <a:ext uri="{FF2B5EF4-FFF2-40B4-BE49-F238E27FC236}">
                <a16:creationId xmlns:a16="http://schemas.microsoft.com/office/drawing/2014/main" id="{5F813918-2510-4F75-8C8E-A488A8FF088E}"/>
              </a:ext>
            </a:extLst>
          </p:cNvPr>
          <p:cNvSpPr/>
          <p:nvPr/>
        </p:nvSpPr>
        <p:spPr>
          <a:xfrm>
            <a:off x="5044582" y="2133470"/>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59" name="Rectangle 58">
            <a:extLst>
              <a:ext uri="{FF2B5EF4-FFF2-40B4-BE49-F238E27FC236}">
                <a16:creationId xmlns:a16="http://schemas.microsoft.com/office/drawing/2014/main" id="{CA6C0D75-DDAB-43A8-A8BE-8938FE15CEF2}"/>
              </a:ext>
            </a:extLst>
          </p:cNvPr>
          <p:cNvSpPr/>
          <p:nvPr/>
        </p:nvSpPr>
        <p:spPr>
          <a:xfrm>
            <a:off x="7759027" y="172627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0" name="Rectangle 59">
            <a:extLst>
              <a:ext uri="{FF2B5EF4-FFF2-40B4-BE49-F238E27FC236}">
                <a16:creationId xmlns:a16="http://schemas.microsoft.com/office/drawing/2014/main" id="{0E4847A5-596F-4386-B5E2-623AF32EB79C}"/>
              </a:ext>
            </a:extLst>
          </p:cNvPr>
          <p:cNvSpPr/>
          <p:nvPr/>
        </p:nvSpPr>
        <p:spPr>
          <a:xfrm>
            <a:off x="7759027" y="2083367"/>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1" name="Rectangle 60">
            <a:extLst>
              <a:ext uri="{FF2B5EF4-FFF2-40B4-BE49-F238E27FC236}">
                <a16:creationId xmlns:a16="http://schemas.microsoft.com/office/drawing/2014/main" id="{A6178AF1-0BA7-493D-9DF1-6E99CC2E5BD0}"/>
              </a:ext>
            </a:extLst>
          </p:cNvPr>
          <p:cNvSpPr/>
          <p:nvPr/>
        </p:nvSpPr>
        <p:spPr>
          <a:xfrm>
            <a:off x="7759027" y="2440463"/>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2" name="Rectangle 61">
            <a:extLst>
              <a:ext uri="{FF2B5EF4-FFF2-40B4-BE49-F238E27FC236}">
                <a16:creationId xmlns:a16="http://schemas.microsoft.com/office/drawing/2014/main" id="{F53B76AA-4B20-4C51-A361-E024FD78A852}"/>
              </a:ext>
            </a:extLst>
          </p:cNvPr>
          <p:cNvSpPr/>
          <p:nvPr/>
        </p:nvSpPr>
        <p:spPr>
          <a:xfrm>
            <a:off x="7759027" y="2797559"/>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3" name="Rectangle 62">
            <a:extLst>
              <a:ext uri="{FF2B5EF4-FFF2-40B4-BE49-F238E27FC236}">
                <a16:creationId xmlns:a16="http://schemas.microsoft.com/office/drawing/2014/main" id="{95022C1C-9F3C-4D76-9739-49B9BFA54AC5}"/>
              </a:ext>
            </a:extLst>
          </p:cNvPr>
          <p:cNvSpPr/>
          <p:nvPr/>
        </p:nvSpPr>
        <p:spPr>
          <a:xfrm>
            <a:off x="7759027" y="3154655"/>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4" name="Rectangle 63">
            <a:extLst>
              <a:ext uri="{FF2B5EF4-FFF2-40B4-BE49-F238E27FC236}">
                <a16:creationId xmlns:a16="http://schemas.microsoft.com/office/drawing/2014/main" id="{C1EEF003-72D4-4E43-BEA8-9ACECED5FE72}"/>
              </a:ext>
            </a:extLst>
          </p:cNvPr>
          <p:cNvSpPr/>
          <p:nvPr/>
        </p:nvSpPr>
        <p:spPr>
          <a:xfrm>
            <a:off x="7759027" y="3511751"/>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5" name="Rectangle 64">
            <a:extLst>
              <a:ext uri="{FF2B5EF4-FFF2-40B4-BE49-F238E27FC236}">
                <a16:creationId xmlns:a16="http://schemas.microsoft.com/office/drawing/2014/main" id="{D1BF05C9-3720-4C34-8FDD-3E7D11599E42}"/>
              </a:ext>
            </a:extLst>
          </p:cNvPr>
          <p:cNvSpPr/>
          <p:nvPr/>
        </p:nvSpPr>
        <p:spPr>
          <a:xfrm>
            <a:off x="7754333" y="1396334"/>
            <a:ext cx="9144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66" name="Rectangle 65">
            <a:extLst>
              <a:ext uri="{FF2B5EF4-FFF2-40B4-BE49-F238E27FC236}">
                <a16:creationId xmlns:a16="http://schemas.microsoft.com/office/drawing/2014/main" id="{D5E114AC-019C-4441-924B-565BFF94091D}"/>
              </a:ext>
            </a:extLst>
          </p:cNvPr>
          <p:cNvSpPr/>
          <p:nvPr/>
        </p:nvSpPr>
        <p:spPr>
          <a:xfrm>
            <a:off x="6449701" y="1287538"/>
            <a:ext cx="2298190" cy="257554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7" name="Action Button: Get Information 66">
            <a:hlinkClick r:id="" action="ppaction://noaction" highlightClick="1"/>
            <a:extLst>
              <a:ext uri="{FF2B5EF4-FFF2-40B4-BE49-F238E27FC236}">
                <a16:creationId xmlns:a16="http://schemas.microsoft.com/office/drawing/2014/main" id="{89A85A59-1451-4305-ACB5-52B16CEBA034}"/>
              </a:ext>
            </a:extLst>
          </p:cNvPr>
          <p:cNvSpPr/>
          <p:nvPr/>
        </p:nvSpPr>
        <p:spPr>
          <a:xfrm>
            <a:off x="8881918" y="236762"/>
            <a:ext cx="261405" cy="261405"/>
          </a:xfrm>
          <a:prstGeom prst="actionButtonInformation">
            <a:avLst/>
          </a:prstGeom>
          <a:solidFill>
            <a:schemeClr val="bg1">
              <a:lumMod val="85000"/>
            </a:schemeClr>
          </a:solid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85" name="Group 84">
            <a:extLst>
              <a:ext uri="{FF2B5EF4-FFF2-40B4-BE49-F238E27FC236}">
                <a16:creationId xmlns:a16="http://schemas.microsoft.com/office/drawing/2014/main" id="{20AC32FC-A4FE-436D-851B-C43EA142AE7E}"/>
              </a:ext>
            </a:extLst>
          </p:cNvPr>
          <p:cNvGrpSpPr/>
          <p:nvPr/>
        </p:nvGrpSpPr>
        <p:grpSpPr>
          <a:xfrm>
            <a:off x="2839007" y="4467440"/>
            <a:ext cx="3346266" cy="497796"/>
            <a:chOff x="5367747" y="4179676"/>
            <a:chExt cx="3346266" cy="497796"/>
          </a:xfrm>
        </p:grpSpPr>
        <p:sp>
          <p:nvSpPr>
            <p:cNvPr id="68" name="Rectangle 67">
              <a:extLst>
                <a:ext uri="{FF2B5EF4-FFF2-40B4-BE49-F238E27FC236}">
                  <a16:creationId xmlns:a16="http://schemas.microsoft.com/office/drawing/2014/main" id="{F09991DB-7627-4D8D-94B3-2B6D5605CD9B}"/>
                </a:ext>
              </a:extLst>
            </p:cNvPr>
            <p:cNvSpPr/>
            <p:nvPr/>
          </p:nvSpPr>
          <p:spPr>
            <a:xfrm>
              <a:off x="5367747" y="4440709"/>
              <a:ext cx="82296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Location:</a:t>
              </a:r>
            </a:p>
          </p:txBody>
        </p:sp>
        <p:sp>
          <p:nvSpPr>
            <p:cNvPr id="69" name="Rectangle 68">
              <a:extLst>
                <a:ext uri="{FF2B5EF4-FFF2-40B4-BE49-F238E27FC236}">
                  <a16:creationId xmlns:a16="http://schemas.microsoft.com/office/drawing/2014/main" id="{51F154B2-82E2-4F93-A7E5-56CBA26E74D2}"/>
                </a:ext>
              </a:extLst>
            </p:cNvPr>
            <p:cNvSpPr/>
            <p:nvPr/>
          </p:nvSpPr>
          <p:spPr>
            <a:xfrm>
              <a:off x="6259287" y="4438943"/>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0" name="Rectangle 69">
              <a:extLst>
                <a:ext uri="{FF2B5EF4-FFF2-40B4-BE49-F238E27FC236}">
                  <a16:creationId xmlns:a16="http://schemas.microsoft.com/office/drawing/2014/main" id="{E0F69AB1-8614-40C6-B6A5-D69F94870EC4}"/>
                </a:ext>
              </a:extLst>
            </p:cNvPr>
            <p:cNvSpPr/>
            <p:nvPr/>
          </p:nvSpPr>
          <p:spPr>
            <a:xfrm>
              <a:off x="6259287" y="4179676"/>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x </a:t>
              </a:r>
            </a:p>
          </p:txBody>
        </p:sp>
        <p:sp>
          <p:nvSpPr>
            <p:cNvPr id="71" name="Rectangle 70">
              <a:extLst>
                <a:ext uri="{FF2B5EF4-FFF2-40B4-BE49-F238E27FC236}">
                  <a16:creationId xmlns:a16="http://schemas.microsoft.com/office/drawing/2014/main" id="{3E0FDF76-470F-483F-A7C2-5477BBD57B33}"/>
                </a:ext>
              </a:extLst>
            </p:cNvPr>
            <p:cNvSpPr/>
            <p:nvPr/>
          </p:nvSpPr>
          <p:spPr>
            <a:xfrm>
              <a:off x="7143750" y="4436897"/>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2" name="Rectangle 71">
              <a:extLst>
                <a:ext uri="{FF2B5EF4-FFF2-40B4-BE49-F238E27FC236}">
                  <a16:creationId xmlns:a16="http://schemas.microsoft.com/office/drawing/2014/main" id="{D6FD682C-CF81-4227-AED5-7B31C0F04984}"/>
                </a:ext>
              </a:extLst>
            </p:cNvPr>
            <p:cNvSpPr/>
            <p:nvPr/>
          </p:nvSpPr>
          <p:spPr>
            <a:xfrm>
              <a:off x="8028213" y="4436896"/>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3" name="Rectangle 72">
              <a:extLst>
                <a:ext uri="{FF2B5EF4-FFF2-40B4-BE49-F238E27FC236}">
                  <a16:creationId xmlns:a16="http://schemas.microsoft.com/office/drawing/2014/main" id="{2EF41DE1-CFCF-488C-B264-027CCEFD7E7A}"/>
                </a:ext>
              </a:extLst>
            </p:cNvPr>
            <p:cNvSpPr/>
            <p:nvPr/>
          </p:nvSpPr>
          <p:spPr>
            <a:xfrm>
              <a:off x="7143750" y="418173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y</a:t>
              </a:r>
            </a:p>
          </p:txBody>
        </p:sp>
        <p:sp>
          <p:nvSpPr>
            <p:cNvPr id="74" name="Rectangle 73">
              <a:extLst>
                <a:ext uri="{FF2B5EF4-FFF2-40B4-BE49-F238E27FC236}">
                  <a16:creationId xmlns:a16="http://schemas.microsoft.com/office/drawing/2014/main" id="{A82F3CC3-E435-4F2B-8036-C79DF4F6874B}"/>
                </a:ext>
              </a:extLst>
            </p:cNvPr>
            <p:cNvSpPr/>
            <p:nvPr/>
          </p:nvSpPr>
          <p:spPr>
            <a:xfrm>
              <a:off x="8028213" y="4182761"/>
              <a:ext cx="68580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tx1"/>
                  </a:solidFill>
                </a:rPr>
                <a:t>z </a:t>
              </a:r>
            </a:p>
          </p:txBody>
        </p:sp>
      </p:grpSp>
      <p:sp>
        <p:nvSpPr>
          <p:cNvPr id="75" name="Rectangle 74">
            <a:extLst>
              <a:ext uri="{FF2B5EF4-FFF2-40B4-BE49-F238E27FC236}">
                <a16:creationId xmlns:a16="http://schemas.microsoft.com/office/drawing/2014/main" id="{D8E59BBE-76F4-409B-B3D4-BE1A1E22AB22}"/>
              </a:ext>
            </a:extLst>
          </p:cNvPr>
          <p:cNvSpPr/>
          <p:nvPr/>
        </p:nvSpPr>
        <p:spPr>
          <a:xfrm>
            <a:off x="177051" y="4862942"/>
            <a:ext cx="14630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Steps:</a:t>
            </a:r>
          </a:p>
        </p:txBody>
      </p:sp>
      <p:sp>
        <p:nvSpPr>
          <p:cNvPr id="76" name="Rectangle 75">
            <a:extLst>
              <a:ext uri="{FF2B5EF4-FFF2-40B4-BE49-F238E27FC236}">
                <a16:creationId xmlns:a16="http://schemas.microsoft.com/office/drawing/2014/main" id="{326F6803-2149-4154-A26C-8FDA208FD322}"/>
              </a:ext>
            </a:extLst>
          </p:cNvPr>
          <p:cNvSpPr/>
          <p:nvPr/>
        </p:nvSpPr>
        <p:spPr>
          <a:xfrm>
            <a:off x="1610295" y="4871184"/>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77" name="Rectangle 76">
            <a:extLst>
              <a:ext uri="{FF2B5EF4-FFF2-40B4-BE49-F238E27FC236}">
                <a16:creationId xmlns:a16="http://schemas.microsoft.com/office/drawing/2014/main" id="{6E8F8D02-EAB5-4A74-AC76-E4BD10665EBC}"/>
              </a:ext>
            </a:extLst>
          </p:cNvPr>
          <p:cNvSpPr/>
          <p:nvPr/>
        </p:nvSpPr>
        <p:spPr>
          <a:xfrm>
            <a:off x="177051" y="5203879"/>
            <a:ext cx="14630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Center Frequency:</a:t>
            </a:r>
          </a:p>
        </p:txBody>
      </p:sp>
      <p:sp>
        <p:nvSpPr>
          <p:cNvPr id="78" name="Rectangle 77">
            <a:extLst>
              <a:ext uri="{FF2B5EF4-FFF2-40B4-BE49-F238E27FC236}">
                <a16:creationId xmlns:a16="http://schemas.microsoft.com/office/drawing/2014/main" id="{E65C758F-E68D-4F25-8F4F-94E120A810FF}"/>
              </a:ext>
            </a:extLst>
          </p:cNvPr>
          <p:cNvSpPr/>
          <p:nvPr/>
        </p:nvSpPr>
        <p:spPr>
          <a:xfrm>
            <a:off x="1610295" y="5212121"/>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grpSp>
        <p:nvGrpSpPr>
          <p:cNvPr id="84" name="Group 83">
            <a:extLst>
              <a:ext uri="{FF2B5EF4-FFF2-40B4-BE49-F238E27FC236}">
                <a16:creationId xmlns:a16="http://schemas.microsoft.com/office/drawing/2014/main" id="{CB9DF87F-61CC-4E59-8631-DDB81412E101}"/>
              </a:ext>
            </a:extLst>
          </p:cNvPr>
          <p:cNvGrpSpPr/>
          <p:nvPr/>
        </p:nvGrpSpPr>
        <p:grpSpPr>
          <a:xfrm>
            <a:off x="6721973" y="4565240"/>
            <a:ext cx="1489560" cy="914757"/>
            <a:chOff x="4772035" y="5262934"/>
            <a:chExt cx="1489560" cy="914757"/>
          </a:xfrm>
        </p:grpSpPr>
        <p:sp>
          <p:nvSpPr>
            <p:cNvPr id="79" name="Rectangle 78">
              <a:extLst>
                <a:ext uri="{FF2B5EF4-FFF2-40B4-BE49-F238E27FC236}">
                  <a16:creationId xmlns:a16="http://schemas.microsoft.com/office/drawing/2014/main" id="{3186F78E-5F69-4999-A383-F13E2476C529}"/>
                </a:ext>
              </a:extLst>
            </p:cNvPr>
            <p:cNvSpPr/>
            <p:nvPr/>
          </p:nvSpPr>
          <p:spPr>
            <a:xfrm>
              <a:off x="4798555" y="5262934"/>
              <a:ext cx="14630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Source Orientation</a:t>
              </a:r>
            </a:p>
          </p:txBody>
        </p:sp>
        <p:sp>
          <p:nvSpPr>
            <p:cNvPr id="80" name="Rectangle 79">
              <a:extLst>
                <a:ext uri="{FF2B5EF4-FFF2-40B4-BE49-F238E27FC236}">
                  <a16:creationId xmlns:a16="http://schemas.microsoft.com/office/drawing/2014/main" id="{0FFF3D5D-E55F-43A3-9C1A-9AA61756B87C}"/>
                </a:ext>
              </a:extLst>
            </p:cNvPr>
            <p:cNvSpPr/>
            <p:nvPr/>
          </p:nvSpPr>
          <p:spPr>
            <a:xfrm>
              <a:off x="5503555" y="5940928"/>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1" name="Rectangle 80">
              <a:extLst>
                <a:ext uri="{FF2B5EF4-FFF2-40B4-BE49-F238E27FC236}">
                  <a16:creationId xmlns:a16="http://schemas.microsoft.com/office/drawing/2014/main" id="{DC8697D2-B860-4826-A015-B2F2450156F4}"/>
                </a:ext>
              </a:extLst>
            </p:cNvPr>
            <p:cNvSpPr/>
            <p:nvPr/>
          </p:nvSpPr>
          <p:spPr>
            <a:xfrm>
              <a:off x="4772035" y="5609841"/>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Theta:</a:t>
              </a:r>
            </a:p>
          </p:txBody>
        </p:sp>
        <p:sp>
          <p:nvSpPr>
            <p:cNvPr id="82" name="Rectangle 81">
              <a:extLst>
                <a:ext uri="{FF2B5EF4-FFF2-40B4-BE49-F238E27FC236}">
                  <a16:creationId xmlns:a16="http://schemas.microsoft.com/office/drawing/2014/main" id="{99065931-83BD-467D-8A9B-AEDA97743E5B}"/>
                </a:ext>
              </a:extLst>
            </p:cNvPr>
            <p:cNvSpPr/>
            <p:nvPr/>
          </p:nvSpPr>
          <p:spPr>
            <a:xfrm>
              <a:off x="5503555" y="559740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3" name="Rectangle 82">
              <a:extLst>
                <a:ext uri="{FF2B5EF4-FFF2-40B4-BE49-F238E27FC236}">
                  <a16:creationId xmlns:a16="http://schemas.microsoft.com/office/drawing/2014/main" id="{868F9CFC-7228-4E29-B4E7-83C4D635F667}"/>
                </a:ext>
              </a:extLst>
            </p:cNvPr>
            <p:cNvSpPr/>
            <p:nvPr/>
          </p:nvSpPr>
          <p:spPr>
            <a:xfrm>
              <a:off x="4772035" y="5927797"/>
              <a:ext cx="73152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Phi:</a:t>
              </a:r>
            </a:p>
          </p:txBody>
        </p:sp>
      </p:grpSp>
      <p:sp>
        <p:nvSpPr>
          <p:cNvPr id="86" name="Rectangle 85">
            <a:extLst>
              <a:ext uri="{FF2B5EF4-FFF2-40B4-BE49-F238E27FC236}">
                <a16:creationId xmlns:a16="http://schemas.microsoft.com/office/drawing/2014/main" id="{A3FA1FA4-8D2B-43AF-9335-1E6D3FDFEEF6}"/>
              </a:ext>
            </a:extLst>
          </p:cNvPr>
          <p:cNvSpPr/>
          <p:nvPr/>
        </p:nvSpPr>
        <p:spPr>
          <a:xfrm>
            <a:off x="182571" y="4541747"/>
            <a:ext cx="14630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en-US" sz="1200" dirty="0">
                <a:solidFill>
                  <a:schemeClr val="tx1"/>
                </a:solidFill>
              </a:rPr>
              <a:t>Time:</a:t>
            </a:r>
          </a:p>
        </p:txBody>
      </p:sp>
      <p:sp>
        <p:nvSpPr>
          <p:cNvPr id="87" name="Rectangle 86">
            <a:extLst>
              <a:ext uri="{FF2B5EF4-FFF2-40B4-BE49-F238E27FC236}">
                <a16:creationId xmlns:a16="http://schemas.microsoft.com/office/drawing/2014/main" id="{F50B9038-FD6F-4A64-A0FC-80557506F9AB}"/>
              </a:ext>
            </a:extLst>
          </p:cNvPr>
          <p:cNvSpPr/>
          <p:nvPr/>
        </p:nvSpPr>
        <p:spPr>
          <a:xfrm>
            <a:off x="1615815" y="4549989"/>
            <a:ext cx="685800" cy="236763"/>
          </a:xfrm>
          <a:prstGeom prst="rect">
            <a:avLst/>
          </a:prstGeom>
          <a:ln>
            <a:solidFill>
              <a:schemeClr val="bg1">
                <a:lumMod val="6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solidFill>
                <a:schemeClr val="tx1"/>
              </a:solidFill>
            </a:endParaRPr>
          </a:p>
        </p:txBody>
      </p:sp>
      <p:sp>
        <p:nvSpPr>
          <p:cNvPr id="88" name="Rectangle 87">
            <a:extLst>
              <a:ext uri="{FF2B5EF4-FFF2-40B4-BE49-F238E27FC236}">
                <a16:creationId xmlns:a16="http://schemas.microsoft.com/office/drawing/2014/main" id="{4F20B693-5024-4419-BDC4-F56ED55D86EC}"/>
              </a:ext>
            </a:extLst>
          </p:cNvPr>
          <p:cNvSpPr/>
          <p:nvPr/>
        </p:nvSpPr>
        <p:spPr>
          <a:xfrm>
            <a:off x="116794" y="4030979"/>
            <a:ext cx="1463040" cy="236763"/>
          </a:xfrm>
          <a:prstGeom prst="rect">
            <a:avLst/>
          </a:prstGeom>
          <a:solidFill>
            <a:schemeClr val="bg1">
              <a:lumMod val="85000"/>
            </a:schemeClr>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chemeClr val="tx1"/>
                </a:solidFill>
              </a:rPr>
              <a:t>Source Input:</a:t>
            </a:r>
          </a:p>
        </p:txBody>
      </p:sp>
      <p:sp>
        <p:nvSpPr>
          <p:cNvPr id="89" name="Rectangle 88">
            <a:extLst>
              <a:ext uri="{FF2B5EF4-FFF2-40B4-BE49-F238E27FC236}">
                <a16:creationId xmlns:a16="http://schemas.microsoft.com/office/drawing/2014/main" id="{F9B7393E-43A2-4D0E-848C-B68D88457055}"/>
              </a:ext>
            </a:extLst>
          </p:cNvPr>
          <p:cNvSpPr/>
          <p:nvPr/>
        </p:nvSpPr>
        <p:spPr>
          <a:xfrm>
            <a:off x="6780578" y="4465260"/>
            <a:ext cx="1521229" cy="12709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0" name="Rectangle 89">
            <a:extLst>
              <a:ext uri="{FF2B5EF4-FFF2-40B4-BE49-F238E27FC236}">
                <a16:creationId xmlns:a16="http://schemas.microsoft.com/office/drawing/2014/main" id="{634E546E-09FD-4607-A89C-DB5CEC7031B7}"/>
              </a:ext>
            </a:extLst>
          </p:cNvPr>
          <p:cNvSpPr/>
          <p:nvPr/>
        </p:nvSpPr>
        <p:spPr>
          <a:xfrm>
            <a:off x="2864835" y="4467440"/>
            <a:ext cx="3394452" cy="5944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1" name="Rectangle 90">
            <a:extLst>
              <a:ext uri="{FF2B5EF4-FFF2-40B4-BE49-F238E27FC236}">
                <a16:creationId xmlns:a16="http://schemas.microsoft.com/office/drawing/2014/main" id="{2D1EFEAE-6853-4DE4-ABF9-2104335D1A89}"/>
              </a:ext>
            </a:extLst>
          </p:cNvPr>
          <p:cNvSpPr/>
          <p:nvPr/>
        </p:nvSpPr>
        <p:spPr>
          <a:xfrm>
            <a:off x="315471" y="4452314"/>
            <a:ext cx="2118827" cy="110765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2" name="Rectangle 91">
            <a:extLst>
              <a:ext uri="{FF2B5EF4-FFF2-40B4-BE49-F238E27FC236}">
                <a16:creationId xmlns:a16="http://schemas.microsoft.com/office/drawing/2014/main" id="{0AE8F7F9-1DEA-497F-9E4A-11649095EB9B}"/>
              </a:ext>
            </a:extLst>
          </p:cNvPr>
          <p:cNvSpPr/>
          <p:nvPr/>
        </p:nvSpPr>
        <p:spPr>
          <a:xfrm>
            <a:off x="3394841" y="5740309"/>
            <a:ext cx="2273075" cy="594496"/>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 Simulation</a:t>
            </a:r>
          </a:p>
        </p:txBody>
      </p:sp>
    </p:spTree>
    <p:extLst>
      <p:ext uri="{BB962C8B-B14F-4D97-AF65-F5344CB8AC3E}">
        <p14:creationId xmlns:p14="http://schemas.microsoft.com/office/powerpoint/2010/main" val="37990941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241</TotalTime>
  <Words>372</Words>
  <Application>Microsoft Office PowerPoint</Application>
  <PresentationFormat>On-screen Show (4:3)</PresentationFormat>
  <Paragraphs>159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T</dc:creator>
  <cp:lastModifiedBy>Alex T</cp:lastModifiedBy>
  <cp:revision>17</cp:revision>
  <dcterms:created xsi:type="dcterms:W3CDTF">2019-11-24T19:54:43Z</dcterms:created>
  <dcterms:modified xsi:type="dcterms:W3CDTF">2019-11-26T19:43:33Z</dcterms:modified>
</cp:coreProperties>
</file>