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520"/>
    <a:srgbClr val="7A3074"/>
    <a:srgbClr val="72246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29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D76B-79F2-462C-986B-2729A4EF7E98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29F4-83A4-4700-9190-D3E0C246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4787621" y="7552447"/>
            <a:ext cx="206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Example prediction for Franklin County, Ohio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58513" y="3224019"/>
            <a:ext cx="1599769" cy="1258814"/>
            <a:chOff x="4947499" y="2456939"/>
            <a:chExt cx="1599769" cy="12588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499" y="2456939"/>
              <a:ext cx="1599769" cy="1243853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5155379" y="3500309"/>
              <a:ext cx="12251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Schematic of LSTM Node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-1440" y="850987"/>
            <a:ext cx="567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2246C"/>
                </a:solidFill>
              </a:rPr>
              <a:t>Predicting COVID-19 Case Counts</a:t>
            </a:r>
            <a:endParaRPr lang="en-US" sz="2800" b="1" dirty="0">
              <a:solidFill>
                <a:srgbClr val="72246C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28" y="1304221"/>
            <a:ext cx="649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2246C"/>
                </a:solidFill>
              </a:rPr>
              <a:t>Extensible and Geographically-Precise Predictive Modeling with LSTM Networks</a:t>
            </a:r>
            <a:endParaRPr lang="en-US" sz="1400" b="1" dirty="0">
              <a:solidFill>
                <a:srgbClr val="72246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67182" y="1616939"/>
            <a:ext cx="10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2246C"/>
                </a:solidFill>
              </a:rPr>
              <a:t>Overview</a:t>
            </a:r>
            <a:endParaRPr lang="en-US" sz="1400" b="1" dirty="0">
              <a:solidFill>
                <a:srgbClr val="72246C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66444" y="3365929"/>
            <a:ext cx="138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2246C"/>
                </a:solidFill>
              </a:rPr>
              <a:t>Methodology</a:t>
            </a:r>
            <a:endParaRPr lang="en-US" sz="1400" b="1" dirty="0">
              <a:solidFill>
                <a:srgbClr val="72246C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87111" y="5484250"/>
            <a:ext cx="138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2246C"/>
                </a:solidFill>
              </a:rPr>
              <a:t>Results</a:t>
            </a:r>
            <a:endParaRPr lang="en-US" sz="1400" b="1" dirty="0">
              <a:solidFill>
                <a:srgbClr val="72246C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0" y="1952825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COVID crisis has highlighted shortcomings in the healthcare systems of many countries.</a:t>
            </a:r>
          </a:p>
          <a:p>
            <a:endParaRPr lang="en-US" sz="1200" dirty="0" smtClean="0"/>
          </a:p>
          <a:p>
            <a:r>
              <a:rPr lang="en-US" sz="1200" dirty="0" smtClean="0"/>
              <a:t>One major problem in the US in particular is the lack of tests, PPE, and clinical personnel in the right places.</a:t>
            </a:r>
          </a:p>
          <a:p>
            <a:endParaRPr lang="en-US" sz="1200" dirty="0" smtClean="0"/>
          </a:p>
          <a:p>
            <a:r>
              <a:rPr lang="en-US" sz="1200" dirty="0" smtClean="0"/>
              <a:t>The ability to anticipate where cases will arise would be a powerful tool in mitigating these issues.</a:t>
            </a:r>
          </a:p>
          <a:p>
            <a:endParaRPr lang="en-US" sz="1200" dirty="0"/>
          </a:p>
          <a:p>
            <a:r>
              <a:rPr lang="en-US" sz="1200" dirty="0" smtClean="0"/>
              <a:t>This document summarizes the development of a predictive model to forecast COVID cases by US county.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9" y="3701815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Primary dataset: COVID case counts published daily by Johns Hopkins University.</a:t>
            </a:r>
          </a:p>
          <a:p>
            <a:endParaRPr lang="en-US" sz="1200" dirty="0"/>
          </a:p>
          <a:p>
            <a:r>
              <a:rPr lang="en-US" sz="1200" dirty="0" smtClean="0"/>
              <a:t>This dataset contains detailed case and death counts by day for each US county.</a:t>
            </a:r>
          </a:p>
          <a:p>
            <a:endParaRPr lang="en-US" sz="1200" dirty="0"/>
          </a:p>
          <a:p>
            <a:r>
              <a:rPr lang="en-US" sz="1200" dirty="0" smtClean="0"/>
              <a:t>There are many modeling frameworks designed for time series forecasting, both traditional and modern.</a:t>
            </a:r>
          </a:p>
          <a:p>
            <a:endParaRPr lang="en-US" sz="1200" dirty="0"/>
          </a:p>
          <a:p>
            <a:r>
              <a:rPr lang="en-US" sz="1200" dirty="0" smtClean="0"/>
              <a:t>LSTM nodes have “memory” and are able to capture nonlinearities and other subtleties in time series data.</a:t>
            </a:r>
          </a:p>
          <a:p>
            <a:endParaRPr lang="en-US" sz="1200" dirty="0" smtClean="0"/>
          </a:p>
          <a:p>
            <a:r>
              <a:rPr lang="en-US" sz="1200" dirty="0" smtClean="0"/>
              <a:t>Train the LSTM on case count sequences from every county in the US with 100 or more confirmed cases.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89" y="5820136"/>
            <a:ext cx="4785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Next-day case predictions have a mean absolute percentage error </a:t>
            </a:r>
            <a:r>
              <a:rPr lang="en-US" sz="1200" smtClean="0"/>
              <a:t>of </a:t>
            </a:r>
            <a:r>
              <a:rPr lang="en-US" sz="1200" smtClean="0"/>
              <a:t>2.6%.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Prediction quality decreases as the forecast is extended forward in time.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</a:t>
            </a:r>
            <a:r>
              <a:rPr lang="en-US" sz="1200" dirty="0" smtClean="0"/>
              <a:t>ncreasing the sequence length reduces this decay in prediction quality.</a:t>
            </a:r>
          </a:p>
          <a:p>
            <a:endParaRPr lang="en-US" sz="1200" dirty="0"/>
          </a:p>
          <a:p>
            <a:r>
              <a:rPr lang="en-US" sz="1200" dirty="0" smtClean="0"/>
              <a:t>The model is able to capture features of the case count trajectory, </a:t>
            </a:r>
          </a:p>
          <a:p>
            <a:r>
              <a:rPr lang="en-US" sz="1200" dirty="0" smtClean="0"/>
              <a:t>     including case spikes, inflection points, etc.</a:t>
            </a:r>
          </a:p>
          <a:p>
            <a:endParaRPr lang="en-US" sz="1200" dirty="0"/>
          </a:p>
          <a:p>
            <a:r>
              <a:rPr lang="en-US" sz="1200" dirty="0" smtClean="0"/>
              <a:t>Model can be retrained for better accuracy as the pandemic continues.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63860" y="7787237"/>
            <a:ext cx="295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2246C"/>
                </a:solidFill>
              </a:rPr>
              <a:t>Enhancements and Future Steps</a:t>
            </a:r>
            <a:endParaRPr lang="en-US" sz="1400" b="1" dirty="0">
              <a:solidFill>
                <a:srgbClr val="72246C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" y="8123123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Supplement case counts with county-specific data, such as demographics and “social determinants”.</a:t>
            </a:r>
          </a:p>
          <a:p>
            <a:endParaRPr lang="en-US" sz="1200" dirty="0" smtClean="0"/>
          </a:p>
          <a:p>
            <a:r>
              <a:rPr lang="en-US" sz="1200" dirty="0" smtClean="0"/>
              <a:t>Account for external factors such as stay-at-home orders, the presence of at-capacity hospitals, etc.</a:t>
            </a:r>
          </a:p>
          <a:p>
            <a:endParaRPr lang="en-US" sz="1200" dirty="0"/>
          </a:p>
          <a:p>
            <a:r>
              <a:rPr lang="en-US" sz="1200" dirty="0" smtClean="0"/>
              <a:t>Forecast the need for PPE, hospital beds, and clinical personnel based on the predicted case counts.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8" y="5579301"/>
            <a:ext cx="2138763" cy="1981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11" y="1007695"/>
            <a:ext cx="1321526" cy="273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9" y="2416"/>
            <a:ext cx="6858000" cy="8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5540</TotalTime>
  <Words>308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CareCentrix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Terenzetti, Jon</dc:creator>
  <cp:lastModifiedBy>Gruber, Christopher</cp:lastModifiedBy>
  <cp:revision>77</cp:revision>
  <dcterms:created xsi:type="dcterms:W3CDTF">2019-11-06T21:55:14Z</dcterms:created>
  <dcterms:modified xsi:type="dcterms:W3CDTF">2020-05-01T20:37:38Z</dcterms:modified>
</cp:coreProperties>
</file>