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382" r:id="rId2"/>
    <p:sldId id="1387" r:id="rId3"/>
    <p:sldId id="1383" r:id="rId4"/>
    <p:sldId id="1384" r:id="rId5"/>
    <p:sldId id="1393" r:id="rId6"/>
    <p:sldId id="1405" r:id="rId7"/>
    <p:sldId id="1409" r:id="rId8"/>
    <p:sldId id="1406" r:id="rId9"/>
    <p:sldId id="1407" r:id="rId10"/>
    <p:sldId id="1408" r:id="rId11"/>
    <p:sldId id="1386" r:id="rId12"/>
    <p:sldId id="1395" r:id="rId13"/>
    <p:sldId id="1389" r:id="rId14"/>
    <p:sldId id="1394" r:id="rId15"/>
    <p:sldId id="1391" r:id="rId16"/>
    <p:sldId id="1396" r:id="rId17"/>
    <p:sldId id="1404" r:id="rId18"/>
    <p:sldId id="1392" r:id="rId19"/>
    <p:sldId id="1398" r:id="rId20"/>
    <p:sldId id="1399" r:id="rId21"/>
    <p:sldId id="1400" r:id="rId22"/>
    <p:sldId id="1402" r:id="rId23"/>
    <p:sldId id="1401" r:id="rId24"/>
    <p:sldId id="1403" r:id="rId25"/>
    <p:sldId id="1397" r:id="rId26"/>
    <p:sldId id="1410" r:id="rId2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15355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232E"/>
    <a:srgbClr val="274A80"/>
    <a:srgbClr val="508BB4"/>
    <a:srgbClr val="008244"/>
    <a:srgbClr val="A6DC00"/>
    <a:srgbClr val="01AEF0"/>
    <a:srgbClr val="8941B6"/>
    <a:srgbClr val="8844B4"/>
    <a:srgbClr val="0C9AD8"/>
    <a:srgbClr val="0B9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9" autoAdjust="0"/>
    <p:restoredTop sz="87694" autoAdjust="0"/>
  </p:normalViewPr>
  <p:slideViewPr>
    <p:cSldViewPr snapToGrid="0" snapToObjects="1">
      <p:cViewPr>
        <p:scale>
          <a:sx n="42" d="100"/>
          <a:sy n="42" d="100"/>
        </p:scale>
        <p:origin x="1208" y="144"/>
      </p:cViewPr>
      <p:guideLst>
        <p:guide orient="horz" pos="1392"/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37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6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8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97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4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8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9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endParaRPr lang="en-US" dirty="0" smtClean="0"/>
          </a:p>
          <a:p>
            <a:r>
              <a:rPr lang="en-US" dirty="0" smtClean="0"/>
              <a:t>Reduce the intimidation factor of neural networks</a:t>
            </a:r>
          </a:p>
          <a:p>
            <a:r>
              <a:rPr lang="en-US" dirty="0" smtClean="0"/>
              <a:t>Inspire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ChiPy</a:t>
            </a:r>
            <a:r>
              <a:rPr lang="en-US" baseline="0" dirty="0" smtClean="0"/>
              <a:t> to give it a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7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52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85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63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56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44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ChiPy</a:t>
            </a:r>
            <a:r>
              <a:rPr lang="en-US" baseline="0" dirty="0" smtClean="0"/>
              <a:t> mentorship!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4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7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9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8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9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9906001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29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66624" y="5433034"/>
            <a:ext cx="1481328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605595" y="5433034"/>
            <a:ext cx="1567105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290574" y="4971515"/>
            <a:ext cx="3024869" cy="54805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44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40629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666174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703745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Teardrop 1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16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Teardrop 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27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95777" y="405798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632752" y="410254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71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956667" y="5627022"/>
            <a:ext cx="8357714" cy="62283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42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186981" y="4979760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94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9093939" y="6205678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91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7609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5516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78261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88617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3958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2" name="Teardrop 2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75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64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189847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206200" y="2811131"/>
            <a:ext cx="5967447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199521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61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86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3408812"/>
            <a:ext cx="24377651" cy="80430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3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65321" y="5002448"/>
            <a:ext cx="6697751" cy="41703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9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3084" y="4391315"/>
            <a:ext cx="24377650" cy="42501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7" r:id="rId2"/>
    <p:sldLayoutId id="2147483747" r:id="rId3"/>
    <p:sldLayoutId id="2147483801" r:id="rId4"/>
    <p:sldLayoutId id="2147483657" r:id="rId5"/>
    <p:sldLayoutId id="2147483849" r:id="rId6"/>
    <p:sldLayoutId id="2147483752" r:id="rId7"/>
    <p:sldLayoutId id="2147483819" r:id="rId8"/>
    <p:sldLayoutId id="2147483694" r:id="rId9"/>
    <p:sldLayoutId id="2147483818" r:id="rId10"/>
    <p:sldLayoutId id="2147483821" r:id="rId11"/>
    <p:sldLayoutId id="2147483780" r:id="rId12"/>
    <p:sldLayoutId id="2147483793" r:id="rId13"/>
    <p:sldLayoutId id="2147483809" r:id="rId14"/>
    <p:sldLayoutId id="2147483820" r:id="rId15"/>
    <p:sldLayoutId id="2147483822" r:id="rId16"/>
    <p:sldLayoutId id="2147483823" r:id="rId17"/>
    <p:sldLayoutId id="2147483844" r:id="rId18"/>
    <p:sldLayoutId id="2147483848" r:id="rId19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4" Type="http://schemas.openxmlformats.org/officeDocument/2006/relationships/hyperlink" Target="https://keras.io/getting-started/sequential-model-guide/" TargetMode="External"/><Relationship Id="rId5" Type="http://schemas.openxmlformats.org/officeDocument/2006/relationships/hyperlink" Target="https://github.com/fchollet/keras-resources" TargetMode="External"/><Relationship Id="rId6" Type="http://schemas.openxmlformats.org/officeDocument/2006/relationships/hyperlink" Target="https://blog.keras.io/" TargetMode="External"/><Relationship Id="rId7" Type="http://schemas.openxmlformats.org/officeDocument/2006/relationships/hyperlink" Target="https://elitedatascience.com/keras-tutorial-deep-learning-in-python" TargetMode="External"/><Relationship Id="rId8" Type="http://schemas.openxmlformats.org/officeDocument/2006/relationships/hyperlink" Target="https://www.datacamp.com/community/tutorials/deep-learning-python#gs.vkMHq7g" TargetMode="External"/><Relationship Id="rId9" Type="http://schemas.openxmlformats.org/officeDocument/2006/relationships/hyperlink" Target="http://neuralnetworksanddeeplearning.com/" TargetMode="External"/><Relationship Id="rId10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81/how-to-choose-the-number-of-hidden-layers-and-nodes-in-a-feedforward-neural-netw" TargetMode="External"/><Relationship Id="rId4" Type="http://schemas.openxmlformats.org/officeDocument/2006/relationships/hyperlink" Target="https://www.quora.com/What-are-some-rules-of-thumb-for-training-neural-networks" TargetMode="External"/><Relationship Id="rId5" Type="http://schemas.openxmlformats.org/officeDocument/2006/relationships/hyperlink" Target="https://en.wikipedia.org/wiki/Types_of_artificial_neural_networks" TargetMode="External"/><Relationship Id="rId6" Type="http://schemas.openxmlformats.org/officeDocument/2006/relationships/hyperlink" Target="http://www.asimovinstitute.org/neural-network-zoo/" TargetMode="External"/><Relationship Id="rId7" Type="http://schemas.openxmlformats.org/officeDocument/2006/relationships/hyperlink" Target="http://www.ieee.cz/knihovna/Zhang/Zhang100-ch03.pdf" TargetMode="External"/><Relationship Id="rId8" Type="http://schemas.openxmlformats.org/officeDocument/2006/relationships/hyperlink" Target="https://www.quora.com/Why-arent-artificial-neural-networks-used-for-everything" TargetMode="External"/><Relationship Id="rId9" Type="http://schemas.openxmlformats.org/officeDocument/2006/relationships/hyperlink" Target="https://www.quora.com/What-problems-in-artificial-intelligence-cannot-be-addressed-using-artificial-neural-networks" TargetMode="External"/><Relationship Id="rId10" Type="http://schemas.openxmlformats.org/officeDocument/2006/relationships/hyperlink" Target="https://medium.com/towards-data-science/can-neural-networks-really-learn-any-function-65e106617fc6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7447" y="3984173"/>
            <a:ext cx="10981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Introduction to Keras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54182" y="10319657"/>
            <a:ext cx="273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Chris Gruber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45634" y="10965988"/>
            <a:ext cx="4160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ChiPy</a:t>
            </a:r>
            <a:r>
              <a:rPr lang="en-US" dirty="0" smtClean="0"/>
              <a:t> February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038350"/>
            <a:ext cx="13303250" cy="77124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0" y="251460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552312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0" y="8445915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44050" y="27717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96425" y="48672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53550" y="6610350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3725" y="2371725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53250" y="5353050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2</a:t>
            </a:r>
            <a:endParaRPr lang="en-US" sz="60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3250" y="8201777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124700" y="6816893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6000" i="1" smtClean="0"/>
              <a:t>…</a:t>
            </a:r>
            <a:endParaRPr lang="en-US" sz="60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782174" y="2981325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66299" y="4802732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3124" y="6419850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4536737" y="5407193"/>
            <a:ext cx="411161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630025" y="5359568"/>
            <a:ext cx="717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751929" y="4450601"/>
            <a:ext cx="13176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(</a:t>
            </a:r>
            <a:endParaRPr lang="en-US" sz="13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49566" y="4450601"/>
            <a:ext cx="13176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)</a:t>
            </a:r>
            <a:endParaRPr lang="en-US" sz="138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275680" y="4964951"/>
            <a:ext cx="565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</a:t>
            </a:r>
            <a:endParaRPr lang="en-US" sz="8800" baseline="-25000" dirty="0"/>
          </a:p>
        </p:txBody>
      </p:sp>
    </p:spTree>
    <p:extLst>
      <p:ext uri="{BB962C8B-B14F-4D97-AF65-F5344CB8AC3E}">
        <p14:creationId xmlns:p14="http://schemas.microsoft.com/office/powerpoint/2010/main" val="141837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725" y="2656850"/>
            <a:ext cx="217455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Keras is a high-level API </a:t>
            </a:r>
            <a:r>
              <a:rPr lang="en-US" sz="4800" dirty="0" smtClean="0"/>
              <a:t>that interfaces with frameworks like TensorFlow</a:t>
            </a:r>
            <a:endParaRPr lang="en-US" sz="4800" dirty="0"/>
          </a:p>
          <a:p>
            <a:endParaRPr lang="en-US" sz="4800" dirty="0"/>
          </a:p>
          <a:p>
            <a:r>
              <a:rPr lang="en-US" sz="4800" dirty="0" smtClean="0"/>
              <a:t>Mimics the syntax of </a:t>
            </a:r>
            <a:r>
              <a:rPr lang="en-US" sz="4800" dirty="0" err="1" smtClean="0"/>
              <a:t>scikit</a:t>
            </a:r>
            <a:r>
              <a:rPr lang="en-US" sz="4800" dirty="0" smtClean="0"/>
              <a:t>-learn</a:t>
            </a:r>
          </a:p>
          <a:p>
            <a:endParaRPr lang="en-US" sz="4800" dirty="0" smtClean="0"/>
          </a:p>
          <a:p>
            <a:r>
              <a:rPr lang="en-US" sz="4800" dirty="0" smtClean="0"/>
              <a:t>Balances ease and </a:t>
            </a:r>
            <a:r>
              <a:rPr lang="en-US" sz="4800" dirty="0"/>
              <a:t>flexibility with prebuilt </a:t>
            </a:r>
            <a:r>
              <a:rPr lang="en-US" sz="4800" dirty="0" smtClean="0"/>
              <a:t>components and customizable templates</a:t>
            </a:r>
            <a:endParaRPr lang="en-US" sz="4800" dirty="0"/>
          </a:p>
          <a:p>
            <a:endParaRPr lang="en-US" sz="4800" dirty="0"/>
          </a:p>
          <a:p>
            <a:r>
              <a:rPr lang="en-US" sz="4800" dirty="0" smtClean="0"/>
              <a:t>Implementations </a:t>
            </a:r>
            <a:r>
              <a:rPr lang="en-US" sz="4800" dirty="0"/>
              <a:t>of convolution, pooling, and other advanced layers</a:t>
            </a:r>
          </a:p>
          <a:p>
            <a:endParaRPr lang="en-US" sz="4800" dirty="0"/>
          </a:p>
          <a:p>
            <a:r>
              <a:rPr lang="en-US" sz="4800" dirty="0" smtClean="0"/>
              <a:t>Other features: data </a:t>
            </a:r>
            <a:r>
              <a:rPr lang="en-US" sz="4800" dirty="0"/>
              <a:t>sets, precompiled models, TensorFlow interfaces, </a:t>
            </a:r>
            <a:r>
              <a:rPr lang="is-IS" sz="4800" dirty="0" smtClean="0"/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578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1725" y="2656850"/>
            <a:ext cx="2174557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Keras has pre-defined classes for most neural network </a:t>
            </a:r>
            <a:r>
              <a:rPr lang="en-US" sz="4800" dirty="0" smtClean="0"/>
              <a:t>components</a:t>
            </a:r>
            <a:endParaRPr lang="en-US" sz="4800" dirty="0"/>
          </a:p>
          <a:p>
            <a:endParaRPr lang="en-US" sz="4800" dirty="0"/>
          </a:p>
          <a:p>
            <a:pPr lvl="1"/>
            <a:r>
              <a:rPr lang="en-US" dirty="0"/>
              <a:t>Nodes</a:t>
            </a:r>
          </a:p>
          <a:p>
            <a:pPr lvl="1"/>
            <a:r>
              <a:rPr lang="en-US" dirty="0"/>
              <a:t>Activations</a:t>
            </a:r>
          </a:p>
          <a:p>
            <a:pPr lvl="1"/>
            <a:r>
              <a:rPr lang="en-US" dirty="0"/>
              <a:t>Initializations</a:t>
            </a:r>
          </a:p>
          <a:p>
            <a:pPr lvl="1"/>
            <a:r>
              <a:rPr lang="en-US" dirty="0"/>
              <a:t>Optimizers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Callbacks</a:t>
            </a:r>
          </a:p>
          <a:p>
            <a:pPr lvl="1"/>
            <a:endParaRPr lang="is-IS" sz="4800" dirty="0"/>
          </a:p>
          <a:p>
            <a:endParaRPr lang="is-IS" sz="4800" dirty="0" smtClean="0"/>
          </a:p>
          <a:p>
            <a:r>
              <a:rPr lang="is-IS" sz="4800" dirty="0" smtClean="0"/>
              <a:t>Also </a:t>
            </a:r>
            <a:r>
              <a:rPr lang="is-IS" sz="4800" dirty="0"/>
              <a:t>possible to create user-defined versions of all of these</a:t>
            </a:r>
          </a:p>
          <a:p>
            <a:endParaRPr lang="is-IS" sz="4800" dirty="0"/>
          </a:p>
          <a:p>
            <a:r>
              <a:rPr lang="is-IS" sz="4800" dirty="0"/>
              <a:t>Simple networks are constructed using the Sequential class </a:t>
            </a:r>
            <a:endParaRPr lang="is-IS" sz="4800" dirty="0" smtClean="0"/>
          </a:p>
          <a:p>
            <a:endParaRPr lang="is-IS" sz="4800" dirty="0"/>
          </a:p>
          <a:p>
            <a:r>
              <a:rPr lang="en-US" sz="4800" dirty="0" smtClean="0"/>
              <a:t>	O</a:t>
            </a:r>
            <a:r>
              <a:rPr lang="is-IS" sz="4800" dirty="0" smtClean="0"/>
              <a:t>ne line of code           One layer of network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972909" y="7595054"/>
            <a:ext cx="74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50177" y="12216189"/>
            <a:ext cx="1057275" cy="28575"/>
          </a:xfrm>
          <a:prstGeom prst="straightConnector1">
            <a:avLst/>
          </a:prstGeom>
          <a:ln w="63500">
            <a:solidFill>
              <a:srgbClr val="1923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1725" y="2656850"/>
            <a:ext cx="217455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Developing networks in Keras is fast</a:t>
            </a:r>
          </a:p>
          <a:p>
            <a:endParaRPr lang="en-US" sz="4800" dirty="0"/>
          </a:p>
          <a:p>
            <a:r>
              <a:rPr lang="en-US" sz="4800" dirty="0" smtClean="0"/>
              <a:t>Keras </a:t>
            </a:r>
            <a:r>
              <a:rPr lang="en-US" sz="4800" dirty="0"/>
              <a:t>can </a:t>
            </a:r>
            <a:r>
              <a:rPr lang="en-US" sz="4800" dirty="0" smtClean="0"/>
              <a:t>be </a:t>
            </a:r>
            <a:r>
              <a:rPr lang="en-US" sz="4800" dirty="0"/>
              <a:t>used with TensorFlow code interspersed</a:t>
            </a:r>
          </a:p>
          <a:p>
            <a:endParaRPr lang="en-US" sz="4800" dirty="0"/>
          </a:p>
          <a:p>
            <a:r>
              <a:rPr lang="en-US" sz="4800" dirty="0"/>
              <a:t>Pre-compiled networks for famous architectures</a:t>
            </a:r>
          </a:p>
          <a:p>
            <a:endParaRPr lang="en-US" sz="4800" dirty="0"/>
          </a:p>
          <a:p>
            <a:r>
              <a:rPr lang="en-US" sz="4800" dirty="0" smtClean="0"/>
              <a:t>Very active community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739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"/>
            <a:ext cx="914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1725" y="2656850"/>
            <a:ext cx="21745575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Keras </a:t>
            </a:r>
            <a:r>
              <a:rPr lang="en-US" dirty="0" smtClean="0"/>
              <a:t>documentation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Keras Homepage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Official </a:t>
            </a:r>
            <a:r>
              <a:rPr lang="en-US" dirty="0">
                <a:hlinkClick r:id="rId4"/>
              </a:rPr>
              <a:t>"Getting Started" </a:t>
            </a:r>
            <a:r>
              <a:rPr lang="en-US" dirty="0" smtClean="0">
                <a:hlinkClick r:id="rId4"/>
              </a:rPr>
              <a:t>Guide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Long </a:t>
            </a:r>
            <a:r>
              <a:rPr lang="en-US" dirty="0">
                <a:hlinkClick r:id="rId5"/>
              </a:rPr>
              <a:t>List of Keras </a:t>
            </a:r>
            <a:r>
              <a:rPr lang="en-US" dirty="0" smtClean="0">
                <a:hlinkClick r:id="rId5"/>
              </a:rPr>
              <a:t>Links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Tutorials </a:t>
            </a:r>
            <a:r>
              <a:rPr lang="en-US" dirty="0"/>
              <a:t>and </a:t>
            </a:r>
            <a:r>
              <a:rPr lang="en-US" dirty="0" smtClean="0"/>
              <a:t>guides</a:t>
            </a:r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Keras Blog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Beginner's </a:t>
            </a:r>
            <a:r>
              <a:rPr lang="en-US" dirty="0" smtClean="0">
                <a:hlinkClick r:id="rId7"/>
              </a:rPr>
              <a:t>Guide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End-to-End </a:t>
            </a:r>
            <a:r>
              <a:rPr lang="en-US" dirty="0">
                <a:hlinkClick r:id="rId8"/>
              </a:rPr>
              <a:t>Data Munging and </a:t>
            </a:r>
            <a:r>
              <a:rPr lang="en-US" dirty="0" smtClean="0">
                <a:hlinkClick r:id="rId8"/>
              </a:rPr>
              <a:t>Modeling </a:t>
            </a:r>
            <a:r>
              <a:rPr lang="en-US" dirty="0" smtClean="0">
                <a:hlinkClick r:id="rId8"/>
              </a:rPr>
              <a:t>Walkthrough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Information about Neural </a:t>
            </a:r>
            <a:r>
              <a:rPr lang="en-US" dirty="0" smtClean="0"/>
              <a:t>networks</a:t>
            </a:r>
          </a:p>
          <a:p>
            <a:endParaRPr lang="en-US" dirty="0" smtClean="0"/>
          </a:p>
          <a:p>
            <a:r>
              <a:rPr lang="en-US" dirty="0" smtClean="0">
                <a:hlinkClick r:id="rId9"/>
              </a:rPr>
              <a:t>Neural </a:t>
            </a:r>
            <a:r>
              <a:rPr lang="en-US" dirty="0">
                <a:hlinkClick r:id="rId9"/>
              </a:rPr>
              <a:t>Networks and Deep Learning </a:t>
            </a:r>
            <a:r>
              <a:rPr lang="en-US" dirty="0" smtClean="0">
                <a:hlinkClick r:id="rId9"/>
              </a:rPr>
              <a:t>eBook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Introduction </a:t>
            </a:r>
            <a:r>
              <a:rPr lang="en-US" dirty="0">
                <a:hlinkClick r:id="rId10"/>
              </a:rPr>
              <a:t>to Long Short-Term Memory </a:t>
            </a:r>
            <a:r>
              <a:rPr lang="en-US" dirty="0" smtClean="0">
                <a:hlinkClick r:id="rId10"/>
              </a:rPr>
              <a:t>Networks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87535" y="1064077"/>
            <a:ext cx="5309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/>
              <a:t>Links and Resources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44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7535" y="1064077"/>
            <a:ext cx="5309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/>
              <a:t>Links and Resources</a:t>
            </a:r>
            <a:endParaRPr lang="en-US" sz="4800"/>
          </a:p>
        </p:txBody>
      </p:sp>
      <p:sp>
        <p:nvSpPr>
          <p:cNvPr id="5" name="Rectangle 4"/>
          <p:cNvSpPr/>
          <p:nvPr/>
        </p:nvSpPr>
        <p:spPr>
          <a:xfrm>
            <a:off x="2371725" y="2656850"/>
            <a:ext cx="21745575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Advice on designing and training neural networks</a:t>
            </a:r>
          </a:p>
          <a:p>
            <a:endParaRPr lang="en-US"/>
          </a:p>
          <a:p>
            <a:r>
              <a:rPr lang="en-US">
                <a:hlinkClick r:id="rId3"/>
              </a:rPr>
              <a:t>How to Choose Layer Size and Number of Layers</a:t>
            </a:r>
            <a:endParaRPr lang="en-US"/>
          </a:p>
          <a:p>
            <a:r>
              <a:rPr lang="en-US">
                <a:hlinkClick r:id="rId4"/>
              </a:rPr>
              <a:t>What are Some Rules of Thumb for Training Neural Networks?</a:t>
            </a:r>
            <a:endParaRPr lang="en-US"/>
          </a:p>
          <a:p>
            <a:endParaRPr lang="en-US"/>
          </a:p>
          <a:p>
            <a:r>
              <a:rPr lang="en-US"/>
              <a:t>Explanation of neural network types</a:t>
            </a:r>
          </a:p>
          <a:p>
            <a:endParaRPr lang="en-US"/>
          </a:p>
          <a:p>
            <a:r>
              <a:rPr lang="en-US">
                <a:hlinkClick r:id="rId5"/>
              </a:rPr>
              <a:t>Types of Neural Networks (Wikipedia)</a:t>
            </a:r>
            <a:endParaRPr lang="en-US"/>
          </a:p>
          <a:p>
            <a:r>
              <a:rPr lang="en-US">
                <a:hlinkClick r:id="rId6"/>
              </a:rPr>
              <a:t>Explanation of Neural Network Types</a:t>
            </a:r>
            <a:endParaRPr lang="en-US"/>
          </a:p>
          <a:p>
            <a:r>
              <a:rPr lang="en-US">
                <a:hlinkClick r:id="rId7"/>
              </a:rPr>
              <a:t>Book Chapter Explaining Neural Network Types, Backpropagation, etc.</a:t>
            </a:r>
            <a:endParaRPr lang="en-US"/>
          </a:p>
          <a:p>
            <a:endParaRPr lang="en-US"/>
          </a:p>
          <a:p>
            <a:r>
              <a:rPr lang="en-US"/>
              <a:t>Discussions on when to use neural networks</a:t>
            </a:r>
          </a:p>
          <a:p>
            <a:endParaRPr lang="en-US"/>
          </a:p>
          <a:p>
            <a:r>
              <a:rPr lang="en-US">
                <a:hlinkClick r:id="rId8"/>
              </a:rPr>
              <a:t>Why aren't neural networks used for everything?</a:t>
            </a:r>
            <a:endParaRPr lang="en-US"/>
          </a:p>
          <a:p>
            <a:r>
              <a:rPr lang="en-US">
                <a:hlinkClick r:id="rId9"/>
              </a:rPr>
              <a:t>What problems cannot be addressed using neural networks?</a:t>
            </a:r>
            <a:endParaRPr lang="en-US"/>
          </a:p>
          <a:p>
            <a:r>
              <a:rPr lang="en-US">
                <a:hlinkClick r:id="rId10"/>
              </a:rPr>
              <a:t>Neural Networks and the Universal Approximation Theorem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44735" y="3464377"/>
            <a:ext cx="4826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Keras 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227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4657725"/>
            <a:ext cx="13402971" cy="68253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9885" y="4657725"/>
            <a:ext cx="13735050" cy="70866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9885" y="1206952"/>
            <a:ext cx="13255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Use Keras’s Sequential class to </a:t>
            </a:r>
            <a:r>
              <a:rPr lang="en-US" sz="4800" dirty="0" smtClean="0"/>
              <a:t>initialize </a:t>
            </a:r>
            <a:r>
              <a:rPr lang="en-US" sz="4800" dirty="0" smtClean="0"/>
              <a:t>the network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428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53150" y="1188786"/>
            <a:ext cx="12590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Construct a network with three layers of ten nodes</a:t>
            </a:r>
            <a:endParaRPr lang="en-US" sz="4800" dirty="0"/>
          </a:p>
        </p:txBody>
      </p:sp>
      <p:sp>
        <p:nvSpPr>
          <p:cNvPr id="17" name="Oval 16"/>
          <p:cNvSpPr/>
          <p:nvPr/>
        </p:nvSpPr>
        <p:spPr>
          <a:xfrm>
            <a:off x="971550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71550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72502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72502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71550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71550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971550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72502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72502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71550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671" y="267851"/>
            <a:ext cx="10002157" cy="6313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6" y="751114"/>
            <a:ext cx="10835659" cy="5023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29" y="6788862"/>
            <a:ext cx="6616700" cy="6587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40" y="6086310"/>
            <a:ext cx="7193643" cy="3495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6" y="9892916"/>
            <a:ext cx="16019393" cy="33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6153150" y="1188786"/>
            <a:ext cx="12590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Construct a network with three layers of ten nodes</a:t>
            </a:r>
            <a:endParaRPr lang="en-US" sz="4800" dirty="0"/>
          </a:p>
        </p:txBody>
      </p:sp>
      <p:sp>
        <p:nvSpPr>
          <p:cNvPr id="106" name="Oval 105"/>
          <p:cNvSpPr/>
          <p:nvPr/>
        </p:nvSpPr>
        <p:spPr>
          <a:xfrm>
            <a:off x="971550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971550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972502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972502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971550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971550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971550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972502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972502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971550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1163955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1163955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/>
          <p:cNvSpPr/>
          <p:nvPr/>
        </p:nvSpPr>
        <p:spPr>
          <a:xfrm>
            <a:off x="1164907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/>
          <p:cNvSpPr/>
          <p:nvPr/>
        </p:nvSpPr>
        <p:spPr>
          <a:xfrm>
            <a:off x="1164907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1163955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/>
          <p:cNvSpPr/>
          <p:nvPr/>
        </p:nvSpPr>
        <p:spPr>
          <a:xfrm>
            <a:off x="1163955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1163955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1164907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1164907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1163955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10172700" y="77901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10182225" y="70716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10172700" y="63382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0172700" y="77901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10172700" y="55952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0172700" y="77901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0172700" y="77901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0172700" y="77901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0172700" y="77901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10144125" y="48509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0210800" y="85711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10220325" y="78526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10210800" y="71192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0210800" y="857115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10210800" y="63763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0210800" y="85711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0210800" y="85711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0210800" y="857115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0182225" y="56320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0239375" y="9342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10248900" y="8624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10239375" y="7890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0239375" y="7147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0239375" y="9342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0239375" y="9342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0239375" y="9342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10210800" y="64035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0239375" y="100570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0248900" y="93385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10239375" y="86051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0239375" y="78622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0239375" y="100570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0239375" y="100570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0210800" y="71179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0239375" y="108000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0248900" y="100815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0239375" y="93481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10239375" y="86051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0239375" y="108000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0210800" y="78608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0239375" y="115143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0248900" y="107959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0239375" y="100624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0239375" y="93195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0210800" y="85752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0239375" y="7056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10248900" y="6338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0239375" y="5604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0239375" y="70566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10239375" y="4861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10239375" y="7056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0239375" y="7056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0239375" y="7056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10239375" y="70566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0239375" y="631373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0248900" y="559526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10239375" y="486184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10239375" y="631373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239375" y="631373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239375" y="631373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0239375" y="631373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239375" y="631373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239375" y="55707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0248900" y="48523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0239375" y="55707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39375" y="55707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0239375" y="55707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10239375" y="55707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0239375" y="55707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0210800" y="48564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0210800" y="48564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10210800" y="48564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0210800" y="48564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0210800" y="48564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0210800" y="48564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206"/>
          <p:cNvSpPr txBox="1"/>
          <p:nvPr/>
        </p:nvSpPr>
        <p:spPr>
          <a:xfrm>
            <a:off x="6153150" y="1188786"/>
            <a:ext cx="12590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Construct a network with three layers of ten nodes</a:t>
            </a:r>
            <a:endParaRPr lang="en-US" sz="4800" dirty="0"/>
          </a:p>
        </p:txBody>
      </p:sp>
      <p:sp>
        <p:nvSpPr>
          <p:cNvPr id="208" name="Oval 207"/>
          <p:cNvSpPr/>
          <p:nvPr/>
        </p:nvSpPr>
        <p:spPr>
          <a:xfrm>
            <a:off x="971550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/>
          <p:cNvSpPr/>
          <p:nvPr/>
        </p:nvSpPr>
        <p:spPr>
          <a:xfrm>
            <a:off x="971550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972502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Oval 210"/>
          <p:cNvSpPr/>
          <p:nvPr/>
        </p:nvSpPr>
        <p:spPr>
          <a:xfrm>
            <a:off x="972502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/>
          <p:cNvSpPr/>
          <p:nvPr/>
        </p:nvSpPr>
        <p:spPr>
          <a:xfrm>
            <a:off x="971550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/>
          <p:cNvSpPr/>
          <p:nvPr/>
        </p:nvSpPr>
        <p:spPr>
          <a:xfrm>
            <a:off x="971550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/>
          <p:cNvSpPr/>
          <p:nvPr/>
        </p:nvSpPr>
        <p:spPr>
          <a:xfrm>
            <a:off x="971550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972502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/>
          <p:cNvSpPr/>
          <p:nvPr/>
        </p:nvSpPr>
        <p:spPr>
          <a:xfrm>
            <a:off x="972502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/>
          <p:cNvSpPr/>
          <p:nvPr/>
        </p:nvSpPr>
        <p:spPr>
          <a:xfrm>
            <a:off x="971550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Oval 217"/>
          <p:cNvSpPr/>
          <p:nvPr/>
        </p:nvSpPr>
        <p:spPr>
          <a:xfrm>
            <a:off x="1163955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Oval 218"/>
          <p:cNvSpPr/>
          <p:nvPr/>
        </p:nvSpPr>
        <p:spPr>
          <a:xfrm>
            <a:off x="1163955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/>
          <p:cNvSpPr/>
          <p:nvPr/>
        </p:nvSpPr>
        <p:spPr>
          <a:xfrm>
            <a:off x="1164907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/>
          <p:cNvSpPr/>
          <p:nvPr/>
        </p:nvSpPr>
        <p:spPr>
          <a:xfrm>
            <a:off x="1164907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1163955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1163955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/>
          <p:cNvSpPr/>
          <p:nvPr/>
        </p:nvSpPr>
        <p:spPr>
          <a:xfrm>
            <a:off x="1163955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val 224"/>
          <p:cNvSpPr/>
          <p:nvPr/>
        </p:nvSpPr>
        <p:spPr>
          <a:xfrm>
            <a:off x="1164907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Oval 225"/>
          <p:cNvSpPr/>
          <p:nvPr/>
        </p:nvSpPr>
        <p:spPr>
          <a:xfrm>
            <a:off x="1164907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/>
          <p:cNvSpPr/>
          <p:nvPr/>
        </p:nvSpPr>
        <p:spPr>
          <a:xfrm>
            <a:off x="1163955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227"/>
          <p:cNvSpPr/>
          <p:nvPr/>
        </p:nvSpPr>
        <p:spPr>
          <a:xfrm>
            <a:off x="13573125" y="46999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/>
          <p:cNvSpPr/>
          <p:nvPr/>
        </p:nvSpPr>
        <p:spPr>
          <a:xfrm>
            <a:off x="13573125" y="541838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/>
          <p:cNvSpPr/>
          <p:nvPr/>
        </p:nvSpPr>
        <p:spPr>
          <a:xfrm>
            <a:off x="13582650" y="616676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13582650" y="69138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val 231"/>
          <p:cNvSpPr/>
          <p:nvPr/>
        </p:nvSpPr>
        <p:spPr>
          <a:xfrm>
            <a:off x="13573125" y="76322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13573125" y="84269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13573125" y="91453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/>
          <p:cNvSpPr/>
          <p:nvPr/>
        </p:nvSpPr>
        <p:spPr>
          <a:xfrm>
            <a:off x="13582650" y="98937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/>
          <p:cNvSpPr/>
          <p:nvPr/>
        </p:nvSpPr>
        <p:spPr>
          <a:xfrm>
            <a:off x="13582650" y="106408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/>
          <p:cNvSpPr/>
          <p:nvPr/>
        </p:nvSpPr>
        <p:spPr>
          <a:xfrm>
            <a:off x="13573125" y="1135926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10172700" y="77901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0182225" y="70716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10172700" y="63382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0172700" y="77901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10172700" y="55952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10172700" y="77901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0172700" y="77901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0172700" y="77901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0172700" y="77901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10144125" y="48509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0210800" y="85711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0220325" y="78526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V="1">
            <a:off x="10210800" y="71192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10210800" y="857115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0210800" y="63763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0210800" y="85711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0210800" y="85711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210800" y="857115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10182225" y="56320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10239375" y="9342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0248900" y="8624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0239375" y="7890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10239375" y="7147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0239375" y="9342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10239375" y="9342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10239375" y="9342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10210800" y="64035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10239375" y="100570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10248900" y="93385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0239375" y="86051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10239375" y="78622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10239375" y="100570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0239375" y="100570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10210800" y="71179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0239375" y="108000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10248900" y="100815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10239375" y="93481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10239375" y="86051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0239375" y="108000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210800" y="78608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0239375" y="115143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0248900" y="107959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10239375" y="100624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0239375" y="93195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10210800" y="85752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0239375" y="7056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10248900" y="6338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239375" y="5604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239375" y="70566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10239375" y="4861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239375" y="7056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0239375" y="7056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0239375" y="7056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10239375" y="70566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0239375" y="631373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0248900" y="559526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10239375" y="486184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10239375" y="631373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0239375" y="631373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10239375" y="631373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0239375" y="631373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0239375" y="631373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0239375" y="55707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1">
            <a:off x="10248900" y="48523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239375" y="55707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10239375" y="55707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0239375" y="55707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0239375" y="55707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10239375" y="55707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0210800" y="48564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10210800" y="48564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10210800" y="48564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10210800" y="48564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10210800" y="48564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10210800" y="48564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12077700" y="77492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12087225" y="703082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12077700" y="629740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12077700" y="774929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12077700" y="555447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12077700" y="77492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12077700" y="774929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12077700" y="774929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12077700" y="7749293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1">
            <a:off x="12049125" y="481016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2115800" y="853034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12125325" y="781187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12115800" y="707845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115800" y="853034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2115800" y="633552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2115800" y="853034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2115800" y="853034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2115800" y="853034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12087225" y="559121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2144375" y="93018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12153900" y="85834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12144375" y="78499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12144375" y="71070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12144375" y="93018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2144375" y="93018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2144375" y="93018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V="1">
            <a:off x="12115800" y="6362736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12144375" y="1001624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2153900" y="929777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12144375" y="856435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12144375" y="782142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2144375" y="1001624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2144375" y="1001624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12115800" y="707711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2144375" y="107591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12153900" y="1004072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12144375" y="930730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12144375" y="856437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2144375" y="107591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12115800" y="782006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2144375" y="114735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12153900" y="107551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12144375" y="100216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V="1">
            <a:off x="12144375" y="92787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V="1">
            <a:off x="12115800" y="8534436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12144375" y="70158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V="1">
            <a:off x="12153900" y="62974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V="1">
            <a:off x="12144375" y="55639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12144375" y="701586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12144375" y="48210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2144375" y="70158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12144375" y="70158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2144375" y="70158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2144375" y="701586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2144375" y="627291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12153900" y="555445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12144375" y="482102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12144375" y="627291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12144375" y="627291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12144375" y="627291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2144375" y="627291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12144375" y="627291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12144375" y="55299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12153900" y="48115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2144375" y="552996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2144375" y="55299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12144375" y="55299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12144375" y="55299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2144375" y="552996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12115800" y="48155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12115800" y="481559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12115800" y="48155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12115800" y="481559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12115800" y="481559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2115800" y="4815593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75" y="7031115"/>
            <a:ext cx="2011680" cy="2286000"/>
          </a:xfrm>
          <a:prstGeom prst="rect">
            <a:avLst/>
          </a:prstGeom>
        </p:spPr>
      </p:pic>
      <p:cxnSp>
        <p:nvCxnSpPr>
          <p:cNvPr id="227" name="Straight Arrow Connector 226"/>
          <p:cNvCxnSpPr/>
          <p:nvPr/>
        </p:nvCxnSpPr>
        <p:spPr>
          <a:xfrm>
            <a:off x="14492998" y="10104360"/>
            <a:ext cx="1057275" cy="28575"/>
          </a:xfrm>
          <a:prstGeom prst="straightConnector1">
            <a:avLst/>
          </a:prstGeom>
          <a:ln w="63500">
            <a:solidFill>
              <a:srgbClr val="1923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09602" y="9598865"/>
            <a:ext cx="542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7</a:t>
            </a:r>
            <a:endParaRPr lang="en-US" sz="6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640697" y="1172108"/>
            <a:ext cx="12778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Train the network using hand-written digit samples</a:t>
            </a:r>
            <a:endParaRPr lang="en-US" sz="4800" dirty="0"/>
          </a:p>
        </p:txBody>
      </p:sp>
      <p:sp>
        <p:nvSpPr>
          <p:cNvPr id="229" name="Oval 228"/>
          <p:cNvSpPr/>
          <p:nvPr/>
        </p:nvSpPr>
        <p:spPr>
          <a:xfrm>
            <a:off x="971550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/>
          <p:cNvSpPr/>
          <p:nvPr/>
        </p:nvSpPr>
        <p:spPr>
          <a:xfrm>
            <a:off x="971550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972502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val 231"/>
          <p:cNvSpPr/>
          <p:nvPr/>
        </p:nvSpPr>
        <p:spPr>
          <a:xfrm>
            <a:off x="972502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971550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971550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/>
          <p:cNvSpPr/>
          <p:nvPr/>
        </p:nvSpPr>
        <p:spPr>
          <a:xfrm>
            <a:off x="971550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/>
          <p:cNvSpPr/>
          <p:nvPr/>
        </p:nvSpPr>
        <p:spPr>
          <a:xfrm>
            <a:off x="972502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/>
          <p:cNvSpPr/>
          <p:nvPr/>
        </p:nvSpPr>
        <p:spPr>
          <a:xfrm>
            <a:off x="972502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/>
          <p:cNvSpPr/>
          <p:nvPr/>
        </p:nvSpPr>
        <p:spPr>
          <a:xfrm>
            <a:off x="971550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/>
          <p:cNvSpPr/>
          <p:nvPr/>
        </p:nvSpPr>
        <p:spPr>
          <a:xfrm>
            <a:off x="1163955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Oval 239"/>
          <p:cNvSpPr/>
          <p:nvPr/>
        </p:nvSpPr>
        <p:spPr>
          <a:xfrm>
            <a:off x="1163955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Oval 240"/>
          <p:cNvSpPr/>
          <p:nvPr/>
        </p:nvSpPr>
        <p:spPr>
          <a:xfrm>
            <a:off x="1164907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Oval 241"/>
          <p:cNvSpPr/>
          <p:nvPr/>
        </p:nvSpPr>
        <p:spPr>
          <a:xfrm>
            <a:off x="1164907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1163955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/>
          <p:cNvSpPr/>
          <p:nvPr/>
        </p:nvSpPr>
        <p:spPr>
          <a:xfrm>
            <a:off x="1163955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/>
          <p:cNvSpPr/>
          <p:nvPr/>
        </p:nvSpPr>
        <p:spPr>
          <a:xfrm>
            <a:off x="1163955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/>
          <p:cNvSpPr/>
          <p:nvPr/>
        </p:nvSpPr>
        <p:spPr>
          <a:xfrm>
            <a:off x="1164907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/>
          <p:cNvSpPr/>
          <p:nvPr/>
        </p:nvSpPr>
        <p:spPr>
          <a:xfrm>
            <a:off x="1164907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Oval 247"/>
          <p:cNvSpPr/>
          <p:nvPr/>
        </p:nvSpPr>
        <p:spPr>
          <a:xfrm>
            <a:off x="1163955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/>
          <p:cNvSpPr/>
          <p:nvPr/>
        </p:nvSpPr>
        <p:spPr>
          <a:xfrm>
            <a:off x="13573125" y="46999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13573125" y="541838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/>
          <p:cNvSpPr/>
          <p:nvPr/>
        </p:nvSpPr>
        <p:spPr>
          <a:xfrm>
            <a:off x="13582650" y="616676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/>
          <p:cNvSpPr/>
          <p:nvPr/>
        </p:nvSpPr>
        <p:spPr>
          <a:xfrm>
            <a:off x="13582650" y="69138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val 252"/>
          <p:cNvSpPr/>
          <p:nvPr/>
        </p:nvSpPr>
        <p:spPr>
          <a:xfrm>
            <a:off x="13573125" y="76322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Oval 253"/>
          <p:cNvSpPr/>
          <p:nvPr/>
        </p:nvSpPr>
        <p:spPr>
          <a:xfrm>
            <a:off x="13573125" y="84269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Oval 254"/>
          <p:cNvSpPr/>
          <p:nvPr/>
        </p:nvSpPr>
        <p:spPr>
          <a:xfrm>
            <a:off x="13573125" y="91453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/>
          <p:cNvSpPr/>
          <p:nvPr/>
        </p:nvSpPr>
        <p:spPr>
          <a:xfrm>
            <a:off x="13582650" y="98937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256"/>
          <p:cNvSpPr/>
          <p:nvPr/>
        </p:nvSpPr>
        <p:spPr>
          <a:xfrm>
            <a:off x="13582650" y="106408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/>
          <p:cNvSpPr/>
          <p:nvPr/>
        </p:nvSpPr>
        <p:spPr>
          <a:xfrm>
            <a:off x="13573125" y="1135926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9" name="Straight Connector 258"/>
          <p:cNvCxnSpPr>
            <a:stCxn id="335" idx="6"/>
            <a:endCxn id="365" idx="2"/>
          </p:cNvCxnSpPr>
          <p:nvPr/>
        </p:nvCxnSpPr>
        <p:spPr>
          <a:xfrm>
            <a:off x="10172700" y="77901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364" idx="2"/>
          </p:cNvCxnSpPr>
          <p:nvPr/>
        </p:nvCxnSpPr>
        <p:spPr>
          <a:xfrm flipV="1">
            <a:off x="10182225" y="70716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335" idx="6"/>
          </p:cNvCxnSpPr>
          <p:nvPr/>
        </p:nvCxnSpPr>
        <p:spPr>
          <a:xfrm flipV="1">
            <a:off x="10172700" y="63382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335" idx="6"/>
            <a:endCxn id="369" idx="2"/>
          </p:cNvCxnSpPr>
          <p:nvPr/>
        </p:nvCxnSpPr>
        <p:spPr>
          <a:xfrm>
            <a:off x="10172700" y="77901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335" idx="6"/>
          </p:cNvCxnSpPr>
          <p:nvPr/>
        </p:nvCxnSpPr>
        <p:spPr>
          <a:xfrm flipV="1">
            <a:off x="10172700" y="55952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335" idx="6"/>
          </p:cNvCxnSpPr>
          <p:nvPr/>
        </p:nvCxnSpPr>
        <p:spPr>
          <a:xfrm>
            <a:off x="10172700" y="77901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335" idx="6"/>
          </p:cNvCxnSpPr>
          <p:nvPr/>
        </p:nvCxnSpPr>
        <p:spPr>
          <a:xfrm>
            <a:off x="10172700" y="77901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335" idx="6"/>
          </p:cNvCxnSpPr>
          <p:nvPr/>
        </p:nvCxnSpPr>
        <p:spPr>
          <a:xfrm>
            <a:off x="10172700" y="77901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335" idx="6"/>
          </p:cNvCxnSpPr>
          <p:nvPr/>
        </p:nvCxnSpPr>
        <p:spPr>
          <a:xfrm>
            <a:off x="10172700" y="77901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10144125" y="48509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10210800" y="85711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0220325" y="78526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10210800" y="71192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0210800" y="857115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10210800" y="63763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10210800" y="85711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10210800" y="85711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0210800" y="857115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182225" y="56320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0239375" y="9342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0248900" y="8624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10239375" y="7890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0239375" y="7147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0239375" y="9342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0239375" y="9342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239375" y="9342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210800" y="64035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239375" y="100570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10248900" y="93385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10239375" y="86051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239375" y="78622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0239375" y="100570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10239375" y="100570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10210800" y="71179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0239375" y="108000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10248900" y="100815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0239375" y="93481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10239375" y="86051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10239375" y="108000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10210800" y="78608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0239375" y="115143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10248900" y="107959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1">
            <a:off x="10239375" y="100624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V="1">
            <a:off x="10239375" y="93195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V="1">
            <a:off x="10210800" y="85752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0239375" y="7056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10248900" y="6338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0239375" y="5604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0239375" y="70566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10239375" y="4861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10239375" y="7056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10239375" y="7056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10239375" y="7056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10239375" y="70566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10239375" y="631373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10248900" y="559526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10239375" y="486184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10239375" y="631373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0239375" y="631373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10239375" y="631373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10239375" y="631373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10239375" y="631373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10239375" y="55707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1">
            <a:off x="10248900" y="48523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0239375" y="55707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10239375" y="55707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0239375" y="55707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0239375" y="55707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0239375" y="55707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0210800" y="48564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0210800" y="48564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0210800" y="48564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0210800" y="48564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0210800" y="48564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10210800" y="48564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12077700" y="77492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12087225" y="703082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12077700" y="629740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2077700" y="774929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V="1">
            <a:off x="12077700" y="555447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2077700" y="77492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12077700" y="774929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2077700" y="774929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2077700" y="7749293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12049125" y="481016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2115800" y="853034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12125325" y="781187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12115800" y="707845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2115800" y="853034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12115800" y="633552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12115800" y="853034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2115800" y="853034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2115800" y="853034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12087225" y="559121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2144375" y="93018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12153900" y="85834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12144375" y="78499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V="1">
            <a:off x="12144375" y="71070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2144375" y="93018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12144375" y="93018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12144375" y="93018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V="1">
            <a:off x="12115800" y="6362736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12144375" y="1001624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12153900" y="929777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V="1">
            <a:off x="12144375" y="856435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12144375" y="782142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2144375" y="1001624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2144375" y="1001624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V="1">
            <a:off x="12115800" y="707711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12144375" y="107591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12153900" y="1004072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flipV="1">
            <a:off x="12144375" y="930730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V="1">
            <a:off x="12144375" y="856437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12144375" y="107591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12115800" y="782006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12144375" y="114735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12153900" y="107551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12144375" y="100216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12144375" y="92787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V="1">
            <a:off x="12115800" y="8534436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12144375" y="70158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12153900" y="62974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12144375" y="55639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12144375" y="701586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12144375" y="48210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12144375" y="70158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12144375" y="70158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12144375" y="70158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2144375" y="701586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12144375" y="627291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V="1">
            <a:off x="12153900" y="555445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12144375" y="482102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12144375" y="627291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12144375" y="627291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12144375" y="627291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2144375" y="627291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12144375" y="627291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2144375" y="55299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flipV="1">
            <a:off x="12153900" y="48115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2144375" y="552996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12144375" y="55299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12144375" y="55299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12144375" y="55299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12144375" y="552996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12115800" y="48155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12115800" y="481559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2115800" y="48155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12115800" y="481559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12115800" y="481559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12115800" y="4815593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>
            <a:off x="7785644" y="8166183"/>
            <a:ext cx="1057275" cy="28575"/>
          </a:xfrm>
          <a:prstGeom prst="straightConnector1">
            <a:avLst/>
          </a:prstGeom>
          <a:ln w="127000">
            <a:solidFill>
              <a:srgbClr val="1923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traight Arrow Connector 226"/>
          <p:cNvCxnSpPr/>
          <p:nvPr/>
        </p:nvCxnSpPr>
        <p:spPr>
          <a:xfrm>
            <a:off x="14504677" y="5650371"/>
            <a:ext cx="1057275" cy="28575"/>
          </a:xfrm>
          <a:prstGeom prst="straightConnector1">
            <a:avLst/>
          </a:prstGeom>
          <a:ln w="63500">
            <a:solidFill>
              <a:srgbClr val="1923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21281" y="5144876"/>
            <a:ext cx="542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20" y="7014392"/>
            <a:ext cx="1436077" cy="2286000"/>
          </a:xfrm>
          <a:prstGeom prst="rect">
            <a:avLst/>
          </a:prstGeom>
        </p:spPr>
      </p:pic>
      <p:sp>
        <p:nvSpPr>
          <p:cNvPr id="228" name="TextBox 227"/>
          <p:cNvSpPr txBox="1"/>
          <p:nvPr/>
        </p:nvSpPr>
        <p:spPr>
          <a:xfrm>
            <a:off x="5640697" y="1172108"/>
            <a:ext cx="12778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Train the network using hand-written digit samples</a:t>
            </a:r>
            <a:endParaRPr lang="en-US" sz="4800" dirty="0"/>
          </a:p>
        </p:txBody>
      </p:sp>
      <p:sp>
        <p:nvSpPr>
          <p:cNvPr id="597" name="Oval 596"/>
          <p:cNvSpPr/>
          <p:nvPr/>
        </p:nvSpPr>
        <p:spPr>
          <a:xfrm>
            <a:off x="971550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8" name="Oval 597"/>
          <p:cNvSpPr/>
          <p:nvPr/>
        </p:nvSpPr>
        <p:spPr>
          <a:xfrm>
            <a:off x="971550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9" name="Oval 598"/>
          <p:cNvSpPr/>
          <p:nvPr/>
        </p:nvSpPr>
        <p:spPr>
          <a:xfrm>
            <a:off x="972502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0" name="Oval 599"/>
          <p:cNvSpPr/>
          <p:nvPr/>
        </p:nvSpPr>
        <p:spPr>
          <a:xfrm>
            <a:off x="972502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1" name="Oval 600"/>
          <p:cNvSpPr/>
          <p:nvPr/>
        </p:nvSpPr>
        <p:spPr>
          <a:xfrm>
            <a:off x="971550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2" name="Oval 601"/>
          <p:cNvSpPr/>
          <p:nvPr/>
        </p:nvSpPr>
        <p:spPr>
          <a:xfrm>
            <a:off x="971550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3" name="Oval 602"/>
          <p:cNvSpPr/>
          <p:nvPr/>
        </p:nvSpPr>
        <p:spPr>
          <a:xfrm>
            <a:off x="971550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4" name="Oval 603"/>
          <p:cNvSpPr/>
          <p:nvPr/>
        </p:nvSpPr>
        <p:spPr>
          <a:xfrm>
            <a:off x="972502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5" name="Oval 604"/>
          <p:cNvSpPr/>
          <p:nvPr/>
        </p:nvSpPr>
        <p:spPr>
          <a:xfrm>
            <a:off x="972502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6" name="Oval 605"/>
          <p:cNvSpPr/>
          <p:nvPr/>
        </p:nvSpPr>
        <p:spPr>
          <a:xfrm>
            <a:off x="971550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7" name="Oval 606"/>
          <p:cNvSpPr/>
          <p:nvPr/>
        </p:nvSpPr>
        <p:spPr>
          <a:xfrm>
            <a:off x="1163955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8" name="Oval 607"/>
          <p:cNvSpPr/>
          <p:nvPr/>
        </p:nvSpPr>
        <p:spPr>
          <a:xfrm>
            <a:off x="1163955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9" name="Oval 608"/>
          <p:cNvSpPr/>
          <p:nvPr/>
        </p:nvSpPr>
        <p:spPr>
          <a:xfrm>
            <a:off x="1164907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0" name="Oval 609"/>
          <p:cNvSpPr/>
          <p:nvPr/>
        </p:nvSpPr>
        <p:spPr>
          <a:xfrm>
            <a:off x="1164907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1" name="Oval 610"/>
          <p:cNvSpPr/>
          <p:nvPr/>
        </p:nvSpPr>
        <p:spPr>
          <a:xfrm>
            <a:off x="1163955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2" name="Oval 611"/>
          <p:cNvSpPr/>
          <p:nvPr/>
        </p:nvSpPr>
        <p:spPr>
          <a:xfrm>
            <a:off x="1163955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3" name="Oval 612"/>
          <p:cNvSpPr/>
          <p:nvPr/>
        </p:nvSpPr>
        <p:spPr>
          <a:xfrm>
            <a:off x="1163955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" name="Oval 613"/>
          <p:cNvSpPr/>
          <p:nvPr/>
        </p:nvSpPr>
        <p:spPr>
          <a:xfrm>
            <a:off x="1164907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" name="Oval 614"/>
          <p:cNvSpPr/>
          <p:nvPr/>
        </p:nvSpPr>
        <p:spPr>
          <a:xfrm>
            <a:off x="1164907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" name="Oval 615"/>
          <p:cNvSpPr/>
          <p:nvPr/>
        </p:nvSpPr>
        <p:spPr>
          <a:xfrm>
            <a:off x="1163955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" name="Oval 616"/>
          <p:cNvSpPr/>
          <p:nvPr/>
        </p:nvSpPr>
        <p:spPr>
          <a:xfrm>
            <a:off x="13573125" y="46999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8" name="Oval 617"/>
          <p:cNvSpPr/>
          <p:nvPr/>
        </p:nvSpPr>
        <p:spPr>
          <a:xfrm>
            <a:off x="13573125" y="541838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9" name="Oval 618"/>
          <p:cNvSpPr/>
          <p:nvPr/>
        </p:nvSpPr>
        <p:spPr>
          <a:xfrm>
            <a:off x="13582650" y="616676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0" name="Oval 619"/>
          <p:cNvSpPr/>
          <p:nvPr/>
        </p:nvSpPr>
        <p:spPr>
          <a:xfrm>
            <a:off x="13582650" y="69138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1" name="Oval 620"/>
          <p:cNvSpPr/>
          <p:nvPr/>
        </p:nvSpPr>
        <p:spPr>
          <a:xfrm>
            <a:off x="13573125" y="76322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Oval 621"/>
          <p:cNvSpPr/>
          <p:nvPr/>
        </p:nvSpPr>
        <p:spPr>
          <a:xfrm>
            <a:off x="13573125" y="84269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3" name="Oval 622"/>
          <p:cNvSpPr/>
          <p:nvPr/>
        </p:nvSpPr>
        <p:spPr>
          <a:xfrm>
            <a:off x="13573125" y="91453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Oval 623"/>
          <p:cNvSpPr/>
          <p:nvPr/>
        </p:nvSpPr>
        <p:spPr>
          <a:xfrm>
            <a:off x="13582650" y="98937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5" name="Oval 624"/>
          <p:cNvSpPr/>
          <p:nvPr/>
        </p:nvSpPr>
        <p:spPr>
          <a:xfrm>
            <a:off x="13582650" y="106408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6" name="Oval 625"/>
          <p:cNvSpPr/>
          <p:nvPr/>
        </p:nvSpPr>
        <p:spPr>
          <a:xfrm>
            <a:off x="13573125" y="1135926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7" name="Straight Connector 626"/>
          <p:cNvCxnSpPr>
            <a:stCxn id="703" idx="6"/>
            <a:endCxn id="733" idx="2"/>
          </p:cNvCxnSpPr>
          <p:nvPr/>
        </p:nvCxnSpPr>
        <p:spPr>
          <a:xfrm>
            <a:off x="10172700" y="77901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>
            <a:endCxn id="732" idx="2"/>
          </p:cNvCxnSpPr>
          <p:nvPr/>
        </p:nvCxnSpPr>
        <p:spPr>
          <a:xfrm flipV="1">
            <a:off x="10182225" y="70716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>
            <a:stCxn id="703" idx="6"/>
          </p:cNvCxnSpPr>
          <p:nvPr/>
        </p:nvCxnSpPr>
        <p:spPr>
          <a:xfrm flipV="1">
            <a:off x="10172700" y="63382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>
            <a:stCxn id="703" idx="6"/>
            <a:endCxn id="737" idx="2"/>
          </p:cNvCxnSpPr>
          <p:nvPr/>
        </p:nvCxnSpPr>
        <p:spPr>
          <a:xfrm>
            <a:off x="10172700" y="77901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>
            <a:stCxn id="703" idx="6"/>
          </p:cNvCxnSpPr>
          <p:nvPr/>
        </p:nvCxnSpPr>
        <p:spPr>
          <a:xfrm flipV="1">
            <a:off x="10172700" y="55952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>
            <a:stCxn id="703" idx="6"/>
          </p:cNvCxnSpPr>
          <p:nvPr/>
        </p:nvCxnSpPr>
        <p:spPr>
          <a:xfrm>
            <a:off x="10172700" y="77901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>
            <a:stCxn id="703" idx="6"/>
          </p:cNvCxnSpPr>
          <p:nvPr/>
        </p:nvCxnSpPr>
        <p:spPr>
          <a:xfrm>
            <a:off x="10172700" y="77901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703" idx="6"/>
          </p:cNvCxnSpPr>
          <p:nvPr/>
        </p:nvCxnSpPr>
        <p:spPr>
          <a:xfrm>
            <a:off x="10172700" y="77901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>
            <a:stCxn id="703" idx="6"/>
          </p:cNvCxnSpPr>
          <p:nvPr/>
        </p:nvCxnSpPr>
        <p:spPr>
          <a:xfrm>
            <a:off x="10172700" y="77901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flipV="1">
            <a:off x="10144125" y="48509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>
            <a:off x="10210800" y="85711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 flipV="1">
            <a:off x="10220325" y="78526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 flipV="1">
            <a:off x="10210800" y="71192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10210800" y="857115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 flipV="1">
            <a:off x="10210800" y="63763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10210800" y="85711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10210800" y="85711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0210800" y="857115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V="1">
            <a:off x="10182225" y="56320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10239375" y="9342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flipV="1">
            <a:off x="10248900" y="8624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 flipV="1">
            <a:off x="10239375" y="7890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/>
          <p:cNvCxnSpPr/>
          <p:nvPr/>
        </p:nvCxnSpPr>
        <p:spPr>
          <a:xfrm flipV="1">
            <a:off x="10239375" y="7147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>
            <a:off x="10239375" y="9342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/>
          <p:cNvCxnSpPr/>
          <p:nvPr/>
        </p:nvCxnSpPr>
        <p:spPr>
          <a:xfrm>
            <a:off x="10239375" y="9342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>
            <a:off x="10239375" y="9342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/>
          <p:nvPr/>
        </p:nvCxnSpPr>
        <p:spPr>
          <a:xfrm flipV="1">
            <a:off x="10210800" y="64035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/>
          <p:cNvCxnSpPr/>
          <p:nvPr/>
        </p:nvCxnSpPr>
        <p:spPr>
          <a:xfrm>
            <a:off x="10239375" y="100570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 flipV="1">
            <a:off x="10248900" y="93385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 flipV="1">
            <a:off x="10239375" y="86051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 flipV="1">
            <a:off x="10239375" y="78622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10239375" y="100570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10239375" y="100570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flipV="1">
            <a:off x="10210800" y="71179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10239375" y="108000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flipV="1">
            <a:off x="10248900" y="100815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flipV="1">
            <a:off x="10239375" y="93481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flipV="1">
            <a:off x="10239375" y="86051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/>
          <p:nvPr/>
        </p:nvCxnSpPr>
        <p:spPr>
          <a:xfrm>
            <a:off x="10239375" y="108000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/>
          <p:nvPr/>
        </p:nvCxnSpPr>
        <p:spPr>
          <a:xfrm flipV="1">
            <a:off x="10210800" y="78608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>
            <a:off x="10239375" y="115143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/>
          <p:nvPr/>
        </p:nvCxnSpPr>
        <p:spPr>
          <a:xfrm flipV="1">
            <a:off x="10248900" y="107959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/>
          <p:nvPr/>
        </p:nvCxnSpPr>
        <p:spPr>
          <a:xfrm flipV="1">
            <a:off x="10239375" y="100624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/>
          <p:cNvCxnSpPr/>
          <p:nvPr/>
        </p:nvCxnSpPr>
        <p:spPr>
          <a:xfrm flipV="1">
            <a:off x="10239375" y="93195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/>
          <p:cNvCxnSpPr/>
          <p:nvPr/>
        </p:nvCxnSpPr>
        <p:spPr>
          <a:xfrm flipV="1">
            <a:off x="10210800" y="85752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10239375" y="7056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 flipV="1">
            <a:off x="10248900" y="6338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 flipV="1">
            <a:off x="10239375" y="5604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>
            <a:off x="10239375" y="70566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 flipV="1">
            <a:off x="10239375" y="4861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/>
          <p:nvPr/>
        </p:nvCxnSpPr>
        <p:spPr>
          <a:xfrm>
            <a:off x="10239375" y="7056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>
            <a:off x="10239375" y="7056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10239375" y="7056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>
            <a:off x="10239375" y="70566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/>
          <p:nvPr/>
        </p:nvCxnSpPr>
        <p:spPr>
          <a:xfrm>
            <a:off x="10239375" y="631373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/>
          <p:nvPr/>
        </p:nvCxnSpPr>
        <p:spPr>
          <a:xfrm flipV="1">
            <a:off x="10248900" y="559526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/>
          <p:nvPr/>
        </p:nvCxnSpPr>
        <p:spPr>
          <a:xfrm flipV="1">
            <a:off x="10239375" y="486184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/>
          <p:nvPr/>
        </p:nvCxnSpPr>
        <p:spPr>
          <a:xfrm>
            <a:off x="10239375" y="631373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/>
          <p:cNvCxnSpPr/>
          <p:nvPr/>
        </p:nvCxnSpPr>
        <p:spPr>
          <a:xfrm>
            <a:off x="10239375" y="631373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>
            <a:off x="10239375" y="631373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/>
          <p:cNvCxnSpPr/>
          <p:nvPr/>
        </p:nvCxnSpPr>
        <p:spPr>
          <a:xfrm>
            <a:off x="10239375" y="631373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>
            <a:off x="10239375" y="631373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/>
          <p:cNvCxnSpPr/>
          <p:nvPr/>
        </p:nvCxnSpPr>
        <p:spPr>
          <a:xfrm>
            <a:off x="10239375" y="55707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V="1">
            <a:off x="10248900" y="48523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10239375" y="55707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10239375" y="55707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10239375" y="55707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10239375" y="55707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/>
          <p:nvPr/>
        </p:nvCxnSpPr>
        <p:spPr>
          <a:xfrm>
            <a:off x="10239375" y="55707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>
            <a:off x="10210800" y="48564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/>
          <p:nvPr/>
        </p:nvCxnSpPr>
        <p:spPr>
          <a:xfrm>
            <a:off x="10210800" y="48564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>
            <a:off x="10210800" y="48564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/>
          <p:nvPr/>
        </p:nvCxnSpPr>
        <p:spPr>
          <a:xfrm>
            <a:off x="10210800" y="48564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>
            <a:off x="10210800" y="48564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>
            <a:off x="10210800" y="48564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>
            <a:off x="12077700" y="77492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/>
          <p:cNvCxnSpPr/>
          <p:nvPr/>
        </p:nvCxnSpPr>
        <p:spPr>
          <a:xfrm flipV="1">
            <a:off x="12087225" y="703082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 flipV="1">
            <a:off x="12077700" y="629740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12077700" y="774929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 flipV="1">
            <a:off x="12077700" y="555447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06"/>
          <p:cNvCxnSpPr/>
          <p:nvPr/>
        </p:nvCxnSpPr>
        <p:spPr>
          <a:xfrm>
            <a:off x="12077700" y="77492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2077700" y="774929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>
            <a:off x="12077700" y="774929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2077700" y="7749293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/>
          <p:cNvCxnSpPr/>
          <p:nvPr/>
        </p:nvCxnSpPr>
        <p:spPr>
          <a:xfrm flipV="1">
            <a:off x="12049125" y="481016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12115800" y="853034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V="1">
            <a:off x="12125325" y="781187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flipV="1">
            <a:off x="12115800" y="707845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>
            <a:off x="12115800" y="853034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flipV="1">
            <a:off x="12115800" y="633552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>
            <a:off x="12115800" y="853034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>
            <a:off x="12115800" y="853034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>
            <a:off x="12115800" y="853034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12087225" y="559121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>
            <a:off x="12144375" y="93018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 flipV="1">
            <a:off x="12153900" y="85834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 flipV="1">
            <a:off x="12144375" y="78499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V="1">
            <a:off x="12144375" y="71070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>
            <a:off x="12144375" y="93018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2144375" y="93018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>
            <a:off x="12144375" y="93018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flipV="1">
            <a:off x="12115800" y="6362736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>
            <a:off x="12144375" y="1001624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flipV="1">
            <a:off x="12153900" y="929777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 flipV="1">
            <a:off x="12144375" y="856435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 flipV="1">
            <a:off x="12144375" y="782142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/>
          <p:nvPr/>
        </p:nvCxnSpPr>
        <p:spPr>
          <a:xfrm>
            <a:off x="12144375" y="1001624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>
            <a:off x="12144375" y="1001624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 flipV="1">
            <a:off x="12115800" y="707711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12144375" y="107591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/>
          <p:cNvCxnSpPr/>
          <p:nvPr/>
        </p:nvCxnSpPr>
        <p:spPr>
          <a:xfrm flipV="1">
            <a:off x="12153900" y="1004072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12144375" y="930730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/>
          <p:nvPr/>
        </p:nvCxnSpPr>
        <p:spPr>
          <a:xfrm flipV="1">
            <a:off x="12144375" y="856437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12144375" y="107591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 flipV="1">
            <a:off x="12115800" y="782006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>
            <a:off x="12144375" y="114735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 flipV="1">
            <a:off x="12153900" y="107551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 flipV="1">
            <a:off x="12144375" y="100216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 flipV="1">
            <a:off x="12144375" y="92787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flipV="1">
            <a:off x="12115800" y="8534436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>
            <a:off x="12144375" y="70158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flipV="1">
            <a:off x="12153900" y="62974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 flipV="1">
            <a:off x="12144375" y="55639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>
            <a:off x="12144375" y="701586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 flipV="1">
            <a:off x="12144375" y="48210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12144375" y="70158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>
            <a:off x="12144375" y="70158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/>
          <p:nvPr/>
        </p:nvCxnSpPr>
        <p:spPr>
          <a:xfrm>
            <a:off x="12144375" y="70158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>
            <a:off x="12144375" y="701586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>
            <a:off x="12144375" y="627291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Connector 756"/>
          <p:cNvCxnSpPr/>
          <p:nvPr/>
        </p:nvCxnSpPr>
        <p:spPr>
          <a:xfrm flipV="1">
            <a:off x="12153900" y="555445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V="1">
            <a:off x="12144375" y="482102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12144375" y="627291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/>
          <p:nvPr/>
        </p:nvCxnSpPr>
        <p:spPr>
          <a:xfrm>
            <a:off x="12144375" y="627291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/>
          <p:nvPr/>
        </p:nvCxnSpPr>
        <p:spPr>
          <a:xfrm>
            <a:off x="12144375" y="627291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12144375" y="627291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2144375" y="627291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2144375" y="55299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 flipV="1">
            <a:off x="12153900" y="48115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>
            <a:off x="12144375" y="552996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2144375" y="55299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12144375" y="55299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12144375" y="55299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12144375" y="552996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2115800" y="48155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2115800" y="481559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>
            <a:off x="12115800" y="48155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12115800" y="481559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>
            <a:off x="12115800" y="481559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12115800" y="4815593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/>
          <p:cNvCxnSpPr/>
          <p:nvPr/>
        </p:nvCxnSpPr>
        <p:spPr>
          <a:xfrm>
            <a:off x="7785644" y="8166183"/>
            <a:ext cx="1057275" cy="28575"/>
          </a:xfrm>
          <a:prstGeom prst="straightConnector1">
            <a:avLst/>
          </a:prstGeom>
          <a:ln w="127000">
            <a:solidFill>
              <a:srgbClr val="1923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5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71550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971550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972502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972502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971550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971550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971550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72502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972502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71550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1639550" y="46291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639550" y="53476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11649075" y="6096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1649075" y="68430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1639550" y="7561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1639550" y="835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1639550" y="90746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1649075" y="98229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1649075" y="105700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1639550" y="112885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3573125" y="469991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3573125" y="541838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3582650" y="616676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3582650" y="69138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13573125" y="76322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3573125" y="84269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3573125" y="91453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3582650" y="98937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3582650" y="106408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13573125" y="1135926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192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/>
          <p:cNvCxnSpPr>
            <a:stCxn id="108" idx="6"/>
            <a:endCxn id="138" idx="2"/>
          </p:cNvCxnSpPr>
          <p:nvPr/>
        </p:nvCxnSpPr>
        <p:spPr>
          <a:xfrm>
            <a:off x="10172700" y="77901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137" idx="2"/>
          </p:cNvCxnSpPr>
          <p:nvPr/>
        </p:nvCxnSpPr>
        <p:spPr>
          <a:xfrm flipV="1">
            <a:off x="10182225" y="70716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08" idx="6"/>
          </p:cNvCxnSpPr>
          <p:nvPr/>
        </p:nvCxnSpPr>
        <p:spPr>
          <a:xfrm flipV="1">
            <a:off x="10172700" y="63382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8" idx="6"/>
            <a:endCxn id="142" idx="2"/>
          </p:cNvCxnSpPr>
          <p:nvPr/>
        </p:nvCxnSpPr>
        <p:spPr>
          <a:xfrm>
            <a:off x="10172700" y="77901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08" idx="6"/>
          </p:cNvCxnSpPr>
          <p:nvPr/>
        </p:nvCxnSpPr>
        <p:spPr>
          <a:xfrm flipV="1">
            <a:off x="10172700" y="55952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8" idx="6"/>
          </p:cNvCxnSpPr>
          <p:nvPr/>
        </p:nvCxnSpPr>
        <p:spPr>
          <a:xfrm>
            <a:off x="10172700" y="77901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8" idx="6"/>
          </p:cNvCxnSpPr>
          <p:nvPr/>
        </p:nvCxnSpPr>
        <p:spPr>
          <a:xfrm>
            <a:off x="10172700" y="77901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8" idx="6"/>
          </p:cNvCxnSpPr>
          <p:nvPr/>
        </p:nvCxnSpPr>
        <p:spPr>
          <a:xfrm>
            <a:off x="10172700" y="77901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08" idx="6"/>
          </p:cNvCxnSpPr>
          <p:nvPr/>
        </p:nvCxnSpPr>
        <p:spPr>
          <a:xfrm>
            <a:off x="10172700" y="77901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144125" y="48509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210800" y="85711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220325" y="78526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210800" y="71192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10800" y="857115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0210800" y="63763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210800" y="85711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210800" y="85711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210800" y="857115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10182225" y="56320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239375" y="9342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0248900" y="8624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0239375" y="7890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0239375" y="7147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239375" y="9342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0239375" y="9342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239375" y="9342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0210800" y="64035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0239375" y="1005705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248900" y="933859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0239375" y="860516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239375" y="786223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0239375" y="1005705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0239375" y="1005705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0210800" y="711792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0239375" y="108000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0248900" y="10081542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0239375" y="9348118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0239375" y="8605186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0239375" y="108000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0210800" y="7860877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239375" y="115143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0248900" y="107959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0239375" y="100624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0239375" y="93195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0210800" y="8575252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0239375" y="70566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248900" y="63382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0239375" y="560479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0239375" y="70566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10239375" y="4861861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239375" y="70566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0239375" y="70566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0239375" y="70566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0239375" y="70566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0239375" y="631373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0248900" y="559526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0239375" y="4861843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0239375" y="631373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239375" y="631373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0239375" y="631373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0239375" y="631373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239375" y="631373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0239375" y="5570784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0248900" y="4852317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239375" y="5570784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0239375" y="5570784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0239375" y="5570784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0239375" y="5570784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0239375" y="5570784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0210800" y="4856409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0210800" y="4856409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0210800" y="4856409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0210800" y="4856409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210800" y="4856409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0210800" y="4856409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83" idx="6"/>
            <a:endCxn id="213" idx="2"/>
          </p:cNvCxnSpPr>
          <p:nvPr/>
        </p:nvCxnSpPr>
        <p:spPr>
          <a:xfrm>
            <a:off x="12077700" y="77492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212" idx="2"/>
          </p:cNvCxnSpPr>
          <p:nvPr/>
        </p:nvCxnSpPr>
        <p:spPr>
          <a:xfrm flipV="1">
            <a:off x="12087225" y="703082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83" idx="6"/>
          </p:cNvCxnSpPr>
          <p:nvPr/>
        </p:nvCxnSpPr>
        <p:spPr>
          <a:xfrm flipV="1">
            <a:off x="12077700" y="629740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83" idx="6"/>
            <a:endCxn id="217" idx="2"/>
          </p:cNvCxnSpPr>
          <p:nvPr/>
        </p:nvCxnSpPr>
        <p:spPr>
          <a:xfrm>
            <a:off x="12077700" y="774929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83" idx="6"/>
          </p:cNvCxnSpPr>
          <p:nvPr/>
        </p:nvCxnSpPr>
        <p:spPr>
          <a:xfrm flipV="1">
            <a:off x="12077700" y="555447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83" idx="6"/>
          </p:cNvCxnSpPr>
          <p:nvPr/>
        </p:nvCxnSpPr>
        <p:spPr>
          <a:xfrm>
            <a:off x="12077700" y="77492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83" idx="6"/>
          </p:cNvCxnSpPr>
          <p:nvPr/>
        </p:nvCxnSpPr>
        <p:spPr>
          <a:xfrm>
            <a:off x="12077700" y="774929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83" idx="6"/>
          </p:cNvCxnSpPr>
          <p:nvPr/>
        </p:nvCxnSpPr>
        <p:spPr>
          <a:xfrm>
            <a:off x="12077700" y="774929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83" idx="6"/>
          </p:cNvCxnSpPr>
          <p:nvPr/>
        </p:nvCxnSpPr>
        <p:spPr>
          <a:xfrm>
            <a:off x="12077700" y="7749293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2049125" y="481016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2115800" y="853034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2125325" y="781187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12115800" y="707845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2115800" y="853034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2115800" y="633552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2115800" y="853034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2115800" y="853034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2115800" y="853034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2087225" y="559121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2144375" y="93018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12153900" y="85834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12144375" y="78499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12144375" y="71070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2144375" y="93018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2144375" y="93018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2144375" y="93018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12115800" y="6362736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2144375" y="1001624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2153900" y="929777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12144375" y="856435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12144375" y="782142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2144375" y="1001624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2144375" y="1001624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12115800" y="707711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2144375" y="107591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12153900" y="10040726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2144375" y="9307302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2144375" y="8564370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2144375" y="107591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2115800" y="7820061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2144375" y="114735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12153900" y="107551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12144375" y="100216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2144375" y="92787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12115800" y="8534436"/>
            <a:ext cx="1495425" cy="2939132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2144375" y="70158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2153900" y="62974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12144375" y="556397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144375" y="701586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2144375" y="4821045"/>
            <a:ext cx="1466850" cy="2194823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144375" y="70158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144375" y="70158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2144375" y="70158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2144375" y="701586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2144375" y="627291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2153900" y="555445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2144375" y="4821027"/>
            <a:ext cx="1476375" cy="1451891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2144375" y="627291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2144375" y="627291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2144375" y="627291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2144375" y="627291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2144375" y="627291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2144375" y="5529968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2153900" y="4811501"/>
            <a:ext cx="1466850" cy="718467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2144375" y="5529968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2144375" y="5529968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2144375" y="5529968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2144375" y="5529968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2144375" y="5529968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2115800" y="4815593"/>
            <a:ext cx="1466850" cy="0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2115800" y="4815593"/>
            <a:ext cx="1476375" cy="300852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12115800" y="4815593"/>
            <a:ext cx="1428750" cy="82525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2115800" y="4815593"/>
            <a:ext cx="1466850" cy="1521585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2115800" y="4815593"/>
            <a:ext cx="1466850" cy="2207419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12115800" y="4815593"/>
            <a:ext cx="1438275" cy="3690904"/>
          </a:xfrm>
          <a:prstGeom prst="line">
            <a:avLst/>
          </a:prstGeom>
          <a:ln>
            <a:solidFill>
              <a:srgbClr val="192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7785644" y="8166183"/>
            <a:ext cx="1057275" cy="28575"/>
          </a:xfrm>
          <a:prstGeom prst="straightConnector1">
            <a:avLst/>
          </a:prstGeom>
          <a:ln w="127000">
            <a:solidFill>
              <a:srgbClr val="1923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14600555" y="8284034"/>
            <a:ext cx="1057275" cy="28575"/>
          </a:xfrm>
          <a:prstGeom prst="straightConnector1">
            <a:avLst/>
          </a:prstGeom>
          <a:ln w="63500">
            <a:solidFill>
              <a:srgbClr val="1923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917159" y="7778539"/>
            <a:ext cx="542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?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5" y="7051587"/>
            <a:ext cx="2168769" cy="2286000"/>
          </a:xfrm>
          <a:prstGeom prst="rect">
            <a:avLst/>
          </a:prstGeom>
        </p:spPr>
      </p:pic>
      <p:sp>
        <p:nvSpPr>
          <p:cNvPr id="228" name="TextBox 227"/>
          <p:cNvSpPr txBox="1"/>
          <p:nvPr/>
        </p:nvSpPr>
        <p:spPr>
          <a:xfrm>
            <a:off x="4525433" y="1200676"/>
            <a:ext cx="1543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Test the network with examples from outside the training data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149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39935" y="3464377"/>
            <a:ext cx="5333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Time to code!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56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37215" y="3464377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Thanks!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50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90462" y="11431369"/>
            <a:ext cx="381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“depth” of network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15" y="2486025"/>
            <a:ext cx="15822091" cy="77533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856517" y="11144250"/>
            <a:ext cx="6572250" cy="28575"/>
          </a:xfrm>
          <a:prstGeom prst="straightConnector1">
            <a:avLst/>
          </a:prstGeom>
          <a:ln w="79375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6" y="3581401"/>
            <a:ext cx="21119318" cy="696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51915" y="11222183"/>
            <a:ext cx="414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LeNet-5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94" y="4286250"/>
            <a:ext cx="13402971" cy="6825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3614" y="7259829"/>
            <a:ext cx="1956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/>
              <a:t>Inputs</a:t>
            </a:r>
            <a:endParaRPr lang="en-US" sz="4800"/>
          </a:p>
        </p:txBody>
      </p:sp>
      <p:sp>
        <p:nvSpPr>
          <p:cNvPr id="7" name="TextBox 6"/>
          <p:cNvSpPr txBox="1"/>
          <p:nvPr/>
        </p:nvSpPr>
        <p:spPr>
          <a:xfrm>
            <a:off x="20758610" y="7287538"/>
            <a:ext cx="223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/>
              <a:t>Outputs</a:t>
            </a:r>
            <a:endParaRPr lang="en-US" sz="48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6646" y="7707251"/>
            <a:ext cx="1057275" cy="28575"/>
          </a:xfrm>
          <a:prstGeom prst="straightConnector1">
            <a:avLst/>
          </a:prstGeom>
          <a:ln w="127000">
            <a:solidFill>
              <a:srgbClr val="1923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318299" y="7690917"/>
            <a:ext cx="1057275" cy="28575"/>
          </a:xfrm>
          <a:prstGeom prst="straightConnector1">
            <a:avLst/>
          </a:prstGeom>
          <a:ln w="127000">
            <a:solidFill>
              <a:srgbClr val="1923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038350"/>
            <a:ext cx="13303250" cy="77124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0" y="251460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552312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0" y="8445915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44050" y="27717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96425" y="48672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53550" y="6610350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3725" y="2371725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53250" y="5353050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2</a:t>
            </a:r>
            <a:endParaRPr lang="en-US" sz="60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3250" y="8201777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124700" y="6816893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6000" i="1" smtClean="0"/>
              <a:t>…</a:t>
            </a:r>
            <a:endParaRPr lang="en-US" sz="60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782174" y="2981325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66299" y="4802732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3124" y="6419850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4536737" y="5407193"/>
            <a:ext cx="411161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718922" y="4770074"/>
            <a:ext cx="2924628" cy="20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175056" y="5523120"/>
            <a:ext cx="896715" cy="81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929812" y="3062367"/>
            <a:ext cx="896715" cy="81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506753" y="3247424"/>
            <a:ext cx="896715" cy="81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886270" y="4978249"/>
            <a:ext cx="896715" cy="81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18927" y="6611109"/>
            <a:ext cx="896715" cy="81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038350"/>
            <a:ext cx="13303250" cy="77124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0" y="251460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552312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0" y="8445915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44050" y="27717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96425" y="48672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53550" y="6610350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3725" y="2371725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53250" y="5353050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2</a:t>
            </a:r>
            <a:endParaRPr lang="en-US" sz="60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3250" y="8201777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124700" y="6816893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6000" i="1" smtClean="0"/>
              <a:t>…</a:t>
            </a:r>
            <a:endParaRPr lang="en-US" sz="60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782174" y="2981325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66299" y="4802732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3124" y="6419850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4536737" y="5407193"/>
            <a:ext cx="411161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718922" y="4770074"/>
            <a:ext cx="2924628" cy="20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175056" y="5523120"/>
            <a:ext cx="896715" cy="81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4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038350"/>
            <a:ext cx="13303250" cy="77124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0" y="251460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552312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0" y="8445915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44050" y="27717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96425" y="48672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53550" y="6610350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3725" y="2371725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53250" y="5353050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2</a:t>
            </a:r>
            <a:endParaRPr lang="en-US" sz="60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3250" y="8201777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124700" y="6816893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6000" i="1" smtClean="0"/>
              <a:t>…</a:t>
            </a:r>
            <a:endParaRPr lang="en-US" sz="60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782174" y="2981325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66299" y="4802732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3124" y="6419850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4536737" y="5407193"/>
            <a:ext cx="411161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630025" y="5359568"/>
            <a:ext cx="717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175056" y="5523120"/>
            <a:ext cx="896715" cy="81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038350"/>
            <a:ext cx="13303250" cy="77124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0" y="251460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5523120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0" y="8445915"/>
            <a:ext cx="971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44050" y="27717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96425" y="4867275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53550" y="6610350"/>
            <a:ext cx="11525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3725" y="2371725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53250" y="5353050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2</a:t>
            </a:r>
            <a:endParaRPr lang="en-US" sz="60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3250" y="8201777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X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124700" y="6816893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6000" i="1" smtClean="0"/>
              <a:t>…</a:t>
            </a:r>
            <a:endParaRPr lang="en-US" sz="60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782174" y="2981325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1</a:t>
            </a:r>
            <a:endParaRPr lang="en-US" sz="60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66299" y="4802732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3124" y="6419850"/>
            <a:ext cx="131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W</a:t>
            </a:r>
            <a:r>
              <a:rPr lang="en-US" sz="6000" i="1" baseline="-25000" dirty="0" smtClean="0"/>
              <a:t>n</a:t>
            </a:r>
            <a:endParaRPr lang="en-US" sz="6000" i="1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4536737" y="5407193"/>
            <a:ext cx="411161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630025" y="5359568"/>
            <a:ext cx="71755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751929" y="4450601"/>
            <a:ext cx="13176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(</a:t>
            </a:r>
            <a:endParaRPr lang="en-US" sz="13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49566" y="4450601"/>
            <a:ext cx="13176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)</a:t>
            </a:r>
            <a:endParaRPr lang="en-US" sz="138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275680" y="4964951"/>
            <a:ext cx="565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</a:t>
            </a:r>
            <a:endParaRPr lang="en-US" sz="8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8175056" y="5523120"/>
            <a:ext cx="896715" cy="81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Jetfabrik - Coloured 8 -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44C69E"/>
      </a:accent1>
      <a:accent2>
        <a:srgbClr val="93CC5A"/>
      </a:accent2>
      <a:accent3>
        <a:srgbClr val="EDBD3C"/>
      </a:accent3>
      <a:accent4>
        <a:srgbClr val="E43D53"/>
      </a:accent4>
      <a:accent5>
        <a:srgbClr val="525964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60778</TotalTime>
  <Words>418</Words>
  <Application>Microsoft Macintosh PowerPoint</Application>
  <PresentationFormat>Custom</PresentationFormat>
  <Paragraphs>158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 Light</vt:lpstr>
      <vt:lpstr>Lato</vt:lpstr>
      <vt:lpstr>Lato Light</vt:lpstr>
      <vt:lpstr>Lato Regular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Christopher Gruber</cp:lastModifiedBy>
  <cp:revision>3338</cp:revision>
  <dcterms:created xsi:type="dcterms:W3CDTF">2014-11-12T21:47:38Z</dcterms:created>
  <dcterms:modified xsi:type="dcterms:W3CDTF">2018-02-08T02:06:37Z</dcterms:modified>
  <cp:category/>
</cp:coreProperties>
</file>