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30"/>
  </p:notesMasterIdLst>
  <p:handoutMasterIdLst>
    <p:handoutMasterId r:id="rId31"/>
  </p:handoutMasterIdLst>
  <p:sldIdLst>
    <p:sldId id="265" r:id="rId3"/>
    <p:sldId id="266" r:id="rId4"/>
    <p:sldId id="267" r:id="rId5"/>
    <p:sldId id="269" r:id="rId6"/>
    <p:sldId id="268" r:id="rId7"/>
    <p:sldId id="270" r:id="rId8"/>
    <p:sldId id="272" r:id="rId9"/>
    <p:sldId id="271" r:id="rId10"/>
    <p:sldId id="273" r:id="rId11"/>
    <p:sldId id="274" r:id="rId12"/>
    <p:sldId id="275" r:id="rId13"/>
    <p:sldId id="276" r:id="rId14"/>
    <p:sldId id="291" r:id="rId15"/>
    <p:sldId id="279" r:id="rId16"/>
    <p:sldId id="277" r:id="rId17"/>
    <p:sldId id="289" r:id="rId18"/>
    <p:sldId id="278" r:id="rId19"/>
    <p:sldId id="290" r:id="rId20"/>
    <p:sldId id="280" r:id="rId21"/>
    <p:sldId id="292" r:id="rId22"/>
    <p:sldId id="281" r:id="rId23"/>
    <p:sldId id="293" r:id="rId24"/>
    <p:sldId id="294" r:id="rId25"/>
    <p:sldId id="295" r:id="rId26"/>
    <p:sldId id="296" r:id="rId27"/>
    <p:sldId id="297" r:id="rId28"/>
    <p:sldId id="29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1" autoAdjust="0"/>
    <p:restoredTop sz="97013"/>
  </p:normalViewPr>
  <p:slideViewPr>
    <p:cSldViewPr snapToGrid="0" showGuides="1">
      <p:cViewPr varScale="1">
        <p:scale>
          <a:sx n="113" d="100"/>
          <a:sy n="113" d="100"/>
        </p:scale>
        <p:origin x="270" y="108"/>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8/12/2016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8/12/2016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8/12/2016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8/12/2016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8/12/2016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8/12/2016</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NZ" dirty="0">
                <a:solidFill>
                  <a:schemeClr val="bg2">
                    <a:lumMod val="50000"/>
                  </a:schemeClr>
                </a:solidFill>
                <a:latin typeface="Calibri" panose="020F0502020204030204" pitchFamily="34" charset="0"/>
              </a:rPr>
              <a:t>Who </a:t>
            </a:r>
            <a:r>
              <a:rPr lang="en-NZ" dirty="0" smtClean="0">
                <a:solidFill>
                  <a:schemeClr val="bg2">
                    <a:lumMod val="50000"/>
                  </a:schemeClr>
                </a:solidFill>
                <a:latin typeface="Calibri" panose="020F0502020204030204" pitchFamily="34" charset="0"/>
              </a:rPr>
              <a:t>will </a:t>
            </a:r>
            <a:r>
              <a:rPr lang="en-NZ" dirty="0">
                <a:solidFill>
                  <a:schemeClr val="bg2">
                    <a:lumMod val="50000"/>
                  </a:schemeClr>
                </a:solidFill>
                <a:latin typeface="Calibri" panose="020F0502020204030204" pitchFamily="34" charset="0"/>
              </a:rPr>
              <a:t>you collect data from</a:t>
            </a:r>
          </a:p>
        </p:txBody>
      </p:sp>
      <p:sp>
        <p:nvSpPr>
          <p:cNvPr id="2" name="Title 1"/>
          <p:cNvSpPr>
            <a:spLocks noGrp="1"/>
          </p:cNvSpPr>
          <p:nvPr>
            <p:ph type="ctrTitle"/>
          </p:nvPr>
        </p:nvSpPr>
        <p:spPr>
          <a:xfrm>
            <a:off x="363109" y="2313829"/>
            <a:ext cx="9144000" cy="1107219"/>
          </a:xfrm>
        </p:spPr>
        <p:txBody>
          <a:bodyPr/>
          <a:lstStyle/>
          <a:p>
            <a:r>
              <a:rPr lang="en-US" dirty="0" smtClean="0">
                <a:solidFill>
                  <a:schemeClr val="accent1">
                    <a:lumMod val="75000"/>
                  </a:schemeClr>
                </a:solidFill>
                <a:latin typeface="+mn-lt"/>
              </a:rPr>
              <a:t>Collecting the Data</a:t>
            </a:r>
            <a:endParaRPr lang="en-US" dirty="0">
              <a:solidFill>
                <a:schemeClr val="accent1">
                  <a:lumMod val="75000"/>
                </a:schemeClr>
              </a:solidFill>
              <a:latin typeface="+mn-lt"/>
            </a:endParaRP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226011" y="1887085"/>
            <a:ext cx="7015987" cy="4351338"/>
          </a:xfrm>
        </p:spPr>
        <p:txBody>
          <a:bodyPr/>
          <a:lstStyle/>
          <a:p>
            <a:pPr marL="0" indent="0">
              <a:buNone/>
            </a:pPr>
            <a:r>
              <a:rPr lang="en-NZ" dirty="0">
                <a:latin typeface="Arial" charset="0"/>
                <a:ea typeface="Arial" charset="0"/>
                <a:cs typeface="Arial" charset="0"/>
              </a:rPr>
              <a:t>Probability Sampling </a:t>
            </a:r>
          </a:p>
          <a:p>
            <a:pPr marL="0" indent="0">
              <a:buNone/>
            </a:pPr>
            <a:r>
              <a:rPr lang="en-NZ" dirty="0" smtClean="0">
                <a:latin typeface="Arial" charset="0"/>
                <a:ea typeface="Arial" charset="0"/>
                <a:cs typeface="Arial" charset="0"/>
              </a:rPr>
              <a:t>The </a:t>
            </a:r>
            <a:r>
              <a:rPr lang="en-NZ" dirty="0">
                <a:latin typeface="Arial" charset="0"/>
                <a:ea typeface="Arial" charset="0"/>
                <a:cs typeface="Arial" charset="0"/>
              </a:rPr>
              <a:t>researcher selects individuals from a population who are representative of that population. This is the most rigorous form of sampling because the researcher can claim that the sample is representative of the population.</a:t>
            </a:r>
          </a:p>
          <a:p>
            <a:pPr marL="0" indent="0">
              <a:buNone/>
            </a:pPr>
            <a:r>
              <a:rPr lang="en-NZ" dirty="0">
                <a:latin typeface="Arial" charset="0"/>
                <a:ea typeface="Arial" charset="0"/>
                <a:cs typeface="Arial" charset="0"/>
              </a:rPr>
              <a:t>This allows the researcher to </a:t>
            </a:r>
            <a:r>
              <a:rPr lang="en-NZ" dirty="0" smtClean="0">
                <a:latin typeface="Arial" charset="0"/>
                <a:ea typeface="Arial" charset="0"/>
                <a:cs typeface="Arial" charset="0"/>
              </a:rPr>
              <a:t>make a </a:t>
            </a:r>
            <a:r>
              <a:rPr lang="en-NZ" dirty="0">
                <a:latin typeface="Arial" charset="0"/>
                <a:ea typeface="Arial" charset="0"/>
                <a:cs typeface="Arial" charset="0"/>
              </a:rPr>
              <a:t>generalization to the population</a:t>
            </a:r>
          </a:p>
          <a:p>
            <a:pPr marL="0" lvl="0" indent="0">
              <a:buNone/>
            </a:pPr>
            <a:endParaRPr lang="en-US" dirty="0" smtClean="0">
              <a:latin typeface="Arial" charset="0"/>
              <a:ea typeface="Arial" charset="0"/>
              <a:cs typeface="Arial"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686" y="2430782"/>
            <a:ext cx="3289300" cy="2463800"/>
          </a:xfrm>
          <a:prstGeom prst="rect">
            <a:avLst/>
          </a:prstGeom>
        </p:spPr>
      </p:pic>
    </p:spTree>
    <p:extLst>
      <p:ext uri="{BB962C8B-B14F-4D97-AF65-F5344CB8AC3E}">
        <p14:creationId xmlns:p14="http://schemas.microsoft.com/office/powerpoint/2010/main" val="325278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357816" y="2406069"/>
            <a:ext cx="6917133" cy="4351338"/>
          </a:xfrm>
        </p:spPr>
        <p:txBody>
          <a:bodyPr/>
          <a:lstStyle/>
          <a:p>
            <a:pPr marL="0" indent="0">
              <a:buNone/>
            </a:pPr>
            <a:r>
              <a:rPr lang="en-NZ" dirty="0">
                <a:latin typeface="Arial" charset="0"/>
                <a:ea typeface="Arial" charset="0"/>
                <a:cs typeface="Arial" charset="0"/>
              </a:rPr>
              <a:t>Types of Probability Sampling </a:t>
            </a:r>
          </a:p>
          <a:p>
            <a:pPr marL="0" indent="0">
              <a:buNone/>
            </a:pPr>
            <a:r>
              <a:rPr lang="en-NZ" i="1" dirty="0" smtClean="0">
                <a:latin typeface="Arial" charset="0"/>
                <a:ea typeface="Arial" charset="0"/>
                <a:cs typeface="Arial" charset="0"/>
              </a:rPr>
              <a:t>Simple </a:t>
            </a:r>
            <a:r>
              <a:rPr lang="en-NZ" i="1" dirty="0">
                <a:latin typeface="Arial" charset="0"/>
                <a:ea typeface="Arial" charset="0"/>
                <a:cs typeface="Arial" charset="0"/>
              </a:rPr>
              <a:t>Random Sampling.</a:t>
            </a:r>
          </a:p>
          <a:p>
            <a:pPr marL="0" indent="0">
              <a:buNone/>
            </a:pPr>
            <a:r>
              <a:rPr lang="en-NZ" dirty="0" smtClean="0">
                <a:latin typeface="Arial" charset="0"/>
                <a:ea typeface="Arial" charset="0"/>
                <a:cs typeface="Arial" charset="0"/>
              </a:rPr>
              <a:t>The </a:t>
            </a:r>
            <a:r>
              <a:rPr lang="en-NZ" dirty="0">
                <a:latin typeface="Arial" charset="0"/>
                <a:ea typeface="Arial" charset="0"/>
                <a:cs typeface="Arial" charset="0"/>
              </a:rPr>
              <a:t>researcher selects participants for the sample so that each individual has an equal probability of being selected from the population.</a:t>
            </a:r>
          </a:p>
          <a:p>
            <a:pPr marL="0" lvl="0" indent="0">
              <a:buNone/>
            </a:pPr>
            <a:endParaRPr lang="en-US" dirty="0" smtClean="0">
              <a:latin typeface="Arial" panose="020B0604020202020204" pitchFamily="34" charset="0"/>
              <a:cs typeface="Arial" panose="020B060402020202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502" y="2601440"/>
            <a:ext cx="3390900" cy="2400300"/>
          </a:xfrm>
          <a:prstGeom prst="rect">
            <a:avLst/>
          </a:prstGeom>
        </p:spPr>
      </p:pic>
    </p:spTree>
    <p:extLst>
      <p:ext uri="{BB962C8B-B14F-4D97-AF65-F5344CB8AC3E}">
        <p14:creationId xmlns:p14="http://schemas.microsoft.com/office/powerpoint/2010/main" val="356359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539321" y="3071403"/>
            <a:ext cx="6762987" cy="2907336"/>
          </a:xfrm>
        </p:spPr>
        <p:txBody>
          <a:bodyPr/>
          <a:lstStyle/>
          <a:p>
            <a:pPr marL="0" indent="0">
              <a:buNone/>
            </a:pPr>
            <a:r>
              <a:rPr lang="en-NZ" dirty="0">
                <a:latin typeface="Arial" charset="0"/>
                <a:ea typeface="Arial" charset="0"/>
                <a:cs typeface="Arial" charset="0"/>
              </a:rPr>
              <a:t>Random Sampling</a:t>
            </a:r>
          </a:p>
          <a:p>
            <a:pPr marL="0" indent="0">
              <a:buNone/>
            </a:pPr>
            <a:r>
              <a:rPr lang="en-NZ" dirty="0" smtClean="0">
                <a:latin typeface="Arial" charset="0"/>
                <a:ea typeface="Arial" charset="0"/>
                <a:cs typeface="Arial" charset="0"/>
              </a:rPr>
              <a:t>Any </a:t>
            </a:r>
            <a:r>
              <a:rPr lang="en-NZ" dirty="0">
                <a:latin typeface="Arial" charset="0"/>
                <a:ea typeface="Arial" charset="0"/>
                <a:cs typeface="Arial" charset="0"/>
              </a:rPr>
              <a:t>bias in the population will be equally distributed among the sample chosen</a:t>
            </a:r>
            <a:r>
              <a:rPr lang="en-NZ" dirty="0" smtClean="0">
                <a:latin typeface="Arial" charset="0"/>
                <a:ea typeface="Arial" charset="0"/>
                <a:cs typeface="Arial" charset="0"/>
              </a:rPr>
              <a:t>.</a:t>
            </a:r>
          </a:p>
          <a:p>
            <a:pPr marL="0" indent="0">
              <a:buNone/>
            </a:pPr>
            <a:endParaRPr lang="en-NZ" dirty="0">
              <a:latin typeface="Calibri" panose="020F050202020403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98" y="2833816"/>
            <a:ext cx="3845423" cy="2001795"/>
          </a:xfrm>
          <a:prstGeom prst="rect">
            <a:avLst/>
          </a:prstGeom>
        </p:spPr>
      </p:pic>
    </p:spTree>
    <p:extLst>
      <p:ext uri="{BB962C8B-B14F-4D97-AF65-F5344CB8AC3E}">
        <p14:creationId xmlns:p14="http://schemas.microsoft.com/office/powerpoint/2010/main" val="130954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539322" y="2274264"/>
            <a:ext cx="6762987" cy="4351338"/>
          </a:xfrm>
        </p:spPr>
        <p:txBody>
          <a:bodyPr/>
          <a:lstStyle/>
          <a:p>
            <a:pPr marL="0" indent="0">
              <a:buNone/>
            </a:pPr>
            <a:r>
              <a:rPr lang="en-NZ" dirty="0">
                <a:latin typeface="Arial" charset="0"/>
                <a:ea typeface="Arial" charset="0"/>
                <a:cs typeface="Arial" charset="0"/>
              </a:rPr>
              <a:t>Random Sampling</a:t>
            </a:r>
          </a:p>
          <a:p>
            <a:pPr marL="0" indent="0">
              <a:buNone/>
            </a:pPr>
            <a:r>
              <a:rPr lang="en-NZ" dirty="0" smtClean="0">
                <a:latin typeface="Arial" charset="0"/>
                <a:ea typeface="Arial" charset="0"/>
                <a:cs typeface="Arial" charset="0"/>
              </a:rPr>
              <a:t>Typical </a:t>
            </a:r>
            <a:r>
              <a:rPr lang="en-NZ" dirty="0">
                <a:latin typeface="Arial" charset="0"/>
                <a:ea typeface="Arial" charset="0"/>
                <a:cs typeface="Arial" charset="0"/>
              </a:rPr>
              <a:t>procedure used in random sampling is to assign a number to each individual in the population and then use a random number table or generator to select subjects.</a:t>
            </a:r>
          </a:p>
          <a:p>
            <a:pPr marL="0" indent="0">
              <a:buNone/>
            </a:pPr>
            <a:endParaRPr lang="en-NZ" dirty="0">
              <a:latin typeface="Calibri" panose="020F050202020403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98" y="2833816"/>
            <a:ext cx="3845423" cy="2001795"/>
          </a:xfrm>
          <a:prstGeom prst="rect">
            <a:avLst/>
          </a:prstGeom>
        </p:spPr>
      </p:pic>
    </p:spTree>
    <p:extLst>
      <p:ext uri="{BB962C8B-B14F-4D97-AF65-F5344CB8AC3E}">
        <p14:creationId xmlns:p14="http://schemas.microsoft.com/office/powerpoint/2010/main" val="117691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526072" y="2506662"/>
            <a:ext cx="7748877" cy="4351338"/>
          </a:xfrm>
        </p:spPr>
        <p:txBody>
          <a:bodyPr/>
          <a:lstStyle/>
          <a:p>
            <a:pPr marL="0" indent="0">
              <a:buNone/>
            </a:pPr>
            <a:r>
              <a:rPr lang="en-NZ" dirty="0">
                <a:latin typeface="Arial" charset="0"/>
                <a:ea typeface="Arial" charset="0"/>
                <a:cs typeface="Arial" charset="0"/>
              </a:rPr>
              <a:t>Systematic Sampling</a:t>
            </a:r>
          </a:p>
          <a:p>
            <a:pPr marL="0" indent="0">
              <a:buNone/>
            </a:pPr>
            <a:r>
              <a:rPr lang="en-NZ" dirty="0">
                <a:latin typeface="Arial" charset="0"/>
                <a:ea typeface="Arial" charset="0"/>
                <a:cs typeface="Arial" charset="0"/>
              </a:rPr>
              <a:t>A slight variation on random sampling. </a:t>
            </a:r>
          </a:p>
          <a:p>
            <a:pPr marL="0" indent="0">
              <a:buNone/>
            </a:pPr>
            <a:r>
              <a:rPr lang="en-NZ" dirty="0">
                <a:latin typeface="Arial" charset="0"/>
                <a:ea typeface="Arial" charset="0"/>
                <a:cs typeface="Arial" charset="0"/>
              </a:rPr>
              <a:t>In this procedure you choose every </a:t>
            </a:r>
            <a:r>
              <a:rPr lang="en-NZ" i="1" dirty="0">
                <a:latin typeface="Arial" charset="0"/>
                <a:ea typeface="Arial" charset="0"/>
                <a:cs typeface="Arial" charset="0"/>
              </a:rPr>
              <a:t>n</a:t>
            </a:r>
            <a:r>
              <a:rPr lang="en-NZ" dirty="0">
                <a:latin typeface="Arial" charset="0"/>
                <a:ea typeface="Arial" charset="0"/>
                <a:cs typeface="Arial" charset="0"/>
              </a:rPr>
              <a:t>th individual in the population until you reach your desired sample size</a:t>
            </a:r>
            <a:r>
              <a:rPr lang="en-NZ" dirty="0" smtClean="0">
                <a:latin typeface="Arial" charset="0"/>
                <a:ea typeface="Arial" charset="0"/>
                <a:cs typeface="Arial" charset="0"/>
              </a:rPr>
              <a:t>.</a:t>
            </a:r>
            <a:endParaRPr lang="en-NZ" dirty="0">
              <a:latin typeface="Arial" charset="0"/>
              <a:ea typeface="Arial" charset="0"/>
              <a:cs typeface="Arial"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599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295135" y="2612016"/>
            <a:ext cx="8254314" cy="4351338"/>
          </a:xfrm>
        </p:spPr>
        <p:txBody>
          <a:bodyPr>
            <a:normAutofit/>
          </a:bodyPr>
          <a:lstStyle/>
          <a:p>
            <a:pPr marL="0" indent="0">
              <a:buNone/>
            </a:pPr>
            <a:r>
              <a:rPr lang="en-NZ" dirty="0">
                <a:latin typeface="Arial" charset="0"/>
                <a:ea typeface="Arial" charset="0"/>
                <a:cs typeface="Arial" charset="0"/>
              </a:rPr>
              <a:t>Systematic Sampling</a:t>
            </a:r>
          </a:p>
          <a:p>
            <a:pPr marL="0" indent="0">
              <a:buNone/>
            </a:pPr>
            <a:r>
              <a:rPr lang="en-NZ" dirty="0" smtClean="0">
                <a:latin typeface="Arial" charset="0"/>
                <a:ea typeface="Arial" charset="0"/>
                <a:cs typeface="Arial" charset="0"/>
              </a:rPr>
              <a:t>This </a:t>
            </a:r>
            <a:r>
              <a:rPr lang="en-NZ" dirty="0">
                <a:latin typeface="Arial" charset="0"/>
                <a:ea typeface="Arial" charset="0"/>
                <a:cs typeface="Arial" charset="0"/>
              </a:rPr>
              <a:t>procedure is not as precise or as rigorous. </a:t>
            </a:r>
          </a:p>
          <a:p>
            <a:pPr marL="0" indent="0">
              <a:buNone/>
            </a:pPr>
            <a:r>
              <a:rPr lang="en-NZ" dirty="0" smtClean="0">
                <a:latin typeface="Arial" charset="0"/>
                <a:ea typeface="Arial" charset="0"/>
                <a:cs typeface="Arial" charset="0"/>
              </a:rPr>
              <a:t>May </a:t>
            </a:r>
            <a:r>
              <a:rPr lang="en-NZ" dirty="0">
                <a:latin typeface="Arial" charset="0"/>
                <a:ea typeface="Arial" charset="0"/>
                <a:cs typeface="Arial" charset="0"/>
              </a:rPr>
              <a:t>be more convenient to use as you don’t have to assign </a:t>
            </a:r>
            <a:r>
              <a:rPr lang="en-NZ" dirty="0" smtClean="0">
                <a:latin typeface="Arial" charset="0"/>
                <a:ea typeface="Arial" charset="0"/>
                <a:cs typeface="Arial" charset="0"/>
              </a:rPr>
              <a:t>numbers </a:t>
            </a:r>
            <a:r>
              <a:rPr lang="en-NZ" dirty="0">
                <a:latin typeface="Arial" charset="0"/>
                <a:ea typeface="Arial" charset="0"/>
                <a:cs typeface="Arial" charset="0"/>
              </a:rPr>
              <a:t>to every individual.</a:t>
            </a:r>
          </a:p>
          <a:p>
            <a:pPr marL="0" indent="0">
              <a:buNone/>
            </a:pPr>
            <a:r>
              <a:rPr lang="en-NZ" dirty="0">
                <a:latin typeface="Calibri" panose="020F0502020204030204" pitchFamily="34" charset="0"/>
              </a:rPr>
              <a:t>	</a:t>
            </a:r>
          </a:p>
          <a:p>
            <a:pPr marL="0" lvl="0" indent="0">
              <a:buNone/>
            </a:pPr>
            <a:endParaRPr lang="en-US" dirty="0" smtClean="0">
              <a:latin typeface="Arial" panose="020B0604020202020204" pitchFamily="34" charset="0"/>
              <a:cs typeface="Arial" panose="020B060402020202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763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254223" y="2949766"/>
            <a:ext cx="7748877" cy="3113283"/>
          </a:xfrm>
        </p:spPr>
        <p:txBody>
          <a:bodyPr/>
          <a:lstStyle/>
          <a:p>
            <a:pPr marL="0" indent="0">
              <a:buNone/>
            </a:pPr>
            <a:r>
              <a:rPr lang="en-NZ" dirty="0">
                <a:latin typeface="Arial" charset="0"/>
                <a:ea typeface="Arial" charset="0"/>
                <a:cs typeface="Arial" charset="0"/>
              </a:rPr>
              <a:t>Stratified Sampling</a:t>
            </a:r>
          </a:p>
          <a:p>
            <a:pPr marL="0" indent="0">
              <a:buNone/>
            </a:pPr>
            <a:r>
              <a:rPr lang="en-NZ" dirty="0" smtClean="0">
                <a:latin typeface="Arial" charset="0"/>
                <a:ea typeface="Arial" charset="0"/>
                <a:cs typeface="Arial" charset="0"/>
              </a:rPr>
              <a:t>The </a:t>
            </a:r>
            <a:r>
              <a:rPr lang="en-NZ" dirty="0">
                <a:latin typeface="Arial" charset="0"/>
                <a:ea typeface="Arial" charset="0"/>
                <a:cs typeface="Arial" charset="0"/>
              </a:rPr>
              <a:t>researcher divides(stratify) the population on some </a:t>
            </a:r>
            <a:r>
              <a:rPr lang="en-NZ" dirty="0" smtClean="0">
                <a:latin typeface="Arial" charset="0"/>
                <a:ea typeface="Arial" charset="0"/>
                <a:cs typeface="Arial" charset="0"/>
              </a:rPr>
              <a:t>specific </a:t>
            </a:r>
            <a:r>
              <a:rPr lang="en-NZ" dirty="0">
                <a:latin typeface="Arial" charset="0"/>
                <a:ea typeface="Arial" charset="0"/>
                <a:cs typeface="Arial" charset="0"/>
              </a:rPr>
              <a:t>characteristic, i.e. gender</a:t>
            </a:r>
            <a:r>
              <a:rPr lang="en-NZ" dirty="0" smtClean="0">
                <a:latin typeface="Arial" charset="0"/>
                <a:ea typeface="Arial" charset="0"/>
                <a:cs typeface="Arial" charset="0"/>
              </a:rPr>
              <a:t>.</a:t>
            </a:r>
            <a:endParaRPr lang="en-NZ" dirty="0">
              <a:latin typeface="Arial" charset="0"/>
              <a:ea typeface="Arial" charset="0"/>
              <a:cs typeface="Arial"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790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328364" y="2603777"/>
            <a:ext cx="7748877" cy="3195661"/>
          </a:xfrm>
        </p:spPr>
        <p:txBody>
          <a:bodyPr/>
          <a:lstStyle/>
          <a:p>
            <a:pPr marL="0" indent="0">
              <a:buNone/>
            </a:pPr>
            <a:r>
              <a:rPr lang="en-NZ" dirty="0">
                <a:latin typeface="Arial" charset="0"/>
                <a:ea typeface="Arial" charset="0"/>
                <a:cs typeface="Arial" charset="0"/>
              </a:rPr>
              <a:t>Stratified Sampling</a:t>
            </a:r>
          </a:p>
          <a:p>
            <a:pPr marL="0" indent="0">
              <a:buNone/>
            </a:pPr>
            <a:r>
              <a:rPr lang="en-NZ" dirty="0" smtClean="0">
                <a:latin typeface="Arial" charset="0"/>
                <a:ea typeface="Arial" charset="0"/>
                <a:cs typeface="Arial" charset="0"/>
              </a:rPr>
              <a:t>When </a:t>
            </a:r>
            <a:r>
              <a:rPr lang="en-NZ" dirty="0">
                <a:latin typeface="Arial" charset="0"/>
                <a:ea typeface="Arial" charset="0"/>
                <a:cs typeface="Arial" charset="0"/>
              </a:rPr>
              <a:t>do you use stratification – You use stratification when </a:t>
            </a:r>
            <a:r>
              <a:rPr lang="en-NZ" dirty="0" smtClean="0">
                <a:latin typeface="Arial" charset="0"/>
                <a:ea typeface="Arial" charset="0"/>
                <a:cs typeface="Arial" charset="0"/>
              </a:rPr>
              <a:t>the </a:t>
            </a:r>
            <a:r>
              <a:rPr lang="en-NZ" dirty="0">
                <a:latin typeface="Arial" charset="0"/>
                <a:ea typeface="Arial" charset="0"/>
                <a:cs typeface="Arial" charset="0"/>
              </a:rPr>
              <a:t>population reflects an imbalance of a characteristic in a </a:t>
            </a:r>
            <a:r>
              <a:rPr lang="en-NZ" dirty="0" smtClean="0">
                <a:latin typeface="Arial" charset="0"/>
                <a:ea typeface="Arial" charset="0"/>
                <a:cs typeface="Arial" charset="0"/>
              </a:rPr>
              <a:t>sample.</a:t>
            </a:r>
            <a:endParaRPr lang="en-NZ" dirty="0">
              <a:latin typeface="Arial" charset="0"/>
              <a:ea typeface="Arial" charset="0"/>
              <a:cs typeface="Arial"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803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262461" y="2663181"/>
            <a:ext cx="7748877" cy="4351338"/>
          </a:xfrm>
        </p:spPr>
        <p:txBody>
          <a:bodyPr/>
          <a:lstStyle/>
          <a:p>
            <a:pPr marL="0" indent="0">
              <a:buNone/>
            </a:pPr>
            <a:r>
              <a:rPr lang="en-NZ" dirty="0">
                <a:latin typeface="Arial" charset="0"/>
                <a:ea typeface="Arial" charset="0"/>
                <a:cs typeface="Arial" charset="0"/>
              </a:rPr>
              <a:t>Stratified Sampling</a:t>
            </a:r>
          </a:p>
          <a:p>
            <a:pPr marL="0" indent="0">
              <a:buNone/>
            </a:pPr>
            <a:r>
              <a:rPr lang="en-NZ" dirty="0" smtClean="0">
                <a:latin typeface="Arial" charset="0"/>
                <a:ea typeface="Arial" charset="0"/>
                <a:cs typeface="Arial" charset="0"/>
              </a:rPr>
              <a:t>Also </a:t>
            </a:r>
            <a:r>
              <a:rPr lang="en-NZ" dirty="0">
                <a:latin typeface="Arial" charset="0"/>
                <a:ea typeface="Arial" charset="0"/>
                <a:cs typeface="Arial" charset="0"/>
              </a:rPr>
              <a:t>is used when a random sample would provide too fewer </a:t>
            </a:r>
            <a:r>
              <a:rPr lang="en-NZ" dirty="0" smtClean="0">
                <a:latin typeface="Arial" charset="0"/>
                <a:ea typeface="Arial" charset="0"/>
                <a:cs typeface="Arial" charset="0"/>
              </a:rPr>
              <a:t>participants </a:t>
            </a:r>
            <a:r>
              <a:rPr lang="en-NZ" dirty="0">
                <a:latin typeface="Arial" charset="0"/>
                <a:ea typeface="Arial" charset="0"/>
                <a:cs typeface="Arial" charset="0"/>
              </a:rPr>
              <a:t>in a specific category.</a:t>
            </a:r>
          </a:p>
          <a:p>
            <a:pPr marL="0" lvl="0" indent="0">
              <a:buNone/>
            </a:pPr>
            <a:endParaRPr lang="en-US" dirty="0" smtClean="0">
              <a:latin typeface="Arial" panose="020B0604020202020204" pitchFamily="34" charset="0"/>
              <a:cs typeface="Arial" panose="020B060402020202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865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489594" y="2834437"/>
            <a:ext cx="7748877" cy="4351338"/>
          </a:xfrm>
        </p:spPr>
        <p:txBody>
          <a:bodyPr/>
          <a:lstStyle/>
          <a:p>
            <a:pPr marL="0" indent="0">
              <a:buNone/>
            </a:pPr>
            <a:r>
              <a:rPr lang="en-NZ" dirty="0">
                <a:latin typeface="Arial" charset="0"/>
                <a:ea typeface="Arial" charset="0"/>
                <a:cs typeface="Arial" charset="0"/>
              </a:rPr>
              <a:t>Multistage Cluster Sampling</a:t>
            </a:r>
          </a:p>
          <a:p>
            <a:pPr marL="0" indent="0">
              <a:buNone/>
            </a:pPr>
            <a:r>
              <a:rPr lang="en-NZ" dirty="0" smtClean="0">
                <a:latin typeface="Arial" charset="0"/>
                <a:ea typeface="Arial" charset="0"/>
                <a:cs typeface="Arial" charset="0"/>
              </a:rPr>
              <a:t>The </a:t>
            </a:r>
            <a:r>
              <a:rPr lang="en-NZ" dirty="0">
                <a:latin typeface="Arial" charset="0"/>
                <a:ea typeface="Arial" charset="0"/>
                <a:cs typeface="Arial" charset="0"/>
              </a:rPr>
              <a:t>researcher chooses a sample in two or more stages </a:t>
            </a:r>
            <a:r>
              <a:rPr lang="en-NZ" dirty="0" smtClean="0">
                <a:latin typeface="Arial" charset="0"/>
                <a:ea typeface="Arial" charset="0"/>
                <a:cs typeface="Arial" charset="0"/>
              </a:rPr>
              <a:t>because </a:t>
            </a:r>
            <a:r>
              <a:rPr lang="en-NZ" dirty="0">
                <a:latin typeface="Arial" charset="0"/>
                <a:ea typeface="Arial" charset="0"/>
                <a:cs typeface="Arial" charset="0"/>
              </a:rPr>
              <a:t>either researcher cannot easily identify the population </a:t>
            </a:r>
            <a:r>
              <a:rPr lang="en-NZ" dirty="0" smtClean="0">
                <a:latin typeface="Arial" charset="0"/>
                <a:ea typeface="Arial" charset="0"/>
                <a:cs typeface="Arial" charset="0"/>
              </a:rPr>
              <a:t>or </a:t>
            </a:r>
            <a:r>
              <a:rPr lang="en-NZ" dirty="0">
                <a:latin typeface="Arial" charset="0"/>
                <a:ea typeface="Arial" charset="0"/>
                <a:cs typeface="Arial" charset="0"/>
              </a:rPr>
              <a:t>the population is too large.</a:t>
            </a:r>
          </a:p>
          <a:p>
            <a:pPr marL="0" lvl="0" indent="0">
              <a:buNone/>
            </a:pPr>
            <a:endParaRPr lang="en-US" dirty="0" smtClean="0">
              <a:latin typeface="Arial" panose="020B0604020202020204" pitchFamily="34" charset="0"/>
              <a:cs typeface="Arial" panose="020B060402020202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9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526072" y="2406069"/>
            <a:ext cx="7748877" cy="4351338"/>
          </a:xfrm>
        </p:spPr>
        <p:txBody>
          <a:bodyPr/>
          <a:lstStyle/>
          <a:p>
            <a:pPr marL="0" lvl="0" indent="0">
              <a:buNone/>
            </a:pPr>
            <a:r>
              <a:rPr lang="en-US" dirty="0" smtClean="0">
                <a:latin typeface="Arial" panose="020B0604020202020204" pitchFamily="34" charset="0"/>
                <a:cs typeface="Arial" panose="020B0604020202020204" pitchFamily="34" charset="0"/>
              </a:rPr>
              <a:t>In this section we will be looking at getting our sample. </a:t>
            </a:r>
            <a:r>
              <a:rPr lang="en-US" dirty="0" smtClean="0">
                <a:latin typeface="Arial" panose="020B0604020202020204" pitchFamily="34" charset="0"/>
                <a:cs typeface="Arial" panose="020B0604020202020204" pitchFamily="34" charset="0"/>
              </a:rPr>
              <a:t>What this entails </a:t>
            </a:r>
            <a:r>
              <a:rPr lang="en-US" dirty="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who, </a:t>
            </a:r>
            <a:r>
              <a:rPr lang="en-US" dirty="0">
                <a:latin typeface="Arial" panose="020B0604020202020204" pitchFamily="34" charset="0"/>
                <a:cs typeface="Arial" panose="020B0604020202020204" pitchFamily="34" charset="0"/>
              </a:rPr>
              <a:t>what </a:t>
            </a:r>
            <a:r>
              <a:rPr lang="en-US" dirty="0" smtClean="0">
                <a:latin typeface="Arial" panose="020B0604020202020204" pitchFamily="34" charset="0"/>
                <a:cs typeface="Arial" panose="020B0604020202020204" pitchFamily="34" charset="0"/>
              </a:rPr>
              <a:t>or where we collect data from. </a:t>
            </a: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0119" y="3916887"/>
            <a:ext cx="3037854" cy="2513602"/>
          </a:xfrm>
          <a:prstGeom prst="rect">
            <a:avLst/>
          </a:prstGeom>
        </p:spPr>
      </p:pic>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514306" y="2793247"/>
            <a:ext cx="7748877" cy="4351338"/>
          </a:xfrm>
        </p:spPr>
        <p:txBody>
          <a:bodyPr/>
          <a:lstStyle/>
          <a:p>
            <a:pPr marL="0" indent="0">
              <a:buNone/>
            </a:pPr>
            <a:r>
              <a:rPr lang="en-NZ" dirty="0">
                <a:latin typeface="Arial" charset="0"/>
                <a:ea typeface="Arial" charset="0"/>
                <a:cs typeface="Arial" charset="0"/>
              </a:rPr>
              <a:t>Multistage Cluster Sampling</a:t>
            </a:r>
          </a:p>
          <a:p>
            <a:pPr marL="0" indent="0">
              <a:buNone/>
            </a:pPr>
            <a:r>
              <a:rPr lang="en-NZ" dirty="0" smtClean="0">
                <a:latin typeface="Arial" charset="0"/>
                <a:ea typeface="Arial" charset="0"/>
                <a:cs typeface="Arial" charset="0"/>
              </a:rPr>
              <a:t>A </a:t>
            </a:r>
            <a:r>
              <a:rPr lang="en-NZ" dirty="0">
                <a:latin typeface="Arial" charset="0"/>
                <a:ea typeface="Arial" charset="0"/>
                <a:cs typeface="Arial" charset="0"/>
              </a:rPr>
              <a:t>researcher may randomly select groups and then select </a:t>
            </a:r>
            <a:r>
              <a:rPr lang="en-NZ" dirty="0" smtClean="0">
                <a:latin typeface="Arial" charset="0"/>
                <a:ea typeface="Arial" charset="0"/>
                <a:cs typeface="Arial" charset="0"/>
              </a:rPr>
              <a:t>subjects </a:t>
            </a:r>
            <a:r>
              <a:rPr lang="en-NZ" dirty="0">
                <a:latin typeface="Arial" charset="0"/>
                <a:ea typeface="Arial" charset="0"/>
                <a:cs typeface="Arial" charset="0"/>
              </a:rPr>
              <a:t>from within those groups.</a:t>
            </a:r>
          </a:p>
          <a:p>
            <a:pPr marL="0" lvl="0" indent="0">
              <a:buNone/>
            </a:pPr>
            <a:endParaRPr lang="en-US" dirty="0" smtClean="0">
              <a:latin typeface="Arial" charset="0"/>
              <a:ea typeface="Arial" charset="0"/>
              <a:cs typeface="Arial"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308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895613" y="2422545"/>
            <a:ext cx="6942159" cy="4351338"/>
          </a:xfrm>
        </p:spPr>
        <p:txBody>
          <a:bodyPr/>
          <a:lstStyle/>
          <a:p>
            <a:pPr marL="0" indent="0">
              <a:buNone/>
            </a:pPr>
            <a:r>
              <a:rPr lang="en-NZ" dirty="0">
                <a:latin typeface="Arial" charset="0"/>
                <a:ea typeface="Arial" charset="0"/>
                <a:cs typeface="Arial" charset="0"/>
              </a:rPr>
              <a:t>Nonprobability Sampling</a:t>
            </a:r>
          </a:p>
          <a:p>
            <a:pPr marL="0" indent="0">
              <a:buNone/>
            </a:pPr>
            <a:r>
              <a:rPr lang="en-NZ" dirty="0" smtClean="0">
                <a:latin typeface="Arial" charset="0"/>
                <a:ea typeface="Arial" charset="0"/>
                <a:cs typeface="Arial" charset="0"/>
              </a:rPr>
              <a:t>It </a:t>
            </a:r>
            <a:r>
              <a:rPr lang="en-NZ" dirty="0">
                <a:latin typeface="Arial" charset="0"/>
                <a:ea typeface="Arial" charset="0"/>
                <a:cs typeface="Arial" charset="0"/>
              </a:rPr>
              <a:t>is not always possible to </a:t>
            </a:r>
            <a:r>
              <a:rPr lang="en-NZ" dirty="0" smtClean="0">
                <a:latin typeface="Arial" charset="0"/>
                <a:ea typeface="Arial" charset="0"/>
                <a:cs typeface="Arial" charset="0"/>
              </a:rPr>
              <a:t>randomly </a:t>
            </a:r>
            <a:r>
              <a:rPr lang="en-NZ" dirty="0">
                <a:latin typeface="Arial" charset="0"/>
                <a:ea typeface="Arial" charset="0"/>
                <a:cs typeface="Arial" charset="0"/>
              </a:rPr>
              <a:t>sample. </a:t>
            </a:r>
          </a:p>
          <a:p>
            <a:pPr marL="0" indent="0">
              <a:buNone/>
            </a:pPr>
            <a:r>
              <a:rPr lang="en-NZ" dirty="0" smtClean="0">
                <a:latin typeface="Arial" charset="0"/>
                <a:ea typeface="Arial" charset="0"/>
                <a:cs typeface="Arial" charset="0"/>
              </a:rPr>
              <a:t>In </a:t>
            </a:r>
            <a:r>
              <a:rPr lang="en-NZ" dirty="0">
                <a:latin typeface="Arial" charset="0"/>
                <a:ea typeface="Arial" charset="0"/>
                <a:cs typeface="Arial" charset="0"/>
              </a:rPr>
              <a:t>nonprobability sampling </a:t>
            </a:r>
            <a:r>
              <a:rPr lang="en-NZ" dirty="0" smtClean="0">
                <a:latin typeface="Arial" charset="0"/>
                <a:ea typeface="Arial" charset="0"/>
                <a:cs typeface="Arial" charset="0"/>
              </a:rPr>
              <a:t>the researcher </a:t>
            </a:r>
            <a:r>
              <a:rPr lang="en-NZ" dirty="0">
                <a:latin typeface="Arial" charset="0"/>
                <a:ea typeface="Arial" charset="0"/>
                <a:cs typeface="Arial" charset="0"/>
              </a:rPr>
              <a:t>selects subjects </a:t>
            </a:r>
            <a:r>
              <a:rPr lang="en-NZ" dirty="0" smtClean="0">
                <a:latin typeface="Arial" charset="0"/>
                <a:ea typeface="Arial" charset="0"/>
                <a:cs typeface="Arial" charset="0"/>
              </a:rPr>
              <a:t>because </a:t>
            </a:r>
            <a:r>
              <a:rPr lang="en-NZ" dirty="0">
                <a:latin typeface="Arial" charset="0"/>
                <a:ea typeface="Arial" charset="0"/>
                <a:cs typeface="Arial" charset="0"/>
              </a:rPr>
              <a:t>they are available.</a:t>
            </a:r>
          </a:p>
          <a:p>
            <a:pPr marL="0" lvl="0" indent="0">
              <a:buNone/>
            </a:pPr>
            <a:endParaRPr lang="en-US" dirty="0" smtClean="0">
              <a:latin typeface="Arial" charset="0"/>
              <a:ea typeface="Arial" charset="0"/>
              <a:cs typeface="Arial"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006" y="2315175"/>
            <a:ext cx="3969607" cy="2840474"/>
          </a:xfrm>
          <a:prstGeom prst="rect">
            <a:avLst/>
          </a:prstGeom>
        </p:spPr>
      </p:pic>
    </p:spTree>
    <p:extLst>
      <p:ext uri="{BB962C8B-B14F-4D97-AF65-F5344CB8AC3E}">
        <p14:creationId xmlns:p14="http://schemas.microsoft.com/office/powerpoint/2010/main" val="276821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679370" y="2290739"/>
            <a:ext cx="7174880" cy="4351338"/>
          </a:xfrm>
        </p:spPr>
        <p:txBody>
          <a:bodyPr/>
          <a:lstStyle/>
          <a:p>
            <a:pPr marL="0" indent="0">
              <a:buNone/>
            </a:pPr>
            <a:r>
              <a:rPr lang="en-NZ" dirty="0">
                <a:latin typeface="Arial" charset="0"/>
                <a:ea typeface="Arial" charset="0"/>
                <a:cs typeface="Arial" charset="0"/>
              </a:rPr>
              <a:t>Nonprobability Sampling</a:t>
            </a:r>
          </a:p>
          <a:p>
            <a:pPr marL="0" indent="0">
              <a:buNone/>
            </a:pPr>
            <a:r>
              <a:rPr lang="en-NZ" dirty="0" smtClean="0">
                <a:latin typeface="Arial" charset="0"/>
                <a:ea typeface="Arial" charset="0"/>
                <a:cs typeface="Arial" charset="0"/>
              </a:rPr>
              <a:t>The </a:t>
            </a:r>
            <a:r>
              <a:rPr lang="en-NZ" dirty="0">
                <a:latin typeface="Arial" charset="0"/>
                <a:ea typeface="Arial" charset="0"/>
                <a:cs typeface="Arial" charset="0"/>
              </a:rPr>
              <a:t>research selects individuals because they are available, convenient, and represent some characteristic the investigator wants to study. Researchers use two methods of nonprobability sampling, convenience and snowball.</a:t>
            </a:r>
          </a:p>
          <a:p>
            <a:pPr marL="0" lvl="0" indent="0">
              <a:buNone/>
            </a:pPr>
            <a:endParaRPr lang="en-US" dirty="0" smtClean="0">
              <a:latin typeface="Arial" charset="0"/>
              <a:ea typeface="Arial" charset="0"/>
              <a:cs typeface="Arial"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92" y="2780435"/>
            <a:ext cx="3917778" cy="2048438"/>
          </a:xfrm>
          <a:prstGeom prst="rect">
            <a:avLst/>
          </a:prstGeom>
        </p:spPr>
      </p:pic>
    </p:spTree>
    <p:extLst>
      <p:ext uri="{BB962C8B-B14F-4D97-AF65-F5344CB8AC3E}">
        <p14:creationId xmlns:p14="http://schemas.microsoft.com/office/powerpoint/2010/main" val="38269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526072" y="2406069"/>
            <a:ext cx="7748877" cy="4351338"/>
          </a:xfrm>
        </p:spPr>
        <p:txBody>
          <a:bodyPr/>
          <a:lstStyle/>
          <a:p>
            <a:pPr marL="0" indent="0">
              <a:buNone/>
            </a:pPr>
            <a:r>
              <a:rPr lang="en-NZ" dirty="0">
                <a:latin typeface="Arial" charset="0"/>
                <a:ea typeface="Arial" charset="0"/>
                <a:cs typeface="Arial" charset="0"/>
              </a:rPr>
              <a:t>Convenience sampling</a:t>
            </a:r>
          </a:p>
          <a:p>
            <a:pPr marL="0" indent="0">
              <a:buNone/>
            </a:pPr>
            <a:r>
              <a:rPr lang="en-NZ" dirty="0" smtClean="0">
                <a:latin typeface="Arial" charset="0"/>
                <a:ea typeface="Arial" charset="0"/>
                <a:cs typeface="Arial" charset="0"/>
              </a:rPr>
              <a:t>Researcher </a:t>
            </a:r>
            <a:r>
              <a:rPr lang="en-NZ" dirty="0">
                <a:latin typeface="Arial" charset="0"/>
                <a:ea typeface="Arial" charset="0"/>
                <a:cs typeface="Arial" charset="0"/>
              </a:rPr>
              <a:t>selects participants because they are willing and </a:t>
            </a:r>
            <a:r>
              <a:rPr lang="en-NZ" dirty="0" smtClean="0">
                <a:latin typeface="Arial" charset="0"/>
                <a:ea typeface="Arial" charset="0"/>
                <a:cs typeface="Arial" charset="0"/>
              </a:rPr>
              <a:t>available </a:t>
            </a:r>
            <a:r>
              <a:rPr lang="en-NZ" dirty="0">
                <a:latin typeface="Arial" charset="0"/>
                <a:ea typeface="Arial" charset="0"/>
                <a:cs typeface="Arial" charset="0"/>
              </a:rPr>
              <a:t>to be studied.</a:t>
            </a:r>
          </a:p>
          <a:p>
            <a:pPr marL="0" indent="0">
              <a:buNone/>
            </a:pPr>
            <a:r>
              <a:rPr lang="en-NZ" dirty="0" smtClean="0">
                <a:latin typeface="Arial" charset="0"/>
                <a:ea typeface="Arial" charset="0"/>
                <a:cs typeface="Arial" charset="0"/>
              </a:rPr>
              <a:t>The </a:t>
            </a:r>
            <a:r>
              <a:rPr lang="en-NZ" dirty="0">
                <a:latin typeface="Arial" charset="0"/>
                <a:ea typeface="Arial" charset="0"/>
                <a:cs typeface="Arial" charset="0"/>
              </a:rPr>
              <a:t>researcher cannot with any confidence say that the </a:t>
            </a:r>
            <a:r>
              <a:rPr lang="en-NZ" dirty="0" smtClean="0">
                <a:latin typeface="Arial" charset="0"/>
                <a:ea typeface="Arial" charset="0"/>
                <a:cs typeface="Arial" charset="0"/>
              </a:rPr>
              <a:t>individuals </a:t>
            </a:r>
            <a:r>
              <a:rPr lang="en-NZ" dirty="0">
                <a:latin typeface="Arial" charset="0"/>
                <a:ea typeface="Arial" charset="0"/>
                <a:cs typeface="Arial" charset="0"/>
              </a:rPr>
              <a:t>are representative of the population.</a:t>
            </a:r>
          </a:p>
          <a:p>
            <a:pPr marL="0" lvl="0" indent="0">
              <a:buNone/>
            </a:pPr>
            <a:endParaRPr lang="en-US" dirty="0" smtClean="0">
              <a:latin typeface="Arial" panose="020B0604020202020204" pitchFamily="34" charset="0"/>
              <a:cs typeface="Arial" panose="020B060402020202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057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712043" y="2406069"/>
            <a:ext cx="6562906" cy="4351338"/>
          </a:xfrm>
        </p:spPr>
        <p:txBody>
          <a:bodyPr/>
          <a:lstStyle/>
          <a:p>
            <a:pPr marL="0" indent="0">
              <a:buNone/>
            </a:pPr>
            <a:r>
              <a:rPr lang="en-NZ" dirty="0">
                <a:latin typeface="Arial" charset="0"/>
                <a:ea typeface="Arial" charset="0"/>
                <a:cs typeface="Arial" charset="0"/>
              </a:rPr>
              <a:t>Snowball Sampling</a:t>
            </a:r>
          </a:p>
          <a:p>
            <a:pPr marL="0" indent="0">
              <a:buNone/>
            </a:pPr>
            <a:r>
              <a:rPr lang="en-NZ" dirty="0" smtClean="0">
                <a:latin typeface="Arial" charset="0"/>
                <a:ea typeface="Arial" charset="0"/>
                <a:cs typeface="Arial" charset="0"/>
              </a:rPr>
              <a:t>The </a:t>
            </a:r>
            <a:r>
              <a:rPr lang="en-NZ" dirty="0">
                <a:latin typeface="Arial" charset="0"/>
                <a:ea typeface="Arial" charset="0"/>
                <a:cs typeface="Arial" charset="0"/>
              </a:rPr>
              <a:t>research asks participants to identify others to become </a:t>
            </a:r>
            <a:r>
              <a:rPr lang="en-NZ" dirty="0" smtClean="0">
                <a:latin typeface="Arial" charset="0"/>
                <a:ea typeface="Arial" charset="0"/>
                <a:cs typeface="Arial" charset="0"/>
              </a:rPr>
              <a:t>subjects </a:t>
            </a:r>
            <a:r>
              <a:rPr lang="en-NZ" dirty="0">
                <a:latin typeface="Arial" charset="0"/>
                <a:ea typeface="Arial" charset="0"/>
                <a:cs typeface="Arial" charset="0"/>
              </a:rPr>
              <a:t>in the study.</a:t>
            </a:r>
          </a:p>
          <a:p>
            <a:pPr marL="0" lvl="0" indent="0">
              <a:buNone/>
            </a:pPr>
            <a:endParaRPr lang="en-US" dirty="0" smtClean="0">
              <a:latin typeface="Arial" panose="020B0604020202020204" pitchFamily="34" charset="0"/>
              <a:cs typeface="Arial" panose="020B060402020202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65" y="2406069"/>
            <a:ext cx="3917778" cy="2048438"/>
          </a:xfrm>
          <a:prstGeom prst="rect">
            <a:avLst/>
          </a:prstGeom>
        </p:spPr>
      </p:pic>
    </p:spTree>
    <p:extLst>
      <p:ext uri="{BB962C8B-B14F-4D97-AF65-F5344CB8AC3E}">
        <p14:creationId xmlns:p14="http://schemas.microsoft.com/office/powerpoint/2010/main" val="29686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526072" y="1985939"/>
            <a:ext cx="7748877" cy="4351338"/>
          </a:xfrm>
        </p:spPr>
        <p:txBody>
          <a:bodyPr/>
          <a:lstStyle/>
          <a:p>
            <a:pPr marL="0" indent="0">
              <a:buNone/>
            </a:pPr>
            <a:r>
              <a:rPr lang="en-NZ" dirty="0">
                <a:latin typeface="Arial" charset="0"/>
                <a:ea typeface="Arial" charset="0"/>
                <a:cs typeface="Arial" charset="0"/>
              </a:rPr>
              <a:t>Sampling Size</a:t>
            </a:r>
          </a:p>
          <a:p>
            <a:pPr marL="0" indent="0">
              <a:buNone/>
            </a:pPr>
            <a:r>
              <a:rPr lang="en-NZ" dirty="0" smtClean="0">
                <a:latin typeface="Arial" charset="0"/>
                <a:ea typeface="Arial" charset="0"/>
                <a:cs typeface="Arial" charset="0"/>
              </a:rPr>
              <a:t>When </a:t>
            </a:r>
            <a:r>
              <a:rPr lang="en-NZ" dirty="0">
                <a:latin typeface="Arial" charset="0"/>
                <a:ea typeface="Arial" charset="0"/>
                <a:cs typeface="Arial" charset="0"/>
              </a:rPr>
              <a:t>selecting participants for a study it is important to </a:t>
            </a:r>
            <a:r>
              <a:rPr lang="en-NZ" dirty="0" smtClean="0">
                <a:latin typeface="Arial" charset="0"/>
                <a:ea typeface="Arial" charset="0"/>
                <a:cs typeface="Arial" charset="0"/>
              </a:rPr>
              <a:t>determine </a:t>
            </a:r>
            <a:r>
              <a:rPr lang="en-NZ" dirty="0">
                <a:latin typeface="Arial" charset="0"/>
                <a:ea typeface="Arial" charset="0"/>
                <a:cs typeface="Arial" charset="0"/>
              </a:rPr>
              <a:t>the size of the sample you need. </a:t>
            </a:r>
          </a:p>
          <a:p>
            <a:pPr marL="0" lvl="0" indent="0">
              <a:buNone/>
            </a:pPr>
            <a:endParaRPr lang="en-US" dirty="0" smtClean="0">
              <a:latin typeface="Arial" panose="020B0604020202020204" pitchFamily="34" charset="0"/>
              <a:cs typeface="Arial" panose="020B060402020202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3712"/>
            <a:ext cx="12192000" cy="3337464"/>
          </a:xfrm>
          <a:prstGeom prst="rect">
            <a:avLst/>
          </a:prstGeom>
        </p:spPr>
      </p:pic>
    </p:spTree>
    <p:extLst>
      <p:ext uri="{BB962C8B-B14F-4D97-AF65-F5344CB8AC3E}">
        <p14:creationId xmlns:p14="http://schemas.microsoft.com/office/powerpoint/2010/main" val="774044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526072" y="2406069"/>
            <a:ext cx="7748877" cy="4351338"/>
          </a:xfrm>
        </p:spPr>
        <p:txBody>
          <a:bodyPr/>
          <a:lstStyle/>
          <a:p>
            <a:pPr marL="0" indent="0">
              <a:buNone/>
            </a:pPr>
            <a:r>
              <a:rPr lang="en-NZ" dirty="0">
                <a:latin typeface="Arial" charset="0"/>
                <a:ea typeface="Arial" charset="0"/>
                <a:cs typeface="Arial" charset="0"/>
              </a:rPr>
              <a:t>Sample Size</a:t>
            </a:r>
          </a:p>
          <a:p>
            <a:pPr marL="0" indent="0">
              <a:buNone/>
            </a:pPr>
            <a:r>
              <a:rPr lang="en-NZ" dirty="0">
                <a:latin typeface="Arial" charset="0"/>
                <a:ea typeface="Arial" charset="0"/>
                <a:cs typeface="Arial" charset="0"/>
              </a:rPr>
              <a:t>A general rule of thumb is to select as large a sample as possible. The larger the sample the less potential there is for sample being different from the population. </a:t>
            </a:r>
            <a:endParaRPr lang="en-NZ" dirty="0" smtClean="0">
              <a:latin typeface="Arial" charset="0"/>
              <a:ea typeface="Arial" charset="0"/>
              <a:cs typeface="Arial" charset="0"/>
            </a:endParaRPr>
          </a:p>
          <a:p>
            <a:pPr marL="0" indent="0">
              <a:buNone/>
            </a:pPr>
            <a:r>
              <a:rPr lang="en-NZ" dirty="0" smtClean="0">
                <a:latin typeface="Arial" charset="0"/>
                <a:ea typeface="Arial" charset="0"/>
                <a:cs typeface="Arial" charset="0"/>
              </a:rPr>
              <a:t>This </a:t>
            </a:r>
            <a:r>
              <a:rPr lang="en-NZ" dirty="0">
                <a:latin typeface="Arial" charset="0"/>
                <a:ea typeface="Arial" charset="0"/>
                <a:cs typeface="Arial" charset="0"/>
              </a:rPr>
              <a:t>difference between the sample and the population is called a </a:t>
            </a:r>
            <a:r>
              <a:rPr lang="en-NZ" i="1" dirty="0">
                <a:latin typeface="Arial" charset="0"/>
                <a:ea typeface="Arial" charset="0"/>
                <a:cs typeface="Arial" charset="0"/>
              </a:rPr>
              <a:t>sampling error. </a:t>
            </a:r>
          </a:p>
          <a:p>
            <a:pPr marL="0" lvl="0" indent="0">
              <a:buNone/>
            </a:pPr>
            <a:endParaRPr lang="en-US" dirty="0" smtClean="0">
              <a:latin typeface="Arial" panose="020B0604020202020204" pitchFamily="34" charset="0"/>
              <a:cs typeface="Arial" panose="020B060402020202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095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526072" y="2406069"/>
            <a:ext cx="7748877" cy="4351338"/>
          </a:xfrm>
        </p:spPr>
        <p:txBody>
          <a:bodyPr/>
          <a:lstStyle/>
          <a:p>
            <a:pPr marL="0" lvl="0" indent="0">
              <a:buNone/>
            </a:pPr>
            <a:endParaRPr lang="en-US" dirty="0" smtClean="0">
              <a:latin typeface="Arial" panose="020B0604020202020204" pitchFamily="34" charset="0"/>
              <a:cs typeface="Arial" panose="020B060402020202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07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604923" y="2897135"/>
            <a:ext cx="7748877" cy="1988131"/>
          </a:xfrm>
        </p:spPr>
        <p:txBody>
          <a:bodyPr/>
          <a:lstStyle/>
          <a:p>
            <a:pPr marL="514350" indent="-514350">
              <a:buAutoNum type="arabicPeriod"/>
            </a:pPr>
            <a:r>
              <a:rPr lang="en-NZ" dirty="0">
                <a:latin typeface="Calibri" panose="020F0502020204030204" pitchFamily="34" charset="0"/>
              </a:rPr>
              <a:t>Five steps in the process of data collection.</a:t>
            </a:r>
          </a:p>
          <a:p>
            <a:pPr marL="514350" indent="-514350">
              <a:buAutoNum type="arabicPeriod"/>
            </a:pPr>
            <a:r>
              <a:rPr lang="en-NZ" dirty="0">
                <a:latin typeface="Calibri" panose="020F0502020204030204" pitchFamily="34" charset="0"/>
              </a:rPr>
              <a:t>What permissions will you need.</a:t>
            </a:r>
          </a:p>
          <a:p>
            <a:pPr marL="514350" indent="-514350">
              <a:buAutoNum type="arabicPeriod"/>
            </a:pPr>
            <a:r>
              <a:rPr lang="en-NZ" dirty="0">
                <a:latin typeface="Calibri" panose="020F0502020204030204" pitchFamily="34" charset="0"/>
              </a:rPr>
              <a:t>What information will you collect.</a:t>
            </a:r>
          </a:p>
          <a:p>
            <a:pPr marL="514350" indent="-514350">
              <a:buAutoNum type="arabicPeriod"/>
            </a:pPr>
            <a:endParaRPr lang="en-NZ" dirty="0">
              <a:latin typeface="Calibri" panose="020F0502020204030204" pitchFamily="34" charset="0"/>
            </a:endParaRPr>
          </a:p>
          <a:p>
            <a:pPr marL="0" lvl="0" indent="0">
              <a:buNone/>
            </a:pPr>
            <a:endParaRPr lang="en-US" dirty="0" smtClean="0">
              <a:latin typeface="Arial" panose="020B0604020202020204" pitchFamily="34" charset="0"/>
              <a:cs typeface="Arial" panose="020B060402020202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7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526072" y="2406069"/>
            <a:ext cx="7748877" cy="2301103"/>
          </a:xfrm>
        </p:spPr>
        <p:txBody>
          <a:bodyPr/>
          <a:lstStyle/>
          <a:p>
            <a:pPr marL="0" lvl="0" indent="0">
              <a:buNone/>
            </a:pPr>
            <a:r>
              <a:rPr lang="en-US" dirty="0" smtClean="0">
                <a:latin typeface="Arial" panose="020B0604020202020204" pitchFamily="34" charset="0"/>
                <a:cs typeface="Arial" panose="020B0604020202020204" pitchFamily="34" charset="0"/>
              </a:rPr>
              <a:t>The difference between quantitative and qualitative extends through to not only the design of the study but right down to the what the subjects of the study are and how they are selected.</a:t>
            </a: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538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604923" y="2244058"/>
            <a:ext cx="7748877" cy="2523740"/>
          </a:xfrm>
        </p:spPr>
        <p:txBody>
          <a:bodyPr/>
          <a:lstStyle/>
          <a:p>
            <a:pPr marL="0" indent="0">
              <a:buNone/>
            </a:pPr>
            <a:r>
              <a:rPr lang="en-NZ" dirty="0">
                <a:latin typeface="Arial" charset="0"/>
                <a:ea typeface="Arial" charset="0"/>
                <a:cs typeface="Arial" charset="0"/>
              </a:rPr>
              <a:t>Five steps in the process of data collection.</a:t>
            </a:r>
          </a:p>
          <a:p>
            <a:pPr marL="0" indent="0">
              <a:buNone/>
            </a:pPr>
            <a:endParaRPr lang="en-NZ" dirty="0" smtClean="0">
              <a:latin typeface="Arial" charset="0"/>
              <a:ea typeface="Arial" charset="0"/>
              <a:cs typeface="Arial" charset="0"/>
            </a:endParaRPr>
          </a:p>
          <a:p>
            <a:pPr marL="0" indent="0">
              <a:buNone/>
            </a:pPr>
            <a:r>
              <a:rPr lang="en-NZ" dirty="0" smtClean="0">
                <a:latin typeface="Arial" charset="0"/>
                <a:ea typeface="Arial" charset="0"/>
                <a:cs typeface="Arial" charset="0"/>
              </a:rPr>
              <a:t>The </a:t>
            </a:r>
            <a:r>
              <a:rPr lang="en-NZ" dirty="0">
                <a:latin typeface="Arial" charset="0"/>
                <a:ea typeface="Arial" charset="0"/>
                <a:cs typeface="Arial" charset="0"/>
              </a:rPr>
              <a:t>first step in the process of collecting </a:t>
            </a:r>
            <a:r>
              <a:rPr lang="en-NZ" dirty="0" smtClean="0">
                <a:latin typeface="Arial" charset="0"/>
                <a:ea typeface="Arial" charset="0"/>
                <a:cs typeface="Arial" charset="0"/>
              </a:rPr>
              <a:t>data </a:t>
            </a:r>
            <a:r>
              <a:rPr lang="en-NZ" dirty="0">
                <a:latin typeface="Arial" charset="0"/>
                <a:ea typeface="Arial" charset="0"/>
                <a:cs typeface="Arial" charset="0"/>
              </a:rPr>
              <a:t>is to identify the </a:t>
            </a:r>
            <a:r>
              <a:rPr lang="en-NZ" dirty="0" smtClean="0">
                <a:latin typeface="Arial" charset="0"/>
                <a:ea typeface="Arial" charset="0"/>
                <a:cs typeface="Arial" charset="0"/>
              </a:rPr>
              <a:t>people, </a:t>
            </a:r>
            <a:r>
              <a:rPr lang="en-NZ" dirty="0">
                <a:latin typeface="Arial" charset="0"/>
                <a:ea typeface="Arial" charset="0"/>
                <a:cs typeface="Arial" charset="0"/>
              </a:rPr>
              <a:t>places </a:t>
            </a:r>
            <a:r>
              <a:rPr lang="en-NZ" dirty="0" smtClean="0">
                <a:latin typeface="Arial" charset="0"/>
                <a:ea typeface="Arial" charset="0"/>
                <a:cs typeface="Arial" charset="0"/>
              </a:rPr>
              <a:t>and the things you </a:t>
            </a:r>
            <a:r>
              <a:rPr lang="en-NZ" dirty="0">
                <a:latin typeface="Arial" charset="0"/>
                <a:ea typeface="Arial" charset="0"/>
                <a:cs typeface="Arial" charset="0"/>
              </a:rPr>
              <a:t>plan to </a:t>
            </a:r>
            <a:r>
              <a:rPr lang="en-NZ" dirty="0" smtClean="0">
                <a:latin typeface="Arial" charset="0"/>
                <a:ea typeface="Arial" charset="0"/>
                <a:cs typeface="Arial" charset="0"/>
              </a:rPr>
              <a:t>study.</a:t>
            </a:r>
            <a:endParaRPr lang="en-NZ" dirty="0">
              <a:latin typeface="Arial" charset="0"/>
              <a:ea typeface="Arial" charset="0"/>
              <a:cs typeface="Arial" charset="0"/>
            </a:endParaRPr>
          </a:p>
          <a:p>
            <a:pPr marL="0" lvl="0" indent="0">
              <a:buNone/>
            </a:pPr>
            <a:endParaRPr lang="en-US" dirty="0" smtClean="0">
              <a:latin typeface="Arial" charset="0"/>
              <a:ea typeface="Arial" charset="0"/>
              <a:cs typeface="Arial"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969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526072" y="2406069"/>
            <a:ext cx="7748877" cy="4351338"/>
          </a:xfrm>
        </p:spPr>
        <p:txBody>
          <a:bodyPr/>
          <a:lstStyle/>
          <a:p>
            <a:pPr marL="0" indent="0">
              <a:buNone/>
            </a:pPr>
            <a:r>
              <a:rPr lang="en-NZ" dirty="0">
                <a:latin typeface="Arial" charset="0"/>
                <a:ea typeface="Arial" charset="0"/>
                <a:cs typeface="Arial" charset="0"/>
              </a:rPr>
              <a:t>In the early stages of data collection you must decide on what level the data needs to be gathered. This level is called a unit of analysis. For example; individual, school or work place. In some cases researcher will gather data from multiple levels.</a:t>
            </a:r>
          </a:p>
          <a:p>
            <a:pPr marL="0" lvl="0" indent="0">
              <a:buNone/>
            </a:pPr>
            <a:endParaRPr lang="en-US" dirty="0" smtClean="0">
              <a:latin typeface="Arial" panose="020B0604020202020204" pitchFamily="34" charset="0"/>
              <a:cs typeface="Arial" panose="020B060402020202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424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951217" y="2208361"/>
            <a:ext cx="6911269" cy="4351338"/>
          </a:xfrm>
        </p:spPr>
        <p:txBody>
          <a:bodyPr/>
          <a:lstStyle/>
          <a:p>
            <a:pPr marL="0" indent="0">
              <a:buNone/>
            </a:pPr>
            <a:r>
              <a:rPr lang="en-NZ" dirty="0">
                <a:latin typeface="Arial" charset="0"/>
                <a:ea typeface="Arial" charset="0"/>
                <a:cs typeface="Arial" charset="0"/>
              </a:rPr>
              <a:t>Population</a:t>
            </a:r>
          </a:p>
          <a:p>
            <a:pPr marL="0" indent="0">
              <a:buNone/>
            </a:pPr>
            <a:r>
              <a:rPr lang="en-NZ" dirty="0" smtClean="0">
                <a:latin typeface="Arial" charset="0"/>
                <a:ea typeface="Arial" charset="0"/>
                <a:cs typeface="Arial" charset="0"/>
              </a:rPr>
              <a:t>A </a:t>
            </a:r>
            <a:r>
              <a:rPr lang="en-NZ" dirty="0">
                <a:latin typeface="Arial" charset="0"/>
                <a:ea typeface="Arial" charset="0"/>
                <a:cs typeface="Arial" charset="0"/>
              </a:rPr>
              <a:t>population </a:t>
            </a:r>
            <a:r>
              <a:rPr lang="en-NZ" dirty="0" smtClean="0">
                <a:latin typeface="Arial" charset="0"/>
                <a:ea typeface="Arial" charset="0"/>
                <a:cs typeface="Arial" charset="0"/>
              </a:rPr>
              <a:t>are a group </a:t>
            </a:r>
            <a:r>
              <a:rPr lang="en-NZ" dirty="0">
                <a:latin typeface="Arial" charset="0"/>
                <a:ea typeface="Arial" charset="0"/>
                <a:cs typeface="Arial" charset="0"/>
              </a:rPr>
              <a:t>of </a:t>
            </a:r>
            <a:r>
              <a:rPr lang="en-NZ" dirty="0" smtClean="0">
                <a:latin typeface="Arial" charset="0"/>
                <a:ea typeface="Arial" charset="0"/>
                <a:cs typeface="Arial" charset="0"/>
              </a:rPr>
              <a:t>individuals </a:t>
            </a:r>
            <a:r>
              <a:rPr lang="en-NZ" dirty="0">
                <a:latin typeface="Arial" charset="0"/>
                <a:ea typeface="Arial" charset="0"/>
                <a:cs typeface="Arial" charset="0"/>
              </a:rPr>
              <a:t>that share common characteristics, for example the students of Whitireia is the population, and the IT class is the sample of that </a:t>
            </a:r>
            <a:r>
              <a:rPr lang="en-NZ" dirty="0" smtClean="0">
                <a:latin typeface="Arial" charset="0"/>
                <a:ea typeface="Arial" charset="0"/>
                <a:cs typeface="Arial" charset="0"/>
              </a:rPr>
              <a:t>population.</a:t>
            </a:r>
            <a:endParaRPr lang="en-US" dirty="0" smtClean="0">
              <a:latin typeface="Arial" charset="0"/>
              <a:ea typeface="Arial" charset="0"/>
              <a:cs typeface="Arial"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662" y="2307623"/>
            <a:ext cx="3833777" cy="2338517"/>
          </a:xfrm>
          <a:prstGeom prst="rect">
            <a:avLst/>
          </a:prstGeom>
        </p:spPr>
      </p:pic>
    </p:spTree>
    <p:extLst>
      <p:ext uri="{BB962C8B-B14F-4D97-AF65-F5344CB8AC3E}">
        <p14:creationId xmlns:p14="http://schemas.microsoft.com/office/powerpoint/2010/main" val="184073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526072" y="2406069"/>
            <a:ext cx="7748877" cy="4351338"/>
          </a:xfrm>
        </p:spPr>
        <p:txBody>
          <a:bodyPr/>
          <a:lstStyle/>
          <a:p>
            <a:pPr marL="0" indent="0">
              <a:buNone/>
            </a:pPr>
            <a:r>
              <a:rPr lang="en-NZ" dirty="0">
                <a:latin typeface="Arial" charset="0"/>
                <a:ea typeface="Arial" charset="0"/>
                <a:cs typeface="Arial" charset="0"/>
              </a:rPr>
              <a:t>Specify the population and sample</a:t>
            </a:r>
          </a:p>
          <a:p>
            <a:pPr marL="0" indent="0">
              <a:buNone/>
            </a:pPr>
            <a:endParaRPr lang="en-NZ" dirty="0">
              <a:latin typeface="Arial" charset="0"/>
              <a:ea typeface="Arial" charset="0"/>
              <a:cs typeface="Arial" charset="0"/>
            </a:endParaRPr>
          </a:p>
          <a:p>
            <a:pPr marL="0" indent="0">
              <a:buNone/>
            </a:pPr>
            <a:r>
              <a:rPr lang="en-NZ" dirty="0" smtClean="0">
                <a:latin typeface="Arial" charset="0"/>
                <a:ea typeface="Arial" charset="0"/>
                <a:cs typeface="Arial" charset="0"/>
              </a:rPr>
              <a:t>The </a:t>
            </a:r>
            <a:r>
              <a:rPr lang="en-NZ" dirty="0">
                <a:latin typeface="Arial" charset="0"/>
                <a:ea typeface="Arial" charset="0"/>
                <a:cs typeface="Arial" charset="0"/>
              </a:rPr>
              <a:t>need to select individuals or organisations that are </a:t>
            </a:r>
            <a:r>
              <a:rPr lang="en-NZ" i="1" dirty="0">
                <a:latin typeface="Arial" charset="0"/>
                <a:ea typeface="Arial" charset="0"/>
                <a:cs typeface="Arial" charset="0"/>
              </a:rPr>
              <a:t>representative</a:t>
            </a:r>
            <a:r>
              <a:rPr lang="en-NZ" dirty="0">
                <a:latin typeface="Arial" charset="0"/>
                <a:ea typeface="Arial" charset="0"/>
                <a:cs typeface="Arial" charset="0"/>
              </a:rPr>
              <a:t> of the population. This is called a </a:t>
            </a:r>
            <a:r>
              <a:rPr lang="en-NZ" i="1" dirty="0">
                <a:latin typeface="Arial" charset="0"/>
                <a:ea typeface="Arial" charset="0"/>
                <a:cs typeface="Arial" charset="0"/>
              </a:rPr>
              <a:t>sample.</a:t>
            </a:r>
          </a:p>
          <a:p>
            <a:pPr marL="0" lvl="0" indent="0">
              <a:buNone/>
            </a:pPr>
            <a:endParaRPr lang="en-US" dirty="0" smtClean="0">
              <a:latin typeface="Arial" panose="020B0604020202020204" pitchFamily="34" charset="0"/>
              <a:cs typeface="Arial" panose="020B060402020202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083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534310" y="2694393"/>
            <a:ext cx="7748877" cy="4351338"/>
          </a:xfrm>
        </p:spPr>
        <p:txBody>
          <a:bodyPr/>
          <a:lstStyle/>
          <a:p>
            <a:pPr marL="0" indent="0">
              <a:buNone/>
            </a:pPr>
            <a:r>
              <a:rPr lang="en-NZ" dirty="0">
                <a:latin typeface="Arial" charset="0"/>
                <a:ea typeface="Arial" charset="0"/>
                <a:cs typeface="Arial" charset="0"/>
              </a:rPr>
              <a:t>Probabilistic and </a:t>
            </a:r>
            <a:r>
              <a:rPr lang="en-NZ" dirty="0" err="1">
                <a:latin typeface="Arial" charset="0"/>
                <a:ea typeface="Arial" charset="0"/>
                <a:cs typeface="Arial" charset="0"/>
              </a:rPr>
              <a:t>Nonprobabilistic</a:t>
            </a:r>
            <a:r>
              <a:rPr lang="en-NZ" dirty="0">
                <a:latin typeface="Arial" charset="0"/>
                <a:ea typeface="Arial" charset="0"/>
                <a:cs typeface="Arial" charset="0"/>
              </a:rPr>
              <a:t> </a:t>
            </a:r>
            <a:r>
              <a:rPr lang="en-NZ" dirty="0" smtClean="0">
                <a:latin typeface="Arial" charset="0"/>
                <a:ea typeface="Arial" charset="0"/>
                <a:cs typeface="Arial" charset="0"/>
              </a:rPr>
              <a:t>Sampling</a:t>
            </a:r>
            <a:endParaRPr lang="en-NZ" dirty="0">
              <a:latin typeface="Arial" charset="0"/>
              <a:ea typeface="Arial" charset="0"/>
              <a:cs typeface="Arial" charset="0"/>
            </a:endParaRPr>
          </a:p>
          <a:p>
            <a:pPr marL="0" indent="0">
              <a:buNone/>
            </a:pPr>
            <a:r>
              <a:rPr lang="en-NZ" dirty="0" smtClean="0">
                <a:latin typeface="Arial" charset="0"/>
                <a:ea typeface="Arial" charset="0"/>
                <a:cs typeface="Arial" charset="0"/>
              </a:rPr>
              <a:t>Researchers </a:t>
            </a:r>
            <a:r>
              <a:rPr lang="en-NZ" dirty="0">
                <a:latin typeface="Arial" charset="0"/>
                <a:ea typeface="Arial" charset="0"/>
                <a:cs typeface="Arial" charset="0"/>
              </a:rPr>
              <a:t>employ either probability or non probability sampling </a:t>
            </a:r>
            <a:r>
              <a:rPr lang="en-NZ" dirty="0" smtClean="0">
                <a:latin typeface="Arial" charset="0"/>
                <a:ea typeface="Arial" charset="0"/>
                <a:cs typeface="Arial" charset="0"/>
              </a:rPr>
              <a:t>methods. </a:t>
            </a:r>
            <a:r>
              <a:rPr lang="en-NZ" dirty="0">
                <a:latin typeface="Arial" charset="0"/>
                <a:ea typeface="Arial" charset="0"/>
                <a:cs typeface="Arial" charset="0"/>
              </a:rPr>
              <a:t>They </a:t>
            </a:r>
            <a:r>
              <a:rPr lang="en-NZ" dirty="0" smtClean="0">
                <a:latin typeface="Arial" charset="0"/>
                <a:ea typeface="Arial" charset="0"/>
                <a:cs typeface="Arial" charset="0"/>
              </a:rPr>
              <a:t>decide </a:t>
            </a:r>
            <a:r>
              <a:rPr lang="en-NZ" dirty="0">
                <a:latin typeface="Arial" charset="0"/>
                <a:ea typeface="Arial" charset="0"/>
                <a:cs typeface="Arial" charset="0"/>
              </a:rPr>
              <a:t>which to use based on the </a:t>
            </a:r>
            <a:r>
              <a:rPr lang="en-NZ" dirty="0" smtClean="0">
                <a:latin typeface="Arial" charset="0"/>
                <a:ea typeface="Arial" charset="0"/>
                <a:cs typeface="Arial" charset="0"/>
              </a:rPr>
              <a:t>type of study.</a:t>
            </a:r>
            <a:endParaRPr lang="en-NZ" dirty="0">
              <a:latin typeface="Arial" charset="0"/>
              <a:ea typeface="Arial" charset="0"/>
              <a:cs typeface="Arial" charset="0"/>
            </a:endParaRPr>
          </a:p>
          <a:p>
            <a:pPr marL="0" indent="0">
              <a:buNone/>
            </a:pPr>
            <a:endParaRPr lang="en-NZ" dirty="0">
              <a:latin typeface="Calibri" panose="020F0502020204030204" pitchFamily="34" charset="0"/>
            </a:endParaRPr>
          </a:p>
          <a:p>
            <a:pPr marL="0" lvl="0" indent="0">
              <a:buNone/>
            </a:pPr>
            <a:endParaRPr lang="en-US" dirty="0" smtClean="0">
              <a:latin typeface="Arial" panose="020B0604020202020204" pitchFamily="34" charset="0"/>
              <a:cs typeface="Arial" panose="020B0604020202020204" pitchFamily="34" charset="0"/>
            </a:endParaRPr>
          </a:p>
        </p:txBody>
      </p:sp>
      <p:sp>
        <p:nvSpPr>
          <p:cNvPr id="13" name="Title 1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Collecting the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58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800</Words>
  <Application>Microsoft Office PowerPoint</Application>
  <PresentationFormat>Widescreen</PresentationFormat>
  <Paragraphs>86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Cambria</vt:lpstr>
      <vt:lpstr>Cloud skipper design template</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lpstr>Collecting the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2015-08-11T22:14:14Z</dcterms:created>
  <dcterms:modified xsi:type="dcterms:W3CDTF">2016-08-11T23:19:55Z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