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90" r:id="rId6"/>
    <p:sldId id="261" r:id="rId7"/>
    <p:sldId id="297" r:id="rId8"/>
    <p:sldId id="262" r:id="rId9"/>
    <p:sldId id="291" r:id="rId10"/>
    <p:sldId id="298" r:id="rId11"/>
    <p:sldId id="263" r:id="rId12"/>
    <p:sldId id="264" r:id="rId13"/>
    <p:sldId id="265" r:id="rId14"/>
    <p:sldId id="292" r:id="rId15"/>
    <p:sldId id="293" r:id="rId16"/>
    <p:sldId id="299" r:id="rId17"/>
    <p:sldId id="295" r:id="rId18"/>
    <p:sldId id="294" r:id="rId19"/>
    <p:sldId id="296" r:id="rId20"/>
    <p:sldId id="266" r:id="rId21"/>
    <p:sldId id="257" r:id="rId22"/>
    <p:sldId id="300" r:id="rId23"/>
    <p:sldId id="301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A0D82-4FAA-7B41-B174-8C5E0F6465A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A77C-97B7-9B44-B677-A8E5F676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9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C1392-2497-4BA9-BBC5-1FA67EB05FE8}" type="datetimeFigureOut">
              <a:rPr lang="en-NZ" smtClean="0"/>
              <a:t>23/08/2016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CCBA5-7262-41D7-80A3-A35B103123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665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09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71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43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843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86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39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56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221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3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110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233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7141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5523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277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2331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19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82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972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23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1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502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54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9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CCBA5-7262-41D7-80A3-A35B10312377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53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1A87-311E-0548-B184-668F417547DF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B3B-72D3-9546-BF69-58B39C0CED80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463-3CBC-6C4E-959A-B1CEED3E984C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B3D5-7524-154A-8DB2-3DA0D0DA3226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25F6-903D-484D-AF2E-FE9F3A9B46D3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A3F-D035-9041-8D3B-48C9D2267D76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563C-8E96-2B40-9005-C3747127E5A2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6A97-E4D2-B54B-989F-C1E4F6248859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3637-00F2-3940-97C6-BCE754F64621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DF1-174C-E148-913C-6E423EDF8F34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F84-8C1C-D94C-8E0C-5947D1905DE1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FBE8-E027-974F-8E13-1F73EBF0D33C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9422-7D17-3E46-A18F-E81E909E27FE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12DC-5806-E44A-AAF5-0C41032CD997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84D1-C5C7-4B41-A5BD-722E2A476384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D96B-B977-344F-89A9-261EF778E704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3B66-0E17-C047-871A-15B24894915A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AFE0B6-D79B-D44D-9A9F-3ACEB0C64E45}" type="datetime1">
              <a:rPr lang="en-NZ" smtClean="0"/>
              <a:t>23/08/2016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6600" dirty="0" smtClean="0">
                <a:latin typeface="Calibri" panose="020F0502020204030204" pitchFamily="34" charset="0"/>
              </a:rPr>
              <a:t>A Review of the Relevant Literature</a:t>
            </a:r>
            <a:endParaRPr lang="en-NZ" sz="66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latin typeface="Calibri" panose="020F0502020204030204" pitchFamily="34" charset="0"/>
              </a:rPr>
              <a:t>Reviewing the literature – getting started</a:t>
            </a:r>
            <a:endParaRPr lang="en-NZ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52" y="1840858"/>
            <a:ext cx="2985058" cy="21130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42102"/>
            <a:ext cx="10233800" cy="330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Writing a Literature Review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first draft is for you, so you can tell yourself what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you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are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thinking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 Later you can rewrite it for others to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tell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them what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you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think.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8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Specifics Points to Include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In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dealing with a paper or an argument or theory, you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need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assess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it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(clearly understand and state 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claim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) and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analyze it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(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evaluate its reliability,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usefulness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, validity).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Look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for the following points as you assess and analyze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papers.  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You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do not need to state them all explicitly.  But keep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them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in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mind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as you write your review.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63" y="2117847"/>
            <a:ext cx="10233800" cy="3811344"/>
          </a:xfrm>
        </p:spPr>
        <p:txBody>
          <a:bodyPr/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Be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specific and be succinct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Briefly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state specific findings or methodologies used in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a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study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other important points.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Literature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reviews are not the place for long quotes or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in-depth analysis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of each point.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84648"/>
            <a:ext cx="10233800" cy="3430116"/>
          </a:xfrm>
        </p:spPr>
        <p:txBody>
          <a:bodyPr/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Be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selective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You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are trying to boil down a lot of information into a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small space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Mention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just the most important points in each work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you review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87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Is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current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How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old is it?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Have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its claims, evidence, or arguments been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superseded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by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more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recent work?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If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it is not current, is it important for historical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background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6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specific claims are made?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Are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they stated clearly?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support is given for those claims?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evidence, and what type is offered?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87574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 evidence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relevant or sufficient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arguments are given?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assumptions are made and are they warranted?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NZ" sz="32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518"/>
            <a:ext cx="10829723" cy="304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is the source of the evidence or other information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author's own experiments, surveys, etc.?  Government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documents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How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reliable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source?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1" y="1990382"/>
            <a:ext cx="10665600" cy="3215932"/>
          </a:xfrm>
        </p:spPr>
        <p:txBody>
          <a:bodyPr/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/>
              <a:t>	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Does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the author take into account contrary or conflicting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evidence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and arguments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How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does the author address disagreements with other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researchers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940954"/>
            <a:ext cx="10759385" cy="3323024"/>
          </a:xfrm>
        </p:spPr>
        <p:txBody>
          <a:bodyPr/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specific conclusions are drawn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Are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they warranted by the evidence?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How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does this article, argument, theory, etc., relate to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other work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?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9"/>
            <a:ext cx="5659395" cy="6866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507" y="0"/>
            <a:ext cx="10515600" cy="848498"/>
          </a:xfrm>
        </p:spPr>
        <p:txBody>
          <a:bodyPr/>
          <a:lstStyle/>
          <a:p>
            <a:r>
              <a:rPr lang="en-NZ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Relevant Lite</a:t>
            </a:r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rature</a:t>
            </a:r>
            <a:r>
              <a:rPr lang="en-NZ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Review</a:t>
            </a:r>
            <a:endParaRPr lang="en-NZ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389" y="2315623"/>
            <a:ext cx="5834449" cy="2235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The first assignment for this paper is a review of relevant literature. </a:t>
            </a:r>
          </a:p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So what is a </a:t>
            </a:r>
            <a:r>
              <a:rPr lang="en-NZ" sz="3200" dirty="0">
                <a:latin typeface="Calibri" panose="020F0502020204030204" pitchFamily="34" charset="0"/>
              </a:rPr>
              <a:t>review of relevant </a:t>
            </a:r>
            <a:r>
              <a:rPr lang="en-NZ" sz="3200" dirty="0" smtClean="0">
                <a:latin typeface="Calibri" panose="020F0502020204030204" pitchFamily="34" charset="0"/>
              </a:rPr>
              <a:t>literature? you may well ask.</a:t>
            </a:r>
            <a:endParaRPr lang="en-NZ" sz="32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Specific Points to Include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	These </a:t>
            </a:r>
            <a:r>
              <a:rPr lang="en-US" sz="3200" dirty="0">
                <a:latin typeface="Calibri" panose="020F0502020204030204" pitchFamily="34" charset="0"/>
              </a:rPr>
              <a:t>are just the points that </a:t>
            </a:r>
            <a:r>
              <a:rPr lang="en-US" sz="3200" dirty="0" smtClean="0">
                <a:latin typeface="Calibri" panose="020F0502020204030204" pitchFamily="34" charset="0"/>
              </a:rPr>
              <a:t>you need to consider 	when writing </a:t>
            </a:r>
            <a:r>
              <a:rPr lang="en-US" sz="3200" dirty="0">
                <a:latin typeface="Calibri" panose="020F0502020204030204" pitchFamily="34" charset="0"/>
              </a:rPr>
              <a:t>about a specific work.  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	It </a:t>
            </a:r>
            <a:r>
              <a:rPr lang="en-US" sz="3200" dirty="0">
                <a:latin typeface="Calibri" panose="020F0502020204030204" pitchFamily="34" charset="0"/>
              </a:rPr>
              <a:t>is not an outline of how to </a:t>
            </a:r>
            <a:r>
              <a:rPr lang="en-US" sz="3200" i="1" dirty="0">
                <a:latin typeface="Calibri" panose="020F0502020204030204" pitchFamily="34" charset="0"/>
              </a:rPr>
              <a:t>organize</a:t>
            </a:r>
            <a:r>
              <a:rPr lang="en-US" sz="3200" dirty="0">
                <a:latin typeface="Calibri" panose="020F0502020204030204" pitchFamily="34" charset="0"/>
              </a:rPr>
              <a:t> your writing.  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	Your </a:t>
            </a:r>
            <a:r>
              <a:rPr lang="en-US" sz="3200" dirty="0">
                <a:latin typeface="Calibri" panose="020F0502020204030204" pitchFamily="34" charset="0"/>
              </a:rPr>
              <a:t>overall theme and categories </a:t>
            </a:r>
            <a:r>
              <a:rPr lang="en-US" sz="3200" i="1" dirty="0">
                <a:latin typeface="Calibri" panose="020F0502020204030204" pitchFamily="34" charset="0"/>
              </a:rPr>
              <a:t>within</a:t>
            </a:r>
            <a:r>
              <a:rPr lang="en-US" sz="3200" dirty="0">
                <a:latin typeface="Calibri" panose="020F0502020204030204" pitchFamily="34" charset="0"/>
              </a:rPr>
              <a:t> that theme </a:t>
            </a:r>
            <a:r>
              <a:rPr lang="en-US" sz="3200" dirty="0" smtClean="0">
                <a:latin typeface="Calibri" panose="020F0502020204030204" pitchFamily="34" charset="0"/>
              </a:rPr>
              <a:t>	should organize </a:t>
            </a:r>
            <a:r>
              <a:rPr lang="en-US" sz="3200" dirty="0">
                <a:latin typeface="Calibri" panose="020F0502020204030204" pitchFamily="34" charset="0"/>
              </a:rPr>
              <a:t>your writing and the above points </a:t>
            </a:r>
            <a:r>
              <a:rPr lang="en-US" sz="3200" dirty="0" smtClean="0">
                <a:latin typeface="Calibri" panose="020F0502020204030204" pitchFamily="34" charset="0"/>
              </a:rPr>
              <a:t>	should </a:t>
            </a:r>
            <a:r>
              <a:rPr lang="en-US" sz="3200" dirty="0">
                <a:latin typeface="Calibri" panose="020F0502020204030204" pitchFamily="34" charset="0"/>
              </a:rPr>
              <a:t>be </a:t>
            </a:r>
            <a:r>
              <a:rPr lang="en-US" sz="3200" dirty="0" smtClean="0">
                <a:latin typeface="Calibri" panose="020F0502020204030204" pitchFamily="34" charset="0"/>
              </a:rPr>
              <a:t>integrated </a:t>
            </a:r>
            <a:r>
              <a:rPr lang="en-US" sz="3200" dirty="0">
                <a:latin typeface="Calibri" panose="020F0502020204030204" pitchFamily="34" charset="0"/>
              </a:rPr>
              <a:t>into that organization.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144" y="1537301"/>
            <a:ext cx="111708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sz="3500" dirty="0" smtClean="0">
                <a:latin typeface="Calibri" panose="020F0502020204030204" pitchFamily="34" charset="0"/>
              </a:rPr>
              <a:t>The questions you must ask when reading a research article.</a:t>
            </a:r>
          </a:p>
          <a:p>
            <a:pPr marL="0" indent="0">
              <a:buNone/>
            </a:pPr>
            <a:endParaRPr lang="en-NZ" sz="3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3500" dirty="0" smtClean="0">
                <a:latin typeface="Calibri" panose="020F0502020204030204" pitchFamily="34" charset="0"/>
              </a:rPr>
              <a:t>	1.What is the research about.</a:t>
            </a:r>
          </a:p>
          <a:p>
            <a:pPr marL="0" indent="0">
              <a:buNone/>
            </a:pPr>
            <a:r>
              <a:rPr lang="en-NZ" sz="3500" dirty="0" smtClean="0">
                <a:latin typeface="Calibri" panose="020F0502020204030204" pitchFamily="34" charset="0"/>
              </a:rPr>
              <a:t>	2. What methodology have they used.</a:t>
            </a:r>
          </a:p>
          <a:p>
            <a:pPr marL="0" indent="0">
              <a:buNone/>
            </a:pPr>
            <a:r>
              <a:rPr lang="en-NZ" sz="3500" dirty="0" smtClean="0">
                <a:latin typeface="Calibri" panose="020F0502020204030204" pitchFamily="34" charset="0"/>
              </a:rPr>
              <a:t>	3. Who or what is the general population where the 	sample came from.</a:t>
            </a:r>
          </a:p>
          <a:p>
            <a:pPr marL="0" indent="0">
              <a:buNone/>
            </a:pPr>
            <a:r>
              <a:rPr lang="en-NZ" sz="3500" dirty="0" smtClean="0">
                <a:latin typeface="Calibri" panose="020F0502020204030204" pitchFamily="34" charset="0"/>
              </a:rPr>
              <a:t>	4. How was the sample selected.</a:t>
            </a:r>
          </a:p>
          <a:p>
            <a:pPr marL="0" indent="0">
              <a:buNone/>
            </a:pPr>
            <a:r>
              <a:rPr lang="en-NZ" sz="3600" dirty="0" smtClean="0">
                <a:latin typeface="Calibri" panose="020F0502020204030204" pitchFamily="34" charset="0"/>
              </a:rPr>
              <a:t>	</a:t>
            </a: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145" y="1690688"/>
            <a:ext cx="11170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The questions you must ask when reading a research article.</a:t>
            </a:r>
          </a:p>
          <a:p>
            <a:pPr marL="0" indent="0">
              <a:buNone/>
            </a:pPr>
            <a:endParaRPr lang="en-NZ" sz="3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	5. How was the data gathered.</a:t>
            </a:r>
          </a:p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	6. How was the data analysed.</a:t>
            </a:r>
          </a:p>
          <a:p>
            <a:pPr marL="0" indent="0">
              <a:buNone/>
            </a:pPr>
            <a:r>
              <a:rPr lang="en-NZ" sz="3200" dirty="0">
                <a:latin typeface="Calibri" panose="020F0502020204030204" pitchFamily="34" charset="0"/>
              </a:rPr>
              <a:t>	</a:t>
            </a:r>
            <a:r>
              <a:rPr lang="en-NZ" sz="3200" dirty="0" smtClean="0">
                <a:latin typeface="Calibri" panose="020F0502020204030204" pitchFamily="34" charset="0"/>
              </a:rPr>
              <a:t>7. What are the findings</a:t>
            </a:r>
          </a:p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	8. What were the conclusions.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292473"/>
            <a:ext cx="11170855" cy="2279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b="1" i="1" dirty="0" smtClean="0">
                <a:latin typeface="Calibri" panose="020F0502020204030204" pitchFamily="34" charset="0"/>
              </a:rPr>
              <a:t>Something to remember;</a:t>
            </a:r>
          </a:p>
          <a:p>
            <a:pPr marL="0" indent="0">
              <a:buNone/>
            </a:pPr>
            <a:r>
              <a:rPr lang="en-NZ" sz="3200" dirty="0" smtClean="0">
                <a:latin typeface="Calibri" panose="020F0502020204030204" pitchFamily="34" charset="0"/>
              </a:rPr>
              <a:t>When writing your review you can use more than on citation at a time. If two more articles mention the same idea which you wish to discuss in your writing then cite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78706"/>
            <a:ext cx="10233800" cy="2482764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Calibri" panose="020F0502020204030204" pitchFamily="34" charset="0"/>
              </a:rPr>
              <a:t>Sources</a:t>
            </a:r>
          </a:p>
          <a:p>
            <a:pPr marL="0" indent="0">
              <a:buNone/>
            </a:pPr>
            <a:r>
              <a:rPr lang="en-NZ" dirty="0">
                <a:solidFill>
                  <a:schemeClr val="tx1"/>
                </a:solidFill>
                <a:latin typeface="Calibri" panose="020F0502020204030204" pitchFamily="34" charset="0"/>
              </a:rPr>
              <a:t>Creswell, J.W.(2012) </a:t>
            </a:r>
            <a:r>
              <a:rPr lang="en-NZ" i="1" dirty="0">
                <a:solidFill>
                  <a:schemeClr val="tx1"/>
                </a:solidFill>
                <a:latin typeface="Calibri" panose="020F0502020204030204" pitchFamily="34" charset="0"/>
              </a:rPr>
              <a:t>Educational Research (4thEd), Boston, Pearson.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Harvey, M. Andrew, CSU.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http://www.cs.cmu.edu/~missy/</a:t>
            </a:r>
            <a:endParaRPr lang="en-NZ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Calibri" panose="020F0502020204030204" pitchFamily="34" charset="0"/>
              </a:rPr>
              <a:t>Relevant Literature Review</a:t>
            </a: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is a </a:t>
            </a:r>
            <a:r>
              <a:rPr lang="en-NZ" sz="3200" dirty="0">
                <a:latin typeface="Calibri" panose="020F0502020204030204" pitchFamily="34" charset="0"/>
              </a:rPr>
              <a:t>review of relevant literature</a:t>
            </a:r>
            <a:endParaRPr lang="en-NZ" sz="3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- A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critical, analytical summary and synthesis of 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current knowledge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of a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topic. 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- Compare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and relate different theories and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findings.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- Should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have a focus/theme to organize 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review.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- Does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not need to be </a:t>
            </a:r>
            <a:r>
              <a:rPr lang="en-US" sz="3200" i="1" dirty="0">
                <a:solidFill>
                  <a:schemeClr val="tx1"/>
                </a:solidFill>
                <a:latin typeface="Calibri" panose="020F0502020204030204" pitchFamily="34" charset="0"/>
              </a:rPr>
              <a:t>exhaustive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but should cover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significant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academic literature.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67716"/>
            <a:ext cx="10233800" cy="488779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9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 of a </a:t>
            </a:r>
            <a:r>
              <a:rPr lang="en-NZ" sz="4000" dirty="0" smtClean="0">
                <a:latin typeface="Calibri" panose="020F0502020204030204" pitchFamily="34" charset="0"/>
              </a:rPr>
              <a:t>Relevant Literature Review</a:t>
            </a:r>
            <a:endParaRPr lang="en-US" sz="39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4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9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- Brief summary of the contents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Introduction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- An explanation of the purpose of the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study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; a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statement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of the research question(s) you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intend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address. </a:t>
            </a:r>
            <a:endParaRPr lang="en-US" sz="35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NZ" sz="3600" b="1" i="1" dirty="0" smtClean="0">
                <a:latin typeface="Calibri" panose="020F0502020204030204" pitchFamily="34" charset="0"/>
              </a:rPr>
              <a:t>Relevant </a:t>
            </a:r>
            <a:r>
              <a:rPr lang="en-NZ" sz="3600" b="1" i="1" dirty="0">
                <a:latin typeface="Calibri" panose="020F0502020204030204" pitchFamily="34" charset="0"/>
              </a:rPr>
              <a:t>Literature Review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- A critical assessment of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work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done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so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far around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this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topic — to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show how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 current study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relates to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what has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already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been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done.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4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784"/>
            <a:ext cx="10233800" cy="47745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Structure of a </a:t>
            </a:r>
            <a:r>
              <a:rPr lang="en-NZ" b="1" dirty="0">
                <a:latin typeface="Calibri" panose="020F0502020204030204" pitchFamily="34" charset="0"/>
              </a:rPr>
              <a:t>Relevant Literature Review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Methods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How the study was carried out (e.g.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instruments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equipment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, procedures, methods to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gather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and analyze data)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Results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What was found in the course of the study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Discussion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What do the results mean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Conclusion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State the conclusions and implications of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the results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; discuss how it relates to the work reviewed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in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literature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review; also point to directions for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further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work in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area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11442"/>
            <a:ext cx="10233800" cy="41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b="1" dirty="0" smtClean="0">
                <a:latin typeface="Calibri" panose="020F0502020204030204" pitchFamily="34" charset="0"/>
              </a:rPr>
              <a:t>Primary Sources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Lab </a:t>
            </a:r>
            <a:r>
              <a:rPr lang="en-US" sz="3200" b="1" i="1" dirty="0">
                <a:solidFill>
                  <a:schemeClr val="tx1"/>
                </a:solidFill>
                <a:latin typeface="Calibri" panose="020F0502020204030204" pitchFamily="34" charset="0"/>
              </a:rPr>
              <a:t>Reports</a:t>
            </a:r>
            <a:r>
              <a:rPr lang="en-US" sz="32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Records of the results of experiments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Field </a:t>
            </a:r>
            <a:r>
              <a:rPr lang="en-US" sz="3200" b="1" i="1" dirty="0">
                <a:solidFill>
                  <a:schemeClr val="tx1"/>
                </a:solidFill>
                <a:latin typeface="Calibri" panose="020F0502020204030204" pitchFamily="34" charset="0"/>
              </a:rPr>
              <a:t>Notes, Measurements, etc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. - Records of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observations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of 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natural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world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Conference </a:t>
            </a:r>
            <a:r>
              <a:rPr lang="en-US" sz="3200" b="1" i="1" dirty="0">
                <a:solidFill>
                  <a:schemeClr val="tx1"/>
                </a:solidFill>
                <a:latin typeface="Calibri" panose="020F0502020204030204" pitchFamily="34" charset="0"/>
              </a:rPr>
              <a:t>Proceedings</a:t>
            </a:r>
            <a:r>
              <a:rPr lang="en-US" sz="32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- Scientists getting together to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present their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latest ideas and findings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11442"/>
            <a:ext cx="10233800" cy="4744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sz="3500" b="1" dirty="0" smtClean="0">
                <a:latin typeface="Calibri" panose="020F0502020204030204" pitchFamily="34" charset="0"/>
              </a:rPr>
              <a:t>Primary Sources</a:t>
            </a: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Articles </a:t>
            </a:r>
            <a:r>
              <a:rPr lang="en-US" sz="3500" b="1" i="1" dirty="0">
                <a:solidFill>
                  <a:schemeClr val="tx1"/>
                </a:solidFill>
                <a:latin typeface="Calibri" panose="020F0502020204030204" pitchFamily="34" charset="0"/>
              </a:rPr>
              <a:t>of Original Research</a:t>
            </a:r>
            <a:r>
              <a:rPr lang="en-US" sz="35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– Published in 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peer-	reviewed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journals</a:t>
            </a: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Dissertations</a:t>
            </a:r>
            <a:endParaRPr lang="en-US" sz="35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Patents</a:t>
            </a:r>
            <a:endParaRPr lang="en-US" sz="3500" i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500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Internet</a:t>
            </a:r>
            <a:r>
              <a:rPr lang="en-US" sz="35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- Websites that publish the author's findings or research </a:t>
            </a:r>
            <a:endParaRPr lang="en-US" sz="35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Note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use extreme caution when using the Internet as a primary source … remember, </a:t>
            </a:r>
            <a:r>
              <a:rPr lang="en-US" sz="3500" i="1" dirty="0">
                <a:solidFill>
                  <a:schemeClr val="tx1"/>
                </a:solidFill>
                <a:latin typeface="Calibri" panose="020F0502020204030204" pitchFamily="34" charset="0"/>
              </a:rPr>
              <a:t>anyone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with a computer can put up a website. </a:t>
            </a: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Calibri" panose="020F0502020204030204" pitchFamily="34" charset="0"/>
              </a:rPr>
              <a:t>Literature Review</a:t>
            </a: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600879"/>
            <a:ext cx="10374700" cy="486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Writing a Literature Review</a:t>
            </a:r>
          </a:p>
          <a:p>
            <a:pPr marL="0" indent="0">
              <a:buNone/>
            </a:pPr>
            <a:endParaRPr lang="en-NZ" sz="3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What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is the purpose for the literature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review? Make 	sure your review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specifically addresses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your purpose(s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Write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as you read, and revise as you read more.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Writing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 summary of an article when you read it helps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you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think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more carefully about the article. 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Cont..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alibri" panose="020F0502020204030204" pitchFamily="34" charset="0"/>
              </a:rPr>
              <a:t>Relevant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42101"/>
            <a:ext cx="10233800" cy="3864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Writing a Literature Review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Having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drafts and annotations to work with will also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make writing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the full review easier since you won’t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have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rely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completely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on your memory or have to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keep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thumbing back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through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all the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articles you have 	read. 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NZ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6111 – Literature Review - Chapter 3 of Educational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588</TotalTime>
  <Words>561</Words>
  <Application>Microsoft Office PowerPoint</Application>
  <PresentationFormat>Widescreen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Depth</vt:lpstr>
      <vt:lpstr>A Review of the Relevant Literature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  <vt:lpstr>Relevant Literature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Simon Dixon</dc:creator>
  <cp:lastModifiedBy>Simon Dixon</cp:lastModifiedBy>
  <cp:revision>27</cp:revision>
  <dcterms:created xsi:type="dcterms:W3CDTF">2013-06-24T02:09:58Z</dcterms:created>
  <dcterms:modified xsi:type="dcterms:W3CDTF">2016-08-22T21:28:32Z</dcterms:modified>
</cp:coreProperties>
</file>