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3"/>
  </p:notesMasterIdLst>
  <p:handoutMasterIdLst>
    <p:handoutMasterId r:id="rId24"/>
  </p:handoutMasterIdLst>
  <p:sldIdLst>
    <p:sldId id="265" r:id="rId3"/>
    <p:sldId id="309" r:id="rId4"/>
    <p:sldId id="310" r:id="rId5"/>
    <p:sldId id="311" r:id="rId6"/>
    <p:sldId id="312" r:id="rId7"/>
    <p:sldId id="313" r:id="rId8"/>
    <p:sldId id="314" r:id="rId9"/>
    <p:sldId id="318" r:id="rId10"/>
    <p:sldId id="319" r:id="rId11"/>
    <p:sldId id="320" r:id="rId12"/>
    <p:sldId id="335" r:id="rId13"/>
    <p:sldId id="337" r:id="rId14"/>
    <p:sldId id="321" r:id="rId15"/>
    <p:sldId id="322" r:id="rId16"/>
    <p:sldId id="323" r:id="rId17"/>
    <p:sldId id="324" r:id="rId18"/>
    <p:sldId id="325" r:id="rId19"/>
    <p:sldId id="329" r:id="rId20"/>
    <p:sldId id="346"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97013"/>
  </p:normalViewPr>
  <p:slideViewPr>
    <p:cSldViewPr snapToGrid="0" showGuides="1">
      <p:cViewPr varScale="1">
        <p:scale>
          <a:sx n="113" d="100"/>
          <a:sy n="113" d="100"/>
        </p:scale>
        <p:origin x="270" y="108"/>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9/1/2016</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312" y="1256085"/>
            <a:ext cx="9144000" cy="2387600"/>
          </a:xfrm>
        </p:spPr>
        <p:txBody>
          <a:bodyPr/>
          <a:lstStyle/>
          <a:p>
            <a:r>
              <a:rPr lang="en-US" dirty="0" smtClean="0"/>
              <a:t>Research Design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748" y="1667179"/>
            <a:ext cx="3081528" cy="3137555"/>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008065" y="1893694"/>
            <a:ext cx="5681060" cy="4383538"/>
          </a:xfrm>
        </p:spPr>
        <p:txBody>
          <a:bodyPr>
            <a:noAutofit/>
          </a:bodyPr>
          <a:lstStyle/>
          <a:p>
            <a:pPr indent="0">
              <a:buNone/>
            </a:pPr>
            <a:r>
              <a:rPr lang="en-NZ" dirty="0">
                <a:latin typeface="Arial" charset="0"/>
                <a:ea typeface="Arial" charset="0"/>
                <a:cs typeface="Arial" charset="0"/>
              </a:rPr>
              <a:t>Grounded Theory – Constructivist Design – </a:t>
            </a:r>
            <a:endParaRPr lang="en-NZ" dirty="0" smtClean="0">
              <a:latin typeface="Arial" charset="0"/>
              <a:ea typeface="Arial" charset="0"/>
              <a:cs typeface="Arial" charset="0"/>
            </a:endParaRPr>
          </a:p>
          <a:p>
            <a:pPr indent="0">
              <a:buNone/>
            </a:pPr>
            <a:r>
              <a:rPr lang="en-NZ" dirty="0" smtClean="0">
                <a:latin typeface="Arial" charset="0"/>
                <a:ea typeface="Arial" charset="0"/>
                <a:cs typeface="Arial" charset="0"/>
              </a:rPr>
              <a:t>The </a:t>
            </a:r>
            <a:r>
              <a:rPr lang="en-NZ" dirty="0">
                <a:latin typeface="Arial" charset="0"/>
                <a:ea typeface="Arial" charset="0"/>
                <a:cs typeface="Arial" charset="0"/>
              </a:rPr>
              <a:t>focus is on the meanings ascribed by participants in the study. More interested in the views, values, beliefs, feelings, assumptions, and ideologies of the individuals than facts and describing acts. </a:t>
            </a:r>
          </a:p>
          <a:p>
            <a:pPr indent="0">
              <a:buNone/>
            </a:pPr>
            <a:endParaRPr lang="en-NZ" dirty="0"/>
          </a:p>
          <a:p>
            <a:pPr indent="0">
              <a:buNone/>
            </a:pPr>
            <a:endParaRPr lang="en-NZ" dirty="0"/>
          </a:p>
          <a:p>
            <a:pPr indent="0">
              <a:buNone/>
            </a:pPr>
            <a:r>
              <a:rPr lang="en-NZ" dirty="0"/>
              <a:t>	</a:t>
            </a: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664" y="2116116"/>
            <a:ext cx="4763623" cy="3172573"/>
          </a:xfrm>
          <a:prstGeom prst="rect">
            <a:avLst/>
          </a:prstGeom>
        </p:spPr>
      </p:pic>
    </p:spTree>
    <p:extLst>
      <p:ext uri="{BB962C8B-B14F-4D97-AF65-F5344CB8AC3E}">
        <p14:creationId xmlns:p14="http://schemas.microsoft.com/office/powerpoint/2010/main" val="42330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4720280" y="2116115"/>
            <a:ext cx="7016903" cy="4278398"/>
          </a:xfrm>
        </p:spPr>
        <p:txBody>
          <a:bodyPr>
            <a:noAutofit/>
          </a:bodyPr>
          <a:lstStyle/>
          <a:p>
            <a:pPr indent="0">
              <a:buNone/>
            </a:pPr>
            <a:r>
              <a:rPr lang="en-NZ" dirty="0">
                <a:latin typeface="Arial" charset="0"/>
                <a:ea typeface="Arial" charset="0"/>
                <a:cs typeface="Arial" charset="0"/>
              </a:rPr>
              <a:t>Grounded Theory – </a:t>
            </a:r>
            <a:r>
              <a:rPr lang="en-NZ" dirty="0" smtClean="0">
                <a:latin typeface="Arial" charset="0"/>
                <a:ea typeface="Arial" charset="0"/>
                <a:cs typeface="Arial" charset="0"/>
              </a:rPr>
              <a:t>Constructivist </a:t>
            </a:r>
            <a:r>
              <a:rPr lang="en-NZ" dirty="0">
                <a:latin typeface="Arial" charset="0"/>
                <a:ea typeface="Arial" charset="0"/>
                <a:cs typeface="Arial" charset="0"/>
              </a:rPr>
              <a:t>Design </a:t>
            </a:r>
            <a:endParaRPr lang="en-NZ" dirty="0" smtClean="0">
              <a:latin typeface="Arial" charset="0"/>
              <a:ea typeface="Arial" charset="0"/>
              <a:cs typeface="Arial" charset="0"/>
            </a:endParaRPr>
          </a:p>
          <a:p>
            <a:pPr indent="0">
              <a:buNone/>
            </a:pPr>
            <a:r>
              <a:rPr lang="en-NZ" dirty="0" smtClean="0">
                <a:latin typeface="Arial" charset="0"/>
                <a:ea typeface="Arial" charset="0"/>
                <a:cs typeface="Arial" charset="0"/>
              </a:rPr>
              <a:t>Argue </a:t>
            </a:r>
            <a:r>
              <a:rPr lang="en-NZ" dirty="0">
                <a:latin typeface="Arial" charset="0"/>
                <a:ea typeface="Arial" charset="0"/>
                <a:cs typeface="Arial" charset="0"/>
              </a:rPr>
              <a:t>that any aspect that obscures experiences, such as complex terms or jargon, diagrams, or conceptual maps, detract from grounded theory and represent an attempt to gain power in their use. </a:t>
            </a:r>
          </a:p>
          <a:p>
            <a:pPr indent="0">
              <a:buNone/>
            </a:pPr>
            <a:r>
              <a:rPr lang="en-NZ" dirty="0">
                <a:latin typeface="Arial" charset="0"/>
                <a:ea typeface="Arial" charset="0"/>
                <a:cs typeface="Arial" charset="0"/>
              </a:rPr>
              <a:t>	</a:t>
            </a: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815" y="1787611"/>
            <a:ext cx="3410465" cy="3410465"/>
          </a:xfrm>
          <a:prstGeom prst="rect">
            <a:avLst/>
          </a:prstGeom>
        </p:spPr>
      </p:pic>
    </p:spTree>
    <p:extLst>
      <p:ext uri="{BB962C8B-B14F-4D97-AF65-F5344CB8AC3E}">
        <p14:creationId xmlns:p14="http://schemas.microsoft.com/office/powerpoint/2010/main" val="88379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5159933" y="2635099"/>
            <a:ext cx="6595461" cy="2900727"/>
          </a:xfrm>
        </p:spPr>
        <p:txBody>
          <a:bodyPr>
            <a:noAutofit/>
          </a:bodyPr>
          <a:lstStyle/>
          <a:p>
            <a:pPr indent="0">
              <a:buNone/>
            </a:pPr>
            <a:r>
              <a:rPr lang="en-NZ" dirty="0">
                <a:latin typeface="Arial" charset="0"/>
                <a:ea typeface="Arial" charset="0"/>
                <a:cs typeface="Arial" charset="0"/>
              </a:rPr>
              <a:t>Grounded Theory – Constructivist Design – Emphasise the role of the researcher they make decisions about the categories through out the study. They bring certain questions to the data along with a store of sociological concepts, and their own world view.</a:t>
            </a:r>
          </a:p>
          <a:p>
            <a:pPr indent="0">
              <a:buNone/>
            </a:pPr>
            <a:endParaRPr lang="en-NZ" dirty="0">
              <a:latin typeface="Arial" charset="0"/>
              <a:ea typeface="Arial" charset="0"/>
              <a:cs typeface="Arial" charset="0"/>
            </a:endParaRP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898" y="2100143"/>
            <a:ext cx="2978723" cy="3970638"/>
          </a:xfrm>
          <a:prstGeom prst="rect">
            <a:avLst/>
          </a:prstGeom>
        </p:spPr>
      </p:pic>
    </p:spTree>
    <p:extLst>
      <p:ext uri="{BB962C8B-B14F-4D97-AF65-F5344CB8AC3E}">
        <p14:creationId xmlns:p14="http://schemas.microsoft.com/office/powerpoint/2010/main" val="156400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43523" y="2091402"/>
            <a:ext cx="8900320" cy="4278398"/>
          </a:xfrm>
        </p:spPr>
        <p:txBody>
          <a:bodyPr>
            <a:noAutofit/>
          </a:bodyPr>
          <a:lstStyle/>
          <a:p>
            <a:pPr indent="0">
              <a:buNone/>
            </a:pPr>
            <a:endParaRPr lang="en-NZ" dirty="0">
              <a:latin typeface="Arial" charset="0"/>
              <a:ea typeface="Arial" charset="0"/>
              <a:cs typeface="Arial" charset="0"/>
            </a:endParaRPr>
          </a:p>
          <a:p>
            <a:pPr indent="0">
              <a:buNone/>
            </a:pPr>
            <a:r>
              <a:rPr lang="en-NZ" dirty="0">
                <a:latin typeface="Arial" charset="0"/>
                <a:ea typeface="Arial" charset="0"/>
                <a:cs typeface="Arial" charset="0"/>
              </a:rPr>
              <a:t>A grounded theorist explains the feelings of individuals as they experience the process.</a:t>
            </a:r>
          </a:p>
          <a:p>
            <a:pPr indent="0">
              <a:buNone/>
            </a:pPr>
            <a:endParaRPr lang="en-NZ" dirty="0">
              <a:latin typeface="Arial" charset="0"/>
              <a:ea typeface="Arial" charset="0"/>
              <a:cs typeface="Arial" charset="0"/>
            </a:endParaRPr>
          </a:p>
          <a:p>
            <a:pPr indent="0">
              <a:buNone/>
            </a:pPr>
            <a:r>
              <a:rPr lang="en-NZ" dirty="0">
                <a:latin typeface="Arial" charset="0"/>
                <a:ea typeface="Arial" charset="0"/>
                <a:cs typeface="Arial" charset="0"/>
              </a:rPr>
              <a:t>	“What it means to have the disease.” (</a:t>
            </a:r>
            <a:r>
              <a:rPr lang="en-NZ" dirty="0" err="1">
                <a:latin typeface="Arial" charset="0"/>
                <a:ea typeface="Arial" charset="0"/>
                <a:cs typeface="Arial" charset="0"/>
              </a:rPr>
              <a:t>Charmaz</a:t>
            </a:r>
            <a:r>
              <a:rPr lang="en-NZ" dirty="0">
                <a:latin typeface="Arial" charset="0"/>
                <a:ea typeface="Arial" charset="0"/>
                <a:cs typeface="Arial" charset="0"/>
              </a:rPr>
              <a:t>, 1994)</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2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35286" y="2223208"/>
            <a:ext cx="8900320" cy="4278398"/>
          </a:xfrm>
        </p:spPr>
        <p:txBody>
          <a:bodyPr>
            <a:noAutofit/>
          </a:bodyPr>
          <a:lstStyle/>
          <a:p>
            <a:pPr marL="0" lvl="0" indent="0">
              <a:buNone/>
            </a:pPr>
            <a:r>
              <a:rPr lang="en-US" dirty="0" err="1" smtClean="0">
                <a:latin typeface="Arial" charset="0"/>
                <a:ea typeface="Arial" charset="0"/>
                <a:cs typeface="Arial" charset="0"/>
              </a:rPr>
              <a:t>Constuctivist</a:t>
            </a:r>
            <a:endParaRPr lang="en-US" dirty="0" smtClean="0">
              <a:latin typeface="Arial" charset="0"/>
              <a:ea typeface="Arial" charset="0"/>
              <a:cs typeface="Arial" charset="0"/>
            </a:endParaRPr>
          </a:p>
          <a:p>
            <a:pPr marL="0" lvl="0" indent="0">
              <a:buNone/>
            </a:pPr>
            <a:r>
              <a:rPr lang="en-US" dirty="0" smtClean="0">
                <a:latin typeface="Arial" charset="0"/>
                <a:ea typeface="Arial" charset="0"/>
                <a:cs typeface="Arial" charset="0"/>
              </a:rPr>
              <a:t>In </a:t>
            </a:r>
            <a:r>
              <a:rPr lang="en-US" dirty="0">
                <a:latin typeface="Arial" charset="0"/>
                <a:ea typeface="Arial" charset="0"/>
                <a:cs typeface="Arial" charset="0"/>
              </a:rPr>
              <a:t>both cases, the theory of </a:t>
            </a:r>
            <a:r>
              <a:rPr lang="en-US" b="1" dirty="0">
                <a:latin typeface="Arial" charset="0"/>
                <a:ea typeface="Arial" charset="0"/>
                <a:cs typeface="Arial" charset="0"/>
              </a:rPr>
              <a:t>constructivism</a:t>
            </a:r>
            <a:r>
              <a:rPr lang="en-US" dirty="0">
                <a:latin typeface="Arial" charset="0"/>
                <a:ea typeface="Arial" charset="0"/>
                <a:cs typeface="Arial" charset="0"/>
              </a:rPr>
              <a:t> suggests that learners construct knowledge out of their experiences. However, </a:t>
            </a:r>
            <a:r>
              <a:rPr lang="en-US" b="1" dirty="0">
                <a:latin typeface="Arial" charset="0"/>
                <a:ea typeface="Arial" charset="0"/>
                <a:cs typeface="Arial" charset="0"/>
              </a:rPr>
              <a:t>constructivism</a:t>
            </a:r>
            <a:r>
              <a:rPr lang="en-US" dirty="0">
                <a:latin typeface="Arial" charset="0"/>
                <a:ea typeface="Arial" charset="0"/>
                <a:cs typeface="Arial" charset="0"/>
              </a:rPr>
              <a:t> is often associated with pedagogic </a:t>
            </a:r>
            <a:r>
              <a:rPr lang="en-US" b="1" dirty="0">
                <a:latin typeface="Arial" charset="0"/>
                <a:ea typeface="Arial" charset="0"/>
                <a:cs typeface="Arial" charset="0"/>
              </a:rPr>
              <a:t>approaches</a:t>
            </a:r>
            <a:r>
              <a:rPr lang="en-US" dirty="0">
                <a:latin typeface="Arial" charset="0"/>
                <a:ea typeface="Arial" charset="0"/>
                <a:cs typeface="Arial" charset="0"/>
              </a:rPr>
              <a:t> that promote active learning, or learning by doing.</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406962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02335" y="2462104"/>
            <a:ext cx="9618746" cy="3139625"/>
          </a:xfrm>
        </p:spPr>
        <p:txBody>
          <a:bodyPr>
            <a:noAutofit/>
          </a:bodyPr>
          <a:lstStyle/>
          <a:p>
            <a:pPr marL="0" lvl="0" indent="0">
              <a:buNone/>
            </a:pPr>
            <a:r>
              <a:rPr lang="en-US" dirty="0">
                <a:latin typeface="Arial" charset="0"/>
                <a:ea typeface="Arial" charset="0"/>
                <a:cs typeface="Arial" charset="0"/>
              </a:rPr>
              <a:t>The term </a:t>
            </a:r>
            <a:r>
              <a:rPr lang="en-US" i="1" dirty="0">
                <a:latin typeface="Arial" charset="0"/>
                <a:ea typeface="Arial" charset="0"/>
                <a:cs typeface="Arial" charset="0"/>
              </a:rPr>
              <a:t>postmodernism</a:t>
            </a:r>
            <a:r>
              <a:rPr lang="en-US" dirty="0">
                <a:latin typeface="Arial" charset="0"/>
                <a:ea typeface="Arial" charset="0"/>
                <a:cs typeface="Arial" charset="0"/>
              </a:rPr>
              <a:t> has been applied to a host of movements, mainly in art, music, and literature, that reacted against tendencies in modernism, and are typically marked by revival of historical elements and techniques</a:t>
            </a:r>
            <a:r>
              <a:rPr lang="en-US" dirty="0" smtClean="0">
                <a:latin typeface="Arial" charset="0"/>
                <a:ea typeface="Arial" charset="0"/>
                <a:cs typeface="Arial" charset="0"/>
              </a:rPr>
              <a:t>.</a:t>
            </a:r>
          </a:p>
          <a:p>
            <a:pPr marL="0" lvl="0" indent="0">
              <a:buNone/>
            </a:pPr>
            <a:r>
              <a:rPr lang="en-US" b="1" dirty="0">
                <a:latin typeface="Arial" charset="0"/>
                <a:ea typeface="Arial" charset="0"/>
                <a:cs typeface="Arial" charset="0"/>
              </a:rPr>
              <a:t>P</a:t>
            </a:r>
            <a:r>
              <a:rPr lang="en-US" dirty="0">
                <a:latin typeface="Arial" charset="0"/>
                <a:ea typeface="Arial" charset="0"/>
                <a:cs typeface="Arial" charset="0"/>
              </a:rPr>
              <a:t>ostmodernism is renowned for its extravagant aestheticism, irregular beauty and unashamed devotion to style over substance.</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365002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029" y="1925895"/>
            <a:ext cx="3736832" cy="280262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455" y="1925895"/>
            <a:ext cx="4203936" cy="2802624"/>
          </a:xfrm>
          <a:prstGeom prst="rect">
            <a:avLst/>
          </a:prstGeom>
        </p:spPr>
      </p:pic>
    </p:spTree>
    <p:extLst>
      <p:ext uri="{BB962C8B-B14F-4D97-AF65-F5344CB8AC3E}">
        <p14:creationId xmlns:p14="http://schemas.microsoft.com/office/powerpoint/2010/main" val="263457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indent="0">
              <a:buNone/>
            </a:pPr>
            <a:r>
              <a:rPr lang="en-NZ" dirty="0">
                <a:latin typeface="Arial" charset="0"/>
                <a:ea typeface="Arial" charset="0"/>
                <a:cs typeface="Arial" charset="0"/>
              </a:rPr>
              <a:t>Grounded Theory – Key Characteristics</a:t>
            </a:r>
          </a:p>
          <a:p>
            <a:pPr indent="0">
              <a:buNone/>
            </a:pPr>
            <a:r>
              <a:rPr lang="en-NZ" dirty="0">
                <a:latin typeface="Arial" charset="0"/>
                <a:ea typeface="Arial" charset="0"/>
                <a:cs typeface="Arial" charset="0"/>
              </a:rPr>
              <a:t>		1. Process approach</a:t>
            </a:r>
          </a:p>
          <a:p>
            <a:pPr indent="0">
              <a:buNone/>
            </a:pPr>
            <a:r>
              <a:rPr lang="en-NZ" dirty="0">
                <a:latin typeface="Arial" charset="0"/>
                <a:ea typeface="Arial" charset="0"/>
                <a:cs typeface="Arial" charset="0"/>
              </a:rPr>
              <a:t>		2. Theoretical sampling</a:t>
            </a:r>
          </a:p>
          <a:p>
            <a:pPr indent="0">
              <a:buNone/>
            </a:pPr>
            <a:r>
              <a:rPr lang="en-NZ" dirty="0">
                <a:latin typeface="Arial" charset="0"/>
                <a:ea typeface="Arial" charset="0"/>
                <a:cs typeface="Arial" charset="0"/>
              </a:rPr>
              <a:t>		3. Constant comparative data analysis</a:t>
            </a:r>
          </a:p>
          <a:p>
            <a:pPr indent="0">
              <a:buNone/>
            </a:pPr>
            <a:r>
              <a:rPr lang="en-NZ" dirty="0">
                <a:latin typeface="Arial" charset="0"/>
                <a:ea typeface="Arial" charset="0"/>
                <a:cs typeface="Arial" charset="0"/>
              </a:rPr>
              <a:t>		4. A core category</a:t>
            </a:r>
          </a:p>
          <a:p>
            <a:pPr indent="0">
              <a:buNone/>
            </a:pPr>
            <a:r>
              <a:rPr lang="en-NZ" dirty="0">
                <a:latin typeface="Arial" charset="0"/>
                <a:ea typeface="Arial" charset="0"/>
                <a:cs typeface="Arial" charset="0"/>
              </a:rPr>
              <a:t>		5. Theory generation</a:t>
            </a:r>
          </a:p>
          <a:p>
            <a:pPr indent="0">
              <a:buNone/>
            </a:pPr>
            <a:r>
              <a:rPr lang="en-NZ" dirty="0">
                <a:latin typeface="Arial" charset="0"/>
                <a:ea typeface="Arial" charset="0"/>
                <a:cs typeface="Arial" charset="0"/>
              </a:rPr>
              <a:t>		6. Memos</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80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485859" y="2758667"/>
            <a:ext cx="8900320" cy="3032533"/>
          </a:xfrm>
        </p:spPr>
        <p:txBody>
          <a:bodyPr>
            <a:noAutofit/>
          </a:bodyPr>
          <a:lstStyle/>
          <a:p>
            <a:pPr indent="0">
              <a:buNone/>
            </a:pPr>
            <a:r>
              <a:rPr lang="en-NZ" dirty="0">
                <a:latin typeface="Arial" charset="0"/>
                <a:ea typeface="Arial" charset="0"/>
                <a:cs typeface="Arial" charset="0"/>
              </a:rPr>
              <a:t>Grounded Theory – Ethical issues</a:t>
            </a:r>
          </a:p>
          <a:p>
            <a:pPr indent="0">
              <a:buNone/>
            </a:pPr>
            <a:r>
              <a:rPr lang="en-NZ" dirty="0" smtClean="0">
                <a:latin typeface="Arial" charset="0"/>
                <a:ea typeface="Arial" charset="0"/>
                <a:cs typeface="Arial" charset="0"/>
              </a:rPr>
              <a:t>The </a:t>
            </a:r>
            <a:r>
              <a:rPr lang="en-NZ" dirty="0">
                <a:latin typeface="Arial" charset="0"/>
                <a:ea typeface="Arial" charset="0"/>
                <a:cs typeface="Arial" charset="0"/>
              </a:rPr>
              <a:t>writing on grounded theory are largely silent on ethical issues in the conduct of research. This does not mean that grounded theory is unethical.  </a:t>
            </a:r>
          </a:p>
          <a:p>
            <a:pPr indent="0">
              <a:buNone/>
            </a:pPr>
            <a:endParaRPr lang="en-NZ" dirty="0">
              <a:latin typeface="Arial" charset="0"/>
              <a:ea typeface="Arial" charset="0"/>
              <a:cs typeface="Arial" charset="0"/>
            </a:endParaRPr>
          </a:p>
        </p:txBody>
      </p:sp>
    </p:spTree>
    <p:extLst>
      <p:ext uri="{BB962C8B-B14F-4D97-AF65-F5344CB8AC3E}">
        <p14:creationId xmlns:p14="http://schemas.microsoft.com/office/powerpoint/2010/main" val="1895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92952" y="2742191"/>
            <a:ext cx="8900320" cy="4886046"/>
          </a:xfrm>
        </p:spPr>
        <p:txBody>
          <a:bodyPr>
            <a:noAutofit/>
          </a:bodyPr>
          <a:lstStyle/>
          <a:p>
            <a:pPr indent="0">
              <a:buNone/>
            </a:pPr>
            <a:r>
              <a:rPr lang="en-NZ" dirty="0">
                <a:latin typeface="Arial" charset="0"/>
                <a:ea typeface="Arial" charset="0"/>
                <a:cs typeface="Arial" charset="0"/>
              </a:rPr>
              <a:t>Grounded Theory – Ethical issues</a:t>
            </a:r>
          </a:p>
          <a:p>
            <a:pPr indent="0">
              <a:buNone/>
            </a:pPr>
            <a:r>
              <a:rPr lang="en-NZ" dirty="0" smtClean="0">
                <a:latin typeface="Arial" charset="0"/>
                <a:ea typeface="Arial" charset="0"/>
                <a:cs typeface="Arial" charset="0"/>
              </a:rPr>
              <a:t>Ethical </a:t>
            </a:r>
            <a:r>
              <a:rPr lang="en-NZ" dirty="0">
                <a:latin typeface="Arial" charset="0"/>
                <a:ea typeface="Arial" charset="0"/>
                <a:cs typeface="Arial" charset="0"/>
              </a:rPr>
              <a:t>issues face grounded theory researchers when they declare the purpose of the study knowing that it will emerge through the grounding in the participants views. It does raise the question of power and authority and giving appropriate voice to participants about the research process</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50518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40730" y="3258868"/>
            <a:ext cx="9791700" cy="1706164"/>
          </a:xfrm>
        </p:spPr>
        <p:txBody>
          <a:bodyPr/>
          <a:lstStyle/>
          <a:p>
            <a:pPr marL="0" indent="0">
              <a:buNone/>
            </a:pPr>
            <a:r>
              <a:rPr lang="en-NZ" dirty="0">
                <a:latin typeface="Arial" panose="020B0604020202020204" pitchFamily="34" charset="0"/>
                <a:cs typeface="Arial" panose="020B0604020202020204" pitchFamily="34" charset="0"/>
              </a:rPr>
              <a:t>Qualitative Research Designs</a:t>
            </a:r>
          </a:p>
          <a:p>
            <a:pPr marL="0" lvl="0" indent="0">
              <a:buNone/>
            </a:pPr>
            <a:endParaRPr lang="en-US" dirty="0" smtClean="0">
              <a:latin typeface="Arial" panose="020B0604020202020204" pitchFamily="34" charset="0"/>
              <a:cs typeface="Arial" panose="020B0604020202020204" pitchFamily="34" charset="0"/>
            </a:endParaRPr>
          </a:p>
        </p:txBody>
      </p:sp>
      <p:sp>
        <p:nvSpPr>
          <p:cNvPr id="13" name="Title 12"/>
          <p:cNvSpPr>
            <a:spLocks noGrp="1"/>
          </p:cNvSpPr>
          <p:nvPr>
            <p:ph type="title"/>
          </p:nvPr>
        </p:nvSpPr>
        <p:spPr>
          <a:xfrm>
            <a:off x="0" y="0"/>
            <a:ext cx="9029700" cy="2185099"/>
          </a:xfrm>
        </p:spPr>
        <p:txBody>
          <a:bodyPr>
            <a:normAutofit/>
          </a:bodyPr>
          <a:lstStyle/>
          <a:p>
            <a:r>
              <a:rPr lang="en-US" dirty="0" smtClean="0"/>
              <a:t>Research Design</a:t>
            </a:r>
            <a:br>
              <a:rPr lang="en-US" dirty="0" smtClean="0"/>
            </a:br>
            <a:r>
              <a:rPr lang="en-US" dirty="0"/>
              <a:t> </a:t>
            </a:r>
            <a:r>
              <a:rPr lang="en-US" sz="2800" dirty="0" smtClean="0"/>
              <a:t>PART 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580" y="2185099"/>
            <a:ext cx="4629150" cy="3429000"/>
          </a:xfrm>
          <a:prstGeom prst="rect">
            <a:avLst/>
          </a:prstGeom>
        </p:spPr>
      </p:pic>
    </p:spTree>
    <p:extLst>
      <p:ext uri="{BB962C8B-B14F-4D97-AF65-F5344CB8AC3E}">
        <p14:creationId xmlns:p14="http://schemas.microsoft.com/office/powerpoint/2010/main" val="215156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27048" y="1745413"/>
            <a:ext cx="8900320" cy="4278398"/>
          </a:xfrm>
        </p:spPr>
        <p:txBody>
          <a:bodyPr>
            <a:noAutofit/>
          </a:bodyPr>
          <a:lstStyle/>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81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209" y="1820750"/>
            <a:ext cx="4895891" cy="3463520"/>
          </a:xfrm>
          <a:prstGeom prst="rect">
            <a:avLst/>
          </a:prstGeom>
        </p:spPr>
      </p:pic>
      <p:sp>
        <p:nvSpPr>
          <p:cNvPr id="14" name="Content Placeholder 13"/>
          <p:cNvSpPr>
            <a:spLocks noGrp="1"/>
          </p:cNvSpPr>
          <p:nvPr>
            <p:ph idx="1"/>
          </p:nvPr>
        </p:nvSpPr>
        <p:spPr>
          <a:xfrm>
            <a:off x="5738100" y="2467309"/>
            <a:ext cx="5663826" cy="2329280"/>
          </a:xfrm>
        </p:spPr>
        <p:txBody>
          <a:bodyPr>
            <a:normAutofit fontScale="92500"/>
          </a:bodyPr>
          <a:lstStyle/>
          <a:p>
            <a:pPr marL="0" lvl="0" indent="0">
              <a:buNone/>
            </a:pPr>
            <a:r>
              <a:rPr lang="en-NZ" dirty="0">
                <a:latin typeface="Arial" panose="020B0604020202020204" pitchFamily="34" charset="0"/>
                <a:cs typeface="Arial" panose="020B0604020202020204" pitchFamily="34" charset="0"/>
              </a:rPr>
              <a:t>Grounded Theory – Is a systematic, qualitative procedure used to generate a theory that explains, at a broad conceptual level, a process, an action, or an interaction about a substantive topic.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95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7438564" y="2667834"/>
            <a:ext cx="5371057" cy="4278398"/>
          </a:xfrm>
        </p:spPr>
        <p:txBody>
          <a:bodyPr>
            <a:noAutofit/>
          </a:bodyPr>
          <a:lstStyle/>
          <a:p>
            <a:pPr marL="0" indent="0">
              <a:buNone/>
            </a:pPr>
            <a:r>
              <a:rPr lang="en-NZ" dirty="0"/>
              <a:t>Grounded Theory – </a:t>
            </a:r>
            <a:endParaRPr lang="en-NZ" dirty="0" smtClean="0"/>
          </a:p>
          <a:p>
            <a:pPr marL="0" indent="0">
              <a:buNone/>
            </a:pPr>
            <a:r>
              <a:rPr lang="en-NZ" dirty="0" smtClean="0"/>
              <a:t>This </a:t>
            </a:r>
            <a:r>
              <a:rPr lang="en-NZ" dirty="0"/>
              <a:t>theory is a process theory.</a:t>
            </a:r>
          </a:p>
          <a:p>
            <a:pPr marL="0" lvl="0" indent="0">
              <a:buNone/>
            </a:pP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03" y="1943898"/>
            <a:ext cx="6515501" cy="3117889"/>
          </a:xfrm>
          <a:prstGeom prst="rect">
            <a:avLst/>
          </a:prstGeom>
        </p:spPr>
      </p:pic>
    </p:spTree>
    <p:extLst>
      <p:ext uri="{BB962C8B-B14F-4D97-AF65-F5344CB8AC3E}">
        <p14:creationId xmlns:p14="http://schemas.microsoft.com/office/powerpoint/2010/main" val="347809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551110" y="2403140"/>
            <a:ext cx="8900320" cy="4278398"/>
          </a:xfrm>
        </p:spPr>
        <p:txBody>
          <a:bodyPr>
            <a:noAutofit/>
          </a:bodyPr>
          <a:lstStyle/>
          <a:p>
            <a:pPr indent="0">
              <a:buNone/>
            </a:pPr>
            <a:r>
              <a:rPr lang="en-NZ" dirty="0">
                <a:latin typeface="Arial" panose="020B0604020202020204" pitchFamily="34" charset="0"/>
                <a:cs typeface="Arial" panose="020B0604020202020204" pitchFamily="34" charset="0"/>
              </a:rPr>
              <a:t>Grounded theorists proceed through a systematic set of procedures; collecting data,  identifying categories, connecting these categories and forming a theory that explains the process.</a:t>
            </a:r>
          </a:p>
        </p:txBody>
      </p:sp>
    </p:spTree>
    <p:extLst>
      <p:ext uri="{BB962C8B-B14F-4D97-AF65-F5344CB8AC3E}">
        <p14:creationId xmlns:p14="http://schemas.microsoft.com/office/powerpoint/2010/main" val="230780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6203733" y="2290845"/>
            <a:ext cx="5050215" cy="4278398"/>
          </a:xfrm>
        </p:spPr>
        <p:txBody>
          <a:bodyPr>
            <a:noAutofit/>
          </a:bodyPr>
          <a:lstStyle/>
          <a:p>
            <a:pPr marL="0" lvl="0" indent="0">
              <a:buNone/>
            </a:pPr>
            <a:r>
              <a:rPr lang="en-NZ" dirty="0">
                <a:latin typeface="Arial" panose="020B0604020202020204" pitchFamily="34" charset="0"/>
                <a:cs typeface="Arial" panose="020B0604020202020204" pitchFamily="34" charset="0"/>
              </a:rPr>
              <a:t>You use grounded theory when you need a broad theory or explanation of a process. Grounded theory generates a theory when an existing theories do not address the problem.</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21" y="2130425"/>
            <a:ext cx="4794653" cy="3016084"/>
          </a:xfrm>
          <a:prstGeom prst="rect">
            <a:avLst/>
          </a:prstGeom>
        </p:spPr>
      </p:pic>
    </p:spTree>
    <p:extLst>
      <p:ext uri="{BB962C8B-B14F-4D97-AF65-F5344CB8AC3E}">
        <p14:creationId xmlns:p14="http://schemas.microsoft.com/office/powerpoint/2010/main" val="65630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478921" y="2459287"/>
            <a:ext cx="8900320" cy="4278398"/>
          </a:xfrm>
        </p:spPr>
        <p:txBody>
          <a:bodyPr>
            <a:noAutofit/>
          </a:bodyPr>
          <a:lstStyle/>
          <a:p>
            <a:pPr marL="0" indent="0">
              <a:buNone/>
            </a:pPr>
            <a:r>
              <a:rPr lang="en-NZ" dirty="0" smtClean="0">
                <a:latin typeface="Arial" panose="020B0604020202020204" pitchFamily="34" charset="0"/>
                <a:cs typeface="Arial" panose="020B0604020202020204" pitchFamily="34" charset="0"/>
              </a:rPr>
              <a:t>Types </a:t>
            </a:r>
            <a:r>
              <a:rPr lang="en-NZ" dirty="0">
                <a:latin typeface="Arial" panose="020B0604020202020204" pitchFamily="34" charset="0"/>
                <a:cs typeface="Arial" panose="020B0604020202020204" pitchFamily="34" charset="0"/>
              </a:rPr>
              <a:t>of Grounded Theory Designs – </a:t>
            </a:r>
            <a:endParaRPr lang="en-NZ" dirty="0" smtClean="0">
              <a:latin typeface="Arial" panose="020B0604020202020204" pitchFamily="34" charset="0"/>
              <a:cs typeface="Arial" panose="020B0604020202020204" pitchFamily="34" charset="0"/>
            </a:endParaRPr>
          </a:p>
          <a:p>
            <a:pPr marL="0" indent="0">
              <a:buNone/>
            </a:pPr>
            <a:r>
              <a:rPr lang="en-NZ" dirty="0" smtClean="0">
                <a:latin typeface="Arial" panose="020B0604020202020204" pitchFamily="34" charset="0"/>
                <a:cs typeface="Arial" panose="020B0604020202020204" pitchFamily="34" charset="0"/>
              </a:rPr>
              <a:t>Systematic </a:t>
            </a:r>
            <a:r>
              <a:rPr lang="en-NZ" dirty="0">
                <a:latin typeface="Arial" panose="020B0604020202020204" pitchFamily="34" charset="0"/>
                <a:cs typeface="Arial" panose="020B0604020202020204" pitchFamily="34" charset="0"/>
              </a:rPr>
              <a:t>Design emphasizing the use of data analysis step of open, axial, and selective coding and the development of a logic paradigm or visual picture of the theory generated.</a:t>
            </a:r>
          </a:p>
          <a:p>
            <a:pPr marL="0" lv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66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1609426" y="2297348"/>
            <a:ext cx="8900320" cy="3823365"/>
          </a:xfrm>
        </p:spPr>
        <p:txBody>
          <a:bodyPr>
            <a:noAutofit/>
          </a:bodyPr>
          <a:lstStyle/>
          <a:p>
            <a:pPr marL="0" lvl="0" indent="0">
              <a:buNone/>
            </a:pPr>
            <a:r>
              <a:rPr lang="en-NZ" dirty="0">
                <a:latin typeface="Arial" charset="0"/>
                <a:ea typeface="Arial" charset="0"/>
                <a:cs typeface="Arial" charset="0"/>
              </a:rPr>
              <a:t>Grounded Theory </a:t>
            </a:r>
            <a:r>
              <a:rPr lang="en-NZ" dirty="0" smtClean="0">
                <a:latin typeface="Arial" charset="0"/>
                <a:ea typeface="Arial" charset="0"/>
                <a:cs typeface="Arial" charset="0"/>
              </a:rPr>
              <a:t>–</a:t>
            </a:r>
          </a:p>
          <a:p>
            <a:pPr marL="0" lvl="0" indent="0">
              <a:buNone/>
            </a:pPr>
            <a:r>
              <a:rPr lang="en-NZ" dirty="0" smtClean="0">
                <a:latin typeface="Arial" charset="0"/>
                <a:ea typeface="Arial" charset="0"/>
                <a:cs typeface="Arial" charset="0"/>
              </a:rPr>
              <a:t>Emerging </a:t>
            </a:r>
            <a:r>
              <a:rPr lang="en-NZ" dirty="0">
                <a:latin typeface="Arial" charset="0"/>
                <a:ea typeface="Arial" charset="0"/>
                <a:cs typeface="Arial" charset="0"/>
              </a:rPr>
              <a:t>Design – </a:t>
            </a:r>
            <a:r>
              <a:rPr lang="en-NZ" dirty="0" err="1">
                <a:latin typeface="Arial" charset="0"/>
                <a:ea typeface="Arial" charset="0"/>
                <a:cs typeface="Arial" charset="0"/>
              </a:rPr>
              <a:t>Glasser</a:t>
            </a:r>
            <a:r>
              <a:rPr lang="en-NZ" dirty="0">
                <a:latin typeface="Arial" charset="0"/>
                <a:ea typeface="Arial" charset="0"/>
                <a:cs typeface="Arial" charset="0"/>
              </a:rPr>
              <a:t> (1992) stressed that letting a theory emerge from the data rather than using specific, </a:t>
            </a:r>
            <a:r>
              <a:rPr lang="en-NZ" dirty="0" err="1">
                <a:latin typeface="Arial" charset="0"/>
                <a:ea typeface="Arial" charset="0"/>
                <a:cs typeface="Arial" charset="0"/>
              </a:rPr>
              <a:t>preset</a:t>
            </a:r>
            <a:r>
              <a:rPr lang="en-NZ" dirty="0">
                <a:latin typeface="Arial" charset="0"/>
                <a:ea typeface="Arial" charset="0"/>
                <a:cs typeface="Arial" charset="0"/>
              </a:rPr>
              <a:t> categories. The objective of grounded theory study was for the author to explain the basic social process. This explanation involved constant comparative coding procedures to comparing incident to incident, incident to category, and category.</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158873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029700" cy="1325563"/>
          </a:xfrm>
        </p:spPr>
        <p:txBody>
          <a:bodyPr/>
          <a:lstStyle/>
          <a:p>
            <a:r>
              <a:rPr lang="en-US" dirty="0" smtClean="0"/>
              <a:t>Research Design</a:t>
            </a:r>
            <a:endParaRPr lang="en-US" dirty="0"/>
          </a:p>
        </p:txBody>
      </p:sp>
      <p:sp>
        <p:nvSpPr>
          <p:cNvPr id="14" name="Content Placeholder 13"/>
          <p:cNvSpPr>
            <a:spLocks noGrp="1"/>
          </p:cNvSpPr>
          <p:nvPr>
            <p:ph idx="1"/>
          </p:nvPr>
        </p:nvSpPr>
        <p:spPr>
          <a:xfrm>
            <a:off x="5662442" y="1943121"/>
            <a:ext cx="5392736" cy="4278398"/>
          </a:xfrm>
        </p:spPr>
        <p:txBody>
          <a:bodyPr>
            <a:noAutofit/>
          </a:bodyPr>
          <a:lstStyle/>
          <a:p>
            <a:pPr marL="0" indent="0">
              <a:buNone/>
            </a:pPr>
            <a:r>
              <a:rPr lang="en-NZ" dirty="0">
                <a:latin typeface="Arial" charset="0"/>
                <a:ea typeface="Arial" charset="0"/>
                <a:cs typeface="Arial" charset="0"/>
              </a:rPr>
              <a:t>Grounded Theory – Constructivist Design – </a:t>
            </a:r>
            <a:endParaRPr lang="en-NZ" dirty="0" smtClean="0">
              <a:latin typeface="Arial" charset="0"/>
              <a:ea typeface="Arial" charset="0"/>
              <a:cs typeface="Arial" charset="0"/>
            </a:endParaRPr>
          </a:p>
          <a:p>
            <a:pPr marL="0" indent="0">
              <a:buNone/>
            </a:pPr>
            <a:r>
              <a:rPr lang="en-NZ" dirty="0" smtClean="0">
                <a:latin typeface="Arial" charset="0"/>
                <a:ea typeface="Arial" charset="0"/>
                <a:cs typeface="Arial" charset="0"/>
              </a:rPr>
              <a:t>Is </a:t>
            </a:r>
            <a:r>
              <a:rPr lang="en-NZ" dirty="0">
                <a:latin typeface="Arial" charset="0"/>
                <a:ea typeface="Arial" charset="0"/>
                <a:cs typeface="Arial" charset="0"/>
              </a:rPr>
              <a:t>more a philosophical position, and lies between the positivism (Qualitative) researchers and the post-modernist researchers who challenge the importance of methods.</a:t>
            </a:r>
          </a:p>
          <a:p>
            <a:pPr marL="0" lvl="0" indent="0">
              <a:buNone/>
            </a:pP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024" y="1779029"/>
            <a:ext cx="3624992" cy="3624992"/>
          </a:xfrm>
          <a:prstGeom prst="rect">
            <a:avLst/>
          </a:prstGeom>
        </p:spPr>
      </p:pic>
    </p:spTree>
    <p:extLst>
      <p:ext uri="{BB962C8B-B14F-4D97-AF65-F5344CB8AC3E}">
        <p14:creationId xmlns:p14="http://schemas.microsoft.com/office/powerpoint/2010/main" val="95452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610</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vt:lpstr>
      <vt:lpstr>Cloud skipper design template</vt:lpstr>
      <vt:lpstr>Research Design</vt:lpstr>
      <vt:lpstr>Research Design  PART 2</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lpstr>Research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2015-08-24T23:19:41Z</dcterms:created>
  <dcterms:modified xsi:type="dcterms:W3CDTF">2016-09-01T01:56:56Z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