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34"/>
  </p:notesMasterIdLst>
  <p:handoutMasterIdLst>
    <p:handoutMasterId r:id="rId35"/>
  </p:handoutMasterIdLst>
  <p:sldIdLst>
    <p:sldId id="265" r:id="rId3"/>
    <p:sldId id="330" r:id="rId4"/>
    <p:sldId id="331" r:id="rId5"/>
    <p:sldId id="332" r:id="rId6"/>
    <p:sldId id="338" r:id="rId7"/>
    <p:sldId id="339" r:id="rId8"/>
    <p:sldId id="340" r:id="rId9"/>
    <p:sldId id="341" r:id="rId10"/>
    <p:sldId id="342" r:id="rId11"/>
    <p:sldId id="343" r:id="rId12"/>
    <p:sldId id="344" r:id="rId13"/>
    <p:sldId id="345" r:id="rId14"/>
    <p:sldId id="333" r:id="rId15"/>
    <p:sldId id="334" r:id="rId16"/>
    <p:sldId id="346" r:id="rId17"/>
    <p:sldId id="347" r:id="rId18"/>
    <p:sldId id="348" r:id="rId19"/>
    <p:sldId id="349" r:id="rId20"/>
    <p:sldId id="350" r:id="rId21"/>
    <p:sldId id="351" r:id="rId22"/>
    <p:sldId id="352" r:id="rId23"/>
    <p:sldId id="353" r:id="rId24"/>
    <p:sldId id="354" r:id="rId25"/>
    <p:sldId id="355" r:id="rId26"/>
    <p:sldId id="356" r:id="rId27"/>
    <p:sldId id="357" r:id="rId28"/>
    <p:sldId id="358" r:id="rId29"/>
    <p:sldId id="359" r:id="rId30"/>
    <p:sldId id="360" r:id="rId31"/>
    <p:sldId id="362" r:id="rId32"/>
    <p:sldId id="36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1" autoAdjust="0"/>
    <p:restoredTop sz="97013"/>
  </p:normalViewPr>
  <p:slideViewPr>
    <p:cSldViewPr snapToGrid="0" showGuides="1">
      <p:cViewPr varScale="1">
        <p:scale>
          <a:sx n="117" d="100"/>
          <a:sy n="117" d="100"/>
        </p:scale>
        <p:origin x="264" y="114"/>
      </p:cViewPr>
      <p:guideLst>
        <p:guide orient="horz" pos="2160"/>
        <p:guide pos="3840"/>
      </p:guideLst>
    </p:cSldViewPr>
  </p:slideViewPr>
  <p:notesTextViewPr>
    <p:cViewPr>
      <p:scale>
        <a:sx n="1" d="1"/>
        <a:sy n="1" d="1"/>
      </p:scale>
      <p:origin x="0" y="0"/>
    </p:cViewPr>
  </p:notesTextViewPr>
  <p:notesViewPr>
    <p:cSldViewPr snapToGrid="0">
      <p:cViewPr varScale="1">
        <p:scale>
          <a:sx n="76" d="100"/>
          <a:sy n="76" d="100"/>
        </p:scale>
        <p:origin x="2412"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9/8/2015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9/8/2015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9/8/2015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smtClean="0"/>
              <a:t>Click to edit Master title style</a:t>
            </a:r>
            <a:endParaRPr lang="en-US" dirty="0"/>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9/8/2015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9/8/2015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9/8/2015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Picture Placeholder 2"/>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9/8/2015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9/8/2015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 name="Title 1"/>
          <p:cNvSpPr>
            <a:spLocks noGrp="1"/>
          </p:cNvSpPr>
          <p:nvPr>
            <p:ph type="title"/>
          </p:nvPr>
        </p:nvSpPr>
        <p:spPr>
          <a:xfrm>
            <a:off x="1241658" y="1709738"/>
            <a:ext cx="10105791" cy="2862262"/>
          </a:xfrm>
        </p:spPr>
        <p:txBody>
          <a:bodyPr anchor="b"/>
          <a:lstStyle>
            <a:lvl1pPr>
              <a:defRPr sz="6000"/>
            </a:lvl1pPr>
          </a:lstStyle>
          <a:p>
            <a:r>
              <a:rPr lang="en-US" smtClean="0"/>
              <a:t>Click to edit Master title style</a:t>
            </a:r>
            <a:endParaRPr lang="en-US"/>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9/8/2015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84EAB7D7-3608-4730-B2E2-670834DF882C}" type="datetimeFigureOut">
              <a:rPr lang="en-US" smtClean="0"/>
              <a:t>9/8/2015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a:xfrm>
            <a:off x="2324100" y="274638"/>
            <a:ext cx="9023350"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EAB7D7-3608-4730-B2E2-670834DF882C}" type="datetimeFigureOut">
              <a:rPr lang="en-US" smtClean="0"/>
              <a:t>9/8/2015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9/8/2015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9/8/2015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9/8/2015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Picture Placeholder 2"/>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AB7D7-3608-4730-B2E2-670834DF882C}" type="datetimeFigureOut">
              <a:rPr lang="en-US" smtClean="0"/>
              <a:pPr/>
              <a:t>9/8/2015</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7BAC7-FE87-40F6-AA24-4F4685D1B022}" type="slidenum">
              <a:rPr lang="en-US" smtClean="0"/>
              <a:t>‹#›</a:t>
            </a:fld>
            <a:endParaRPr lang="en-US"/>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5574" y="1256085"/>
            <a:ext cx="9144000" cy="2387600"/>
          </a:xfrm>
        </p:spPr>
        <p:txBody>
          <a:bodyPr/>
          <a:lstStyle/>
          <a:p>
            <a:r>
              <a:rPr lang="en-US" dirty="0" smtClean="0"/>
              <a:t>Research Design</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31544" y="1284046"/>
            <a:ext cx="5029579" cy="4002518"/>
          </a:xfrm>
          <a:prstGeom prst="rect">
            <a:avLst/>
          </a:prstGeom>
        </p:spPr>
      </p:pic>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751114" y="1824945"/>
            <a:ext cx="6230925" cy="4278398"/>
          </a:xfrm>
        </p:spPr>
        <p:txBody>
          <a:bodyPr>
            <a:noAutofit/>
          </a:bodyPr>
          <a:lstStyle/>
          <a:p>
            <a:pPr marL="0" indent="0">
              <a:buNone/>
            </a:pPr>
            <a:r>
              <a:rPr lang="en-NZ" dirty="0">
                <a:latin typeface="Arial" panose="020B0604020202020204" pitchFamily="34" charset="0"/>
                <a:cs typeface="Arial" panose="020B0604020202020204" pitchFamily="34" charset="0"/>
              </a:rPr>
              <a:t>Case Study</a:t>
            </a:r>
          </a:p>
          <a:p>
            <a:pPr marL="0" indent="0">
              <a:buNone/>
            </a:pPr>
            <a:r>
              <a:rPr lang="en-NZ" dirty="0">
                <a:latin typeface="Arial" panose="020B0604020202020204" pitchFamily="34" charset="0"/>
                <a:cs typeface="Arial" panose="020B0604020202020204" pitchFamily="34" charset="0"/>
              </a:rPr>
              <a:t>	Case study research is less likely to identify a cultural theme to examine at the beginning of a study , especially one from anthropology; instead they focus on an in-depth exploration of an actual case.</a:t>
            </a:r>
          </a:p>
          <a:p>
            <a:pPr marL="0" lvl="0" indent="0">
              <a:buNone/>
            </a:pPr>
            <a:endParaRPr lang="en-US" dirty="0"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9722" y="2677731"/>
            <a:ext cx="3683480" cy="1841740"/>
          </a:xfrm>
          <a:prstGeom prst="rect">
            <a:avLst/>
          </a:prstGeom>
        </p:spPr>
      </p:pic>
    </p:spTree>
    <p:extLst>
      <p:ext uri="{BB962C8B-B14F-4D97-AF65-F5344CB8AC3E}">
        <p14:creationId xmlns:p14="http://schemas.microsoft.com/office/powerpoint/2010/main" val="163784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1518884" y="1325563"/>
            <a:ext cx="8900320" cy="5112587"/>
          </a:xfrm>
        </p:spPr>
        <p:txBody>
          <a:bodyPr>
            <a:noAutofit/>
          </a:bodyPr>
          <a:lstStyle/>
          <a:p>
            <a:pPr marL="0" indent="0">
              <a:buNone/>
            </a:pPr>
            <a:r>
              <a:rPr lang="en-NZ" dirty="0">
                <a:latin typeface="Arial" panose="020B0604020202020204" pitchFamily="34" charset="0"/>
                <a:cs typeface="Arial" panose="020B0604020202020204" pitchFamily="34" charset="0"/>
              </a:rPr>
              <a:t>Case Studies</a:t>
            </a:r>
          </a:p>
          <a:p>
            <a:pPr marL="0" indent="0">
              <a:buNone/>
            </a:pPr>
            <a:r>
              <a:rPr lang="en-NZ" dirty="0">
                <a:latin typeface="Arial" panose="020B0604020202020204" pitchFamily="34" charset="0"/>
                <a:cs typeface="Arial" panose="020B0604020202020204" pitchFamily="34" charset="0"/>
              </a:rPr>
              <a:t>It is useful to consider the types of cases that qualitative researchers often study:</a:t>
            </a:r>
          </a:p>
          <a:p>
            <a:pPr marL="0" indent="0">
              <a:buNone/>
            </a:pPr>
            <a:endParaRPr lang="en-NZ" dirty="0">
              <a:latin typeface="Arial" panose="020B0604020202020204" pitchFamily="34" charset="0"/>
              <a:cs typeface="Arial" panose="020B0604020202020204" pitchFamily="34" charset="0"/>
            </a:endParaRPr>
          </a:p>
          <a:p>
            <a:pPr marL="0" indent="0">
              <a:buNone/>
            </a:pPr>
            <a:r>
              <a:rPr lang="en-NZ" dirty="0">
                <a:latin typeface="Arial" panose="020B0604020202020204" pitchFamily="34" charset="0"/>
                <a:cs typeface="Arial" panose="020B0604020202020204" pitchFamily="34" charset="0"/>
              </a:rPr>
              <a:t>		- Case maybe a single individual, several </a:t>
            </a:r>
            <a:r>
              <a:rPr lang="en-NZ" dirty="0" smtClean="0">
                <a:latin typeface="Arial" panose="020B0604020202020204" pitchFamily="34" charset="0"/>
                <a:cs typeface="Arial" panose="020B0604020202020204" pitchFamily="34" charset="0"/>
              </a:rPr>
              <a:t>		individuals separately </a:t>
            </a:r>
            <a:r>
              <a:rPr lang="en-NZ" dirty="0">
                <a:latin typeface="Arial" panose="020B0604020202020204" pitchFamily="34" charset="0"/>
                <a:cs typeface="Arial" panose="020B0604020202020204" pitchFamily="34" charset="0"/>
              </a:rPr>
              <a:t>or in groups, a </a:t>
            </a:r>
            <a:r>
              <a:rPr lang="en-NZ" dirty="0" smtClean="0">
                <a:latin typeface="Arial" panose="020B0604020202020204" pitchFamily="34" charset="0"/>
                <a:cs typeface="Arial" panose="020B0604020202020204" pitchFamily="34" charset="0"/>
              </a:rPr>
              <a:t>			program</a:t>
            </a:r>
            <a:r>
              <a:rPr lang="en-NZ" dirty="0">
                <a:latin typeface="Arial" panose="020B0604020202020204" pitchFamily="34" charset="0"/>
                <a:cs typeface="Arial" panose="020B0604020202020204" pitchFamily="34" charset="0"/>
              </a:rPr>
              <a:t>, events or activities. </a:t>
            </a:r>
          </a:p>
          <a:p>
            <a:pPr marL="0" indent="0">
              <a:buNone/>
            </a:pPr>
            <a:r>
              <a:rPr lang="en-NZ" dirty="0">
                <a:latin typeface="Arial" panose="020B0604020202020204" pitchFamily="34" charset="0"/>
                <a:cs typeface="Arial" panose="020B0604020202020204" pitchFamily="34" charset="0"/>
              </a:rPr>
              <a:t>		- The case may represent a process </a:t>
            </a:r>
            <a:r>
              <a:rPr lang="en-NZ" dirty="0" smtClean="0">
                <a:latin typeface="Arial" panose="020B0604020202020204" pitchFamily="34" charset="0"/>
                <a:cs typeface="Arial" panose="020B0604020202020204" pitchFamily="34" charset="0"/>
              </a:rPr>
              <a:t>			consisting </a:t>
            </a:r>
            <a:r>
              <a:rPr lang="en-NZ" dirty="0">
                <a:latin typeface="Arial" panose="020B0604020202020204" pitchFamily="34" charset="0"/>
                <a:cs typeface="Arial" panose="020B0604020202020204" pitchFamily="34" charset="0"/>
              </a:rPr>
              <a:t>of a series </a:t>
            </a:r>
            <a:r>
              <a:rPr lang="en-NZ" dirty="0" smtClean="0">
                <a:latin typeface="Arial" panose="020B0604020202020204" pitchFamily="34" charset="0"/>
                <a:cs typeface="Arial" panose="020B0604020202020204" pitchFamily="34" charset="0"/>
              </a:rPr>
              <a:t>of </a:t>
            </a:r>
            <a:r>
              <a:rPr lang="en-NZ" dirty="0">
                <a:latin typeface="Arial" panose="020B0604020202020204" pitchFamily="34" charset="0"/>
                <a:cs typeface="Arial" panose="020B0604020202020204" pitchFamily="34" charset="0"/>
              </a:rPr>
              <a:t>steps that form a </a:t>
            </a:r>
            <a:r>
              <a:rPr lang="en-NZ" dirty="0" smtClean="0">
                <a:latin typeface="Arial" panose="020B0604020202020204" pitchFamily="34" charset="0"/>
                <a:cs typeface="Arial" panose="020B0604020202020204" pitchFamily="34" charset="0"/>
              </a:rPr>
              <a:t>		sequence </a:t>
            </a:r>
            <a:r>
              <a:rPr lang="en-NZ" dirty="0">
                <a:latin typeface="Arial" panose="020B0604020202020204" pitchFamily="34" charset="0"/>
                <a:cs typeface="Arial" panose="020B0604020202020204" pitchFamily="34" charset="0"/>
              </a:rPr>
              <a:t>of activities.</a:t>
            </a:r>
          </a:p>
          <a:p>
            <a:pPr marL="0" lvl="0" indent="0">
              <a:buNone/>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028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1518557" y="1443335"/>
            <a:ext cx="8916975" cy="4679880"/>
          </a:xfrm>
        </p:spPr>
        <p:txBody>
          <a:bodyPr>
            <a:noAutofit/>
          </a:bodyPr>
          <a:lstStyle/>
          <a:p>
            <a:pPr marL="0" indent="0">
              <a:buNone/>
            </a:pPr>
            <a:r>
              <a:rPr lang="en-NZ" dirty="0">
                <a:latin typeface="Arial" panose="020B0604020202020204" pitchFamily="34" charset="0"/>
                <a:cs typeface="Arial" panose="020B0604020202020204" pitchFamily="34" charset="0"/>
              </a:rPr>
              <a:t>Case Studies</a:t>
            </a:r>
          </a:p>
          <a:p>
            <a:pPr marL="0" indent="0">
              <a:buNone/>
            </a:pPr>
            <a:r>
              <a:rPr lang="en-NZ" dirty="0">
                <a:latin typeface="Arial" panose="020B0604020202020204" pitchFamily="34" charset="0"/>
                <a:cs typeface="Arial" panose="020B0604020202020204" pitchFamily="34" charset="0"/>
              </a:rPr>
              <a:t>It is useful to consider the types of cases that qualitative researchers often study:</a:t>
            </a:r>
          </a:p>
          <a:p>
            <a:pPr marL="0" indent="0">
              <a:buNone/>
            </a:pPr>
            <a:r>
              <a:rPr lang="en-NZ" dirty="0">
                <a:latin typeface="Arial" panose="020B0604020202020204" pitchFamily="34" charset="0"/>
                <a:cs typeface="Arial" panose="020B0604020202020204" pitchFamily="34" charset="0"/>
              </a:rPr>
              <a:t>		 - A case may be selected for study </a:t>
            </a:r>
            <a:r>
              <a:rPr lang="en-NZ" dirty="0" smtClean="0">
                <a:latin typeface="Arial" panose="020B0604020202020204" pitchFamily="34" charset="0"/>
                <a:cs typeface="Arial" panose="020B0604020202020204" pitchFamily="34" charset="0"/>
              </a:rPr>
              <a:t>			because </a:t>
            </a:r>
            <a:r>
              <a:rPr lang="en-NZ" dirty="0">
                <a:latin typeface="Arial" panose="020B0604020202020204" pitchFamily="34" charset="0"/>
                <a:cs typeface="Arial" panose="020B0604020202020204" pitchFamily="34" charset="0"/>
              </a:rPr>
              <a:t>it is unusual </a:t>
            </a:r>
            <a:r>
              <a:rPr lang="en-NZ" dirty="0" smtClean="0">
                <a:latin typeface="Arial" panose="020B0604020202020204" pitchFamily="34" charset="0"/>
                <a:cs typeface="Arial" panose="020B0604020202020204" pitchFamily="34" charset="0"/>
              </a:rPr>
              <a:t>and </a:t>
            </a:r>
            <a:r>
              <a:rPr lang="en-NZ" dirty="0">
                <a:latin typeface="Arial" panose="020B0604020202020204" pitchFamily="34" charset="0"/>
                <a:cs typeface="Arial" panose="020B0604020202020204" pitchFamily="34" charset="0"/>
              </a:rPr>
              <a:t>has merit in and </a:t>
            </a:r>
            <a:r>
              <a:rPr lang="en-NZ" dirty="0" smtClean="0">
                <a:latin typeface="Arial" panose="020B0604020202020204" pitchFamily="34" charset="0"/>
                <a:cs typeface="Arial" panose="020B0604020202020204" pitchFamily="34" charset="0"/>
              </a:rPr>
              <a:t>		of </a:t>
            </a:r>
            <a:r>
              <a:rPr lang="en-NZ" dirty="0">
                <a:latin typeface="Arial" panose="020B0604020202020204" pitchFamily="34" charset="0"/>
                <a:cs typeface="Arial" panose="020B0604020202020204" pitchFamily="34" charset="0"/>
              </a:rPr>
              <a:t>itself. When a study is of interest </a:t>
            </a:r>
            <a:r>
              <a:rPr lang="en-NZ" dirty="0" smtClean="0">
                <a:latin typeface="Arial" panose="020B0604020202020204" pitchFamily="34" charset="0"/>
                <a:cs typeface="Arial" panose="020B0604020202020204" pitchFamily="34" charset="0"/>
              </a:rPr>
              <a:t>it </a:t>
            </a:r>
            <a:r>
              <a:rPr lang="en-NZ" dirty="0">
                <a:latin typeface="Arial" panose="020B0604020202020204" pitchFamily="34" charset="0"/>
                <a:cs typeface="Arial" panose="020B0604020202020204" pitchFamily="34" charset="0"/>
              </a:rPr>
              <a:t>is </a:t>
            </a:r>
            <a:r>
              <a:rPr lang="en-NZ" dirty="0" smtClean="0">
                <a:latin typeface="Arial" panose="020B0604020202020204" pitchFamily="34" charset="0"/>
                <a:cs typeface="Arial" panose="020B0604020202020204" pitchFamily="34" charset="0"/>
              </a:rPr>
              <a:t>			called </a:t>
            </a:r>
            <a:r>
              <a:rPr lang="en-NZ" dirty="0">
                <a:latin typeface="Arial" panose="020B0604020202020204" pitchFamily="34" charset="0"/>
                <a:cs typeface="Arial" panose="020B0604020202020204" pitchFamily="34" charset="0"/>
              </a:rPr>
              <a:t>an intrinsic case. Alternatively the </a:t>
            </a:r>
            <a:r>
              <a:rPr lang="en-NZ" dirty="0" smtClean="0">
                <a:latin typeface="Arial" panose="020B0604020202020204" pitchFamily="34" charset="0"/>
                <a:cs typeface="Arial" panose="020B0604020202020204" pitchFamily="34" charset="0"/>
              </a:rPr>
              <a:t>			focus </a:t>
            </a:r>
            <a:r>
              <a:rPr lang="en-NZ" dirty="0">
                <a:latin typeface="Arial" panose="020B0604020202020204" pitchFamily="34" charset="0"/>
                <a:cs typeface="Arial" panose="020B0604020202020204" pitchFamily="34" charset="0"/>
              </a:rPr>
              <a:t>of a </a:t>
            </a:r>
            <a:r>
              <a:rPr lang="en-NZ" dirty="0" smtClean="0">
                <a:latin typeface="Arial" panose="020B0604020202020204" pitchFamily="34" charset="0"/>
                <a:cs typeface="Arial" panose="020B0604020202020204" pitchFamily="34" charset="0"/>
              </a:rPr>
              <a:t>qualitative </a:t>
            </a:r>
            <a:r>
              <a:rPr lang="en-NZ" dirty="0">
                <a:latin typeface="Arial" panose="020B0604020202020204" pitchFamily="34" charset="0"/>
                <a:cs typeface="Arial" panose="020B0604020202020204" pitchFamily="34" charset="0"/>
              </a:rPr>
              <a:t>study maybe a </a:t>
            </a:r>
            <a:r>
              <a:rPr lang="en-NZ" dirty="0" smtClean="0">
                <a:latin typeface="Arial" panose="020B0604020202020204" pitchFamily="34" charset="0"/>
                <a:cs typeface="Arial" panose="020B0604020202020204" pitchFamily="34" charset="0"/>
              </a:rPr>
              <a:t>			specific </a:t>
            </a:r>
            <a:r>
              <a:rPr lang="en-NZ" dirty="0">
                <a:latin typeface="Arial" panose="020B0604020202020204" pitchFamily="34" charset="0"/>
                <a:cs typeface="Arial" panose="020B0604020202020204" pitchFamily="34" charset="0"/>
              </a:rPr>
              <a:t>issue. This type of </a:t>
            </a:r>
            <a:r>
              <a:rPr lang="en-NZ" dirty="0" smtClean="0">
                <a:latin typeface="Arial" panose="020B0604020202020204" pitchFamily="34" charset="0"/>
                <a:cs typeface="Arial" panose="020B0604020202020204" pitchFamily="34" charset="0"/>
              </a:rPr>
              <a:t>case </a:t>
            </a:r>
            <a:r>
              <a:rPr lang="en-NZ" dirty="0">
                <a:latin typeface="Arial" panose="020B0604020202020204" pitchFamily="34" charset="0"/>
                <a:cs typeface="Arial" panose="020B0604020202020204" pitchFamily="34" charset="0"/>
              </a:rPr>
              <a:t>study is </a:t>
            </a:r>
            <a:r>
              <a:rPr lang="en-NZ" dirty="0" smtClean="0">
                <a:latin typeface="Arial" panose="020B0604020202020204" pitchFamily="34" charset="0"/>
                <a:cs typeface="Arial" panose="020B0604020202020204" pitchFamily="34" charset="0"/>
              </a:rPr>
              <a:t>		called </a:t>
            </a:r>
            <a:r>
              <a:rPr lang="en-NZ" dirty="0">
                <a:latin typeface="Arial" panose="020B0604020202020204" pitchFamily="34" charset="0"/>
                <a:cs typeface="Arial" panose="020B0604020202020204" pitchFamily="34" charset="0"/>
              </a:rPr>
              <a:t>an instrumental case study because 		it serves to illustrate a particular issue. </a:t>
            </a:r>
          </a:p>
          <a:p>
            <a:pPr marL="0" lvl="0" indent="0">
              <a:buNone/>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4851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1527048" y="1745413"/>
            <a:ext cx="8900320" cy="4278398"/>
          </a:xfrm>
        </p:spPr>
        <p:txBody>
          <a:bodyPr>
            <a:noAutofit/>
          </a:bodyPr>
          <a:lstStyle/>
          <a:p>
            <a:pPr marL="0" indent="0">
              <a:buNone/>
            </a:pPr>
            <a:r>
              <a:rPr lang="en-NZ" dirty="0">
                <a:latin typeface="Arial" panose="020B0604020202020204" pitchFamily="34" charset="0"/>
                <a:cs typeface="Arial" panose="020B0604020202020204" pitchFamily="34" charset="0"/>
              </a:rPr>
              <a:t>Case Studies</a:t>
            </a:r>
          </a:p>
          <a:p>
            <a:pPr marL="0" indent="0">
              <a:buNone/>
            </a:pPr>
            <a:r>
              <a:rPr lang="en-NZ" dirty="0">
                <a:latin typeface="Arial" panose="020B0604020202020204" pitchFamily="34" charset="0"/>
                <a:cs typeface="Arial" panose="020B0604020202020204" pitchFamily="34" charset="0"/>
              </a:rPr>
              <a:t>It is useful to consider the types of cases that qualitative researchers often study:</a:t>
            </a:r>
          </a:p>
          <a:p>
            <a:pPr marL="0" indent="0">
              <a:buNone/>
            </a:pPr>
            <a:r>
              <a:rPr lang="en-NZ" dirty="0">
                <a:latin typeface="Arial" panose="020B0604020202020204" pitchFamily="34" charset="0"/>
                <a:cs typeface="Arial" panose="020B0604020202020204" pitchFamily="34" charset="0"/>
              </a:rPr>
              <a:t>	</a:t>
            </a:r>
          </a:p>
          <a:p>
            <a:pPr marL="0" indent="0">
              <a:buNone/>
            </a:pPr>
            <a:r>
              <a:rPr lang="en-NZ" dirty="0">
                <a:latin typeface="Arial" panose="020B0604020202020204" pitchFamily="34" charset="0"/>
                <a:cs typeface="Arial" panose="020B0604020202020204" pitchFamily="34" charset="0"/>
              </a:rPr>
              <a:t>		- Case studies my also include multiple </a:t>
            </a:r>
            <a:r>
              <a:rPr lang="en-NZ" dirty="0" smtClean="0">
                <a:latin typeface="Arial" panose="020B0604020202020204" pitchFamily="34" charset="0"/>
                <a:cs typeface="Arial" panose="020B0604020202020204" pitchFamily="34" charset="0"/>
              </a:rPr>
              <a:t>			cases </a:t>
            </a:r>
            <a:r>
              <a:rPr lang="en-NZ" dirty="0">
                <a:latin typeface="Arial" panose="020B0604020202020204" pitchFamily="34" charset="0"/>
                <a:cs typeface="Arial" panose="020B0604020202020204" pitchFamily="34" charset="0"/>
              </a:rPr>
              <a:t>called </a:t>
            </a:r>
            <a:r>
              <a:rPr lang="en-NZ" dirty="0" smtClean="0">
                <a:latin typeface="Arial" panose="020B0604020202020204" pitchFamily="34" charset="0"/>
                <a:cs typeface="Arial" panose="020B0604020202020204" pitchFamily="34" charset="0"/>
              </a:rPr>
              <a:t>collective </a:t>
            </a:r>
            <a:r>
              <a:rPr lang="en-NZ" dirty="0">
                <a:latin typeface="Arial" panose="020B0604020202020204" pitchFamily="34" charset="0"/>
                <a:cs typeface="Arial" panose="020B0604020202020204" pitchFamily="34" charset="0"/>
              </a:rPr>
              <a:t>case study.</a:t>
            </a:r>
          </a:p>
          <a:p>
            <a:pPr marL="0" lvl="0" indent="0">
              <a:buNone/>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7416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1535212" y="1467827"/>
            <a:ext cx="8900320" cy="4639058"/>
          </a:xfrm>
        </p:spPr>
        <p:txBody>
          <a:bodyPr>
            <a:noAutofit/>
          </a:bodyPr>
          <a:lstStyle/>
          <a:p>
            <a:pPr marL="0" indent="0">
              <a:buNone/>
            </a:pPr>
            <a:r>
              <a:rPr lang="en-NZ" dirty="0">
                <a:latin typeface="Arial" panose="020B0604020202020204" pitchFamily="34" charset="0"/>
                <a:cs typeface="Arial" panose="020B0604020202020204" pitchFamily="34" charset="0"/>
              </a:rPr>
              <a:t>Case Studies</a:t>
            </a:r>
          </a:p>
          <a:p>
            <a:pPr marL="0" indent="0">
              <a:buNone/>
            </a:pPr>
            <a:r>
              <a:rPr lang="en-NZ" dirty="0">
                <a:latin typeface="Arial" panose="020B0604020202020204" pitchFamily="34" charset="0"/>
                <a:cs typeface="Arial" panose="020B0604020202020204" pitchFamily="34" charset="0"/>
              </a:rPr>
              <a:t>It is useful to consider the types of cases that qualitative researchers often study:</a:t>
            </a:r>
          </a:p>
          <a:p>
            <a:pPr marL="0" indent="0">
              <a:buNone/>
            </a:pPr>
            <a:endParaRPr lang="en-NZ" dirty="0">
              <a:latin typeface="Arial" panose="020B0604020202020204" pitchFamily="34" charset="0"/>
              <a:cs typeface="Arial" panose="020B0604020202020204" pitchFamily="34" charset="0"/>
            </a:endParaRPr>
          </a:p>
          <a:p>
            <a:pPr marL="0" indent="0">
              <a:buNone/>
            </a:pPr>
            <a:r>
              <a:rPr lang="en-NZ" dirty="0">
                <a:latin typeface="Arial" panose="020B0604020202020204" pitchFamily="34" charset="0"/>
                <a:cs typeface="Arial" panose="020B0604020202020204" pitchFamily="34" charset="0"/>
              </a:rPr>
              <a:t>		- Case maybe a single individual, several </a:t>
            </a:r>
            <a:r>
              <a:rPr lang="en-NZ" dirty="0" smtClean="0">
                <a:latin typeface="Arial" panose="020B0604020202020204" pitchFamily="34" charset="0"/>
                <a:cs typeface="Arial" panose="020B0604020202020204" pitchFamily="34" charset="0"/>
              </a:rPr>
              <a:t>		individuals  separately </a:t>
            </a:r>
            <a:r>
              <a:rPr lang="en-NZ" dirty="0">
                <a:latin typeface="Arial" panose="020B0604020202020204" pitchFamily="34" charset="0"/>
                <a:cs typeface="Arial" panose="020B0604020202020204" pitchFamily="34" charset="0"/>
              </a:rPr>
              <a:t>or in groups, a </a:t>
            </a:r>
            <a:r>
              <a:rPr lang="en-NZ" dirty="0" smtClean="0">
                <a:latin typeface="Arial" panose="020B0604020202020204" pitchFamily="34" charset="0"/>
                <a:cs typeface="Arial" panose="020B0604020202020204" pitchFamily="34" charset="0"/>
              </a:rPr>
              <a:t>			program</a:t>
            </a:r>
            <a:r>
              <a:rPr lang="en-NZ" dirty="0">
                <a:latin typeface="Arial" panose="020B0604020202020204" pitchFamily="34" charset="0"/>
                <a:cs typeface="Arial" panose="020B0604020202020204" pitchFamily="34" charset="0"/>
              </a:rPr>
              <a:t>, </a:t>
            </a:r>
            <a:r>
              <a:rPr lang="en-NZ" dirty="0" smtClean="0">
                <a:latin typeface="Arial" panose="020B0604020202020204" pitchFamily="34" charset="0"/>
                <a:cs typeface="Arial" panose="020B0604020202020204" pitchFamily="34" charset="0"/>
              </a:rPr>
              <a:t>events </a:t>
            </a:r>
            <a:r>
              <a:rPr lang="en-NZ" dirty="0">
                <a:latin typeface="Arial" panose="020B0604020202020204" pitchFamily="34" charset="0"/>
                <a:cs typeface="Arial" panose="020B0604020202020204" pitchFamily="34" charset="0"/>
              </a:rPr>
              <a:t>or activities. </a:t>
            </a:r>
          </a:p>
          <a:p>
            <a:pPr marL="0" indent="0">
              <a:buNone/>
            </a:pPr>
            <a:r>
              <a:rPr lang="en-NZ" dirty="0">
                <a:latin typeface="Arial" panose="020B0604020202020204" pitchFamily="34" charset="0"/>
                <a:cs typeface="Arial" panose="020B0604020202020204" pitchFamily="34" charset="0"/>
              </a:rPr>
              <a:t>		- The case may represent a process </a:t>
            </a:r>
            <a:r>
              <a:rPr lang="en-NZ" dirty="0" smtClean="0">
                <a:latin typeface="Arial" panose="020B0604020202020204" pitchFamily="34" charset="0"/>
                <a:cs typeface="Arial" panose="020B0604020202020204" pitchFamily="34" charset="0"/>
              </a:rPr>
              <a:t>			consisting of </a:t>
            </a:r>
            <a:r>
              <a:rPr lang="en-NZ" dirty="0">
                <a:latin typeface="Arial" panose="020B0604020202020204" pitchFamily="34" charset="0"/>
                <a:cs typeface="Arial" panose="020B0604020202020204" pitchFamily="34" charset="0"/>
              </a:rPr>
              <a:t>a series  </a:t>
            </a:r>
            <a:r>
              <a:rPr lang="en-NZ" dirty="0" smtClean="0">
                <a:latin typeface="Arial" panose="020B0604020202020204" pitchFamily="34" charset="0"/>
                <a:cs typeface="Arial" panose="020B0604020202020204" pitchFamily="34" charset="0"/>
              </a:rPr>
              <a:t>of </a:t>
            </a:r>
            <a:r>
              <a:rPr lang="en-NZ" dirty="0">
                <a:latin typeface="Arial" panose="020B0604020202020204" pitchFamily="34" charset="0"/>
                <a:cs typeface="Arial" panose="020B0604020202020204" pitchFamily="34" charset="0"/>
              </a:rPr>
              <a:t>steps that form a </a:t>
            </a:r>
            <a:r>
              <a:rPr lang="en-NZ" dirty="0" smtClean="0">
                <a:latin typeface="Arial" panose="020B0604020202020204" pitchFamily="34" charset="0"/>
                <a:cs typeface="Arial" panose="020B0604020202020204" pitchFamily="34" charset="0"/>
              </a:rPr>
              <a:t>		sequence </a:t>
            </a:r>
            <a:r>
              <a:rPr lang="en-NZ" dirty="0">
                <a:latin typeface="Arial" panose="020B0604020202020204" pitchFamily="34" charset="0"/>
                <a:cs typeface="Arial" panose="020B0604020202020204" pitchFamily="34" charset="0"/>
              </a:rPr>
              <a:t>of </a:t>
            </a:r>
            <a:r>
              <a:rPr lang="en-NZ" dirty="0" smtClean="0">
                <a:latin typeface="Arial" panose="020B0604020202020204" pitchFamily="34" charset="0"/>
                <a:cs typeface="Arial" panose="020B0604020202020204" pitchFamily="34" charset="0"/>
              </a:rPr>
              <a:t>activities</a:t>
            </a:r>
            <a:r>
              <a:rPr lang="en-NZ" dirty="0">
                <a:latin typeface="Arial" panose="020B0604020202020204" pitchFamily="34" charset="0"/>
                <a:cs typeface="Arial" panose="020B0604020202020204" pitchFamily="34" charset="0"/>
              </a:rPr>
              <a:t>.</a:t>
            </a:r>
          </a:p>
          <a:p>
            <a:pPr marL="0" lvl="0" indent="0">
              <a:buNone/>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5906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1527048" y="1745413"/>
            <a:ext cx="8900320" cy="4278398"/>
          </a:xfrm>
        </p:spPr>
        <p:txBody>
          <a:bodyPr>
            <a:noAutofit/>
          </a:bodyPr>
          <a:lstStyle/>
          <a:p>
            <a:pPr marL="0" indent="0">
              <a:buNone/>
            </a:pPr>
            <a:r>
              <a:rPr lang="en-NZ" dirty="0">
                <a:latin typeface="Arial" panose="020B0604020202020204" pitchFamily="34" charset="0"/>
                <a:cs typeface="Arial" panose="020B0604020202020204" pitchFamily="34" charset="0"/>
              </a:rPr>
              <a:t>Case Studies</a:t>
            </a:r>
          </a:p>
          <a:p>
            <a:pPr marL="0" indent="0">
              <a:buNone/>
            </a:pPr>
            <a:r>
              <a:rPr lang="en-NZ" dirty="0">
                <a:latin typeface="Arial" panose="020B0604020202020204" pitchFamily="34" charset="0"/>
                <a:cs typeface="Arial" panose="020B0604020202020204" pitchFamily="34" charset="0"/>
              </a:rPr>
              <a:t>It is useful to consider the types of cases that qualitative researchers often study:</a:t>
            </a:r>
          </a:p>
          <a:p>
            <a:pPr marL="0" indent="0">
              <a:buNone/>
            </a:pPr>
            <a:r>
              <a:rPr lang="en-NZ" dirty="0">
                <a:latin typeface="Arial" panose="020B0604020202020204" pitchFamily="34" charset="0"/>
                <a:cs typeface="Arial" panose="020B0604020202020204" pitchFamily="34" charset="0"/>
              </a:rPr>
              <a:t>		- The research seeks to develop an </a:t>
            </a:r>
            <a:r>
              <a:rPr lang="en-NZ" dirty="0" smtClean="0">
                <a:latin typeface="Arial" panose="020B0604020202020204" pitchFamily="34" charset="0"/>
                <a:cs typeface="Arial" panose="020B0604020202020204" pitchFamily="34" charset="0"/>
              </a:rPr>
              <a:t>in-			depth understanding </a:t>
            </a:r>
            <a:r>
              <a:rPr lang="en-NZ" dirty="0">
                <a:latin typeface="Arial" panose="020B0604020202020204" pitchFamily="34" charset="0"/>
                <a:cs typeface="Arial" panose="020B0604020202020204" pitchFamily="34" charset="0"/>
              </a:rPr>
              <a:t>of the case by </a:t>
            </a:r>
            <a:r>
              <a:rPr lang="en-NZ" dirty="0" smtClean="0">
                <a:latin typeface="Arial" panose="020B0604020202020204" pitchFamily="34" charset="0"/>
                <a:cs typeface="Arial" panose="020B0604020202020204" pitchFamily="34" charset="0"/>
              </a:rPr>
              <a:t>			collecting </a:t>
            </a:r>
            <a:r>
              <a:rPr lang="en-NZ" dirty="0">
                <a:latin typeface="Arial" panose="020B0604020202020204" pitchFamily="34" charset="0"/>
                <a:cs typeface="Arial" panose="020B0604020202020204" pitchFamily="34" charset="0"/>
              </a:rPr>
              <a:t>multiple forms </a:t>
            </a:r>
            <a:r>
              <a:rPr lang="en-NZ" dirty="0" smtClean="0">
                <a:latin typeface="Arial" panose="020B0604020202020204" pitchFamily="34" charset="0"/>
                <a:cs typeface="Arial" panose="020B0604020202020204" pitchFamily="34" charset="0"/>
              </a:rPr>
              <a:t>of </a:t>
            </a:r>
            <a:r>
              <a:rPr lang="en-NZ" dirty="0">
                <a:latin typeface="Arial" panose="020B0604020202020204" pitchFamily="34" charset="0"/>
                <a:cs typeface="Arial" panose="020B0604020202020204" pitchFamily="34" charset="0"/>
              </a:rPr>
              <a:t>data. Providing </a:t>
            </a:r>
            <a:r>
              <a:rPr lang="en-NZ" dirty="0" smtClean="0">
                <a:latin typeface="Arial" panose="020B0604020202020204" pitchFamily="34" charset="0"/>
                <a:cs typeface="Arial" panose="020B0604020202020204" pitchFamily="34" charset="0"/>
              </a:rPr>
              <a:t>		this </a:t>
            </a:r>
            <a:r>
              <a:rPr lang="en-NZ" dirty="0">
                <a:latin typeface="Arial" panose="020B0604020202020204" pitchFamily="34" charset="0"/>
                <a:cs typeface="Arial" panose="020B0604020202020204" pitchFamily="34" charset="0"/>
              </a:rPr>
              <a:t>in-depth understanding requires </a:t>
            </a:r>
            <a:r>
              <a:rPr lang="en-NZ" dirty="0" smtClean="0">
                <a:latin typeface="Arial" panose="020B0604020202020204" pitchFamily="34" charset="0"/>
                <a:cs typeface="Arial" panose="020B0604020202020204" pitchFamily="34" charset="0"/>
              </a:rPr>
              <a:t>that 		only </a:t>
            </a:r>
            <a:r>
              <a:rPr lang="en-NZ" dirty="0">
                <a:latin typeface="Arial" panose="020B0604020202020204" pitchFamily="34" charset="0"/>
                <a:cs typeface="Arial" panose="020B0604020202020204" pitchFamily="34" charset="0"/>
              </a:rPr>
              <a:t>a few cases be studied.</a:t>
            </a:r>
          </a:p>
          <a:p>
            <a:pPr marL="0" lvl="0" indent="0">
              <a:buNone/>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08837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1527048" y="1745413"/>
            <a:ext cx="8900320" cy="4278398"/>
          </a:xfrm>
        </p:spPr>
        <p:txBody>
          <a:bodyPr>
            <a:noAutofit/>
          </a:bodyPr>
          <a:lstStyle/>
          <a:p>
            <a:pPr marL="0" indent="0">
              <a:buNone/>
            </a:pPr>
            <a:r>
              <a:rPr lang="en-NZ" dirty="0">
                <a:latin typeface="Arial" panose="020B0604020202020204" pitchFamily="34" charset="0"/>
                <a:cs typeface="Arial" panose="020B0604020202020204" pitchFamily="34" charset="0"/>
              </a:rPr>
              <a:t>Case Studies</a:t>
            </a:r>
          </a:p>
          <a:p>
            <a:pPr marL="0" indent="0">
              <a:buNone/>
            </a:pPr>
            <a:r>
              <a:rPr lang="en-NZ" dirty="0">
                <a:latin typeface="Arial" panose="020B0604020202020204" pitchFamily="34" charset="0"/>
                <a:cs typeface="Arial" panose="020B0604020202020204" pitchFamily="34" charset="0"/>
              </a:rPr>
              <a:t>It is useful to consider the types of cases that qualitative researchers often study:</a:t>
            </a:r>
          </a:p>
          <a:p>
            <a:pPr marL="0" indent="0">
              <a:buNone/>
            </a:pPr>
            <a:r>
              <a:rPr lang="en-NZ" dirty="0">
                <a:latin typeface="Arial" panose="020B0604020202020204" pitchFamily="34" charset="0"/>
                <a:cs typeface="Arial" panose="020B0604020202020204" pitchFamily="34" charset="0"/>
              </a:rPr>
              <a:t>		</a:t>
            </a:r>
          </a:p>
          <a:p>
            <a:pPr marL="0" indent="0">
              <a:buNone/>
            </a:pPr>
            <a:r>
              <a:rPr lang="en-NZ" dirty="0">
                <a:latin typeface="Arial" panose="020B0604020202020204" pitchFamily="34" charset="0"/>
                <a:cs typeface="Arial" panose="020B0604020202020204" pitchFamily="34" charset="0"/>
              </a:rPr>
              <a:t>		- The researcher also locates the case or </a:t>
            </a:r>
            <a:r>
              <a:rPr lang="en-NZ" dirty="0" smtClean="0">
                <a:latin typeface="Arial" panose="020B0604020202020204" pitchFamily="34" charset="0"/>
                <a:cs typeface="Arial" panose="020B0604020202020204" pitchFamily="34" charset="0"/>
              </a:rPr>
              <a:t>		cases </a:t>
            </a:r>
            <a:r>
              <a:rPr lang="en-NZ" dirty="0">
                <a:latin typeface="Arial" panose="020B0604020202020204" pitchFamily="34" charset="0"/>
                <a:cs typeface="Arial" panose="020B0604020202020204" pitchFamily="34" charset="0"/>
              </a:rPr>
              <a:t>within a </a:t>
            </a:r>
            <a:r>
              <a:rPr lang="en-NZ" dirty="0" smtClean="0">
                <a:latin typeface="Arial" panose="020B0604020202020204" pitchFamily="34" charset="0"/>
                <a:cs typeface="Arial" panose="020B0604020202020204" pitchFamily="34" charset="0"/>
              </a:rPr>
              <a:t>larger </a:t>
            </a:r>
            <a:r>
              <a:rPr lang="en-NZ" dirty="0">
                <a:latin typeface="Arial" panose="020B0604020202020204" pitchFamily="34" charset="0"/>
                <a:cs typeface="Arial" panose="020B0604020202020204" pitchFamily="34" charset="0"/>
              </a:rPr>
              <a:t>context,  such as </a:t>
            </a:r>
            <a:r>
              <a:rPr lang="en-NZ" dirty="0" smtClean="0">
                <a:latin typeface="Arial" panose="020B0604020202020204" pitchFamily="34" charset="0"/>
                <a:cs typeface="Arial" panose="020B0604020202020204" pitchFamily="34" charset="0"/>
              </a:rPr>
              <a:t>			geographical</a:t>
            </a:r>
            <a:r>
              <a:rPr lang="en-NZ" dirty="0">
                <a:latin typeface="Arial" panose="020B0604020202020204" pitchFamily="34" charset="0"/>
                <a:cs typeface="Arial" panose="020B0604020202020204" pitchFamily="34" charset="0"/>
              </a:rPr>
              <a:t>, social, political or 		</a:t>
            </a:r>
            <a:r>
              <a:rPr lang="en-NZ" dirty="0" smtClean="0">
                <a:latin typeface="Arial" panose="020B0604020202020204" pitchFamily="34" charset="0"/>
                <a:cs typeface="Arial" panose="020B0604020202020204" pitchFamily="34" charset="0"/>
              </a:rPr>
              <a:t>		economic </a:t>
            </a:r>
            <a:r>
              <a:rPr lang="en-NZ" dirty="0">
                <a:latin typeface="Arial" panose="020B0604020202020204" pitchFamily="34" charset="0"/>
                <a:cs typeface="Arial" panose="020B0604020202020204" pitchFamily="34" charset="0"/>
              </a:rPr>
              <a:t>settings.</a:t>
            </a:r>
          </a:p>
          <a:p>
            <a:pPr marL="0" lvl="0" indent="0">
              <a:buNone/>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34261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4963886" y="1745413"/>
            <a:ext cx="6884068" cy="4278398"/>
          </a:xfrm>
        </p:spPr>
        <p:txBody>
          <a:bodyPr>
            <a:noAutofit/>
          </a:bodyPr>
          <a:lstStyle/>
          <a:p>
            <a:pPr marL="0" indent="0">
              <a:buNone/>
            </a:pPr>
            <a:r>
              <a:rPr lang="en-NZ" dirty="0">
                <a:latin typeface="Arial" panose="020B0604020202020204" pitchFamily="34" charset="0"/>
                <a:cs typeface="Arial" panose="020B0604020202020204" pitchFamily="34" charset="0"/>
              </a:rPr>
              <a:t>Critical Ethnographies</a:t>
            </a:r>
          </a:p>
          <a:p>
            <a:pPr marL="0" indent="0">
              <a:buNone/>
            </a:pPr>
            <a:r>
              <a:rPr lang="en-NZ" dirty="0">
                <a:latin typeface="Arial" panose="020B0604020202020204" pitchFamily="34" charset="0"/>
                <a:cs typeface="Arial" panose="020B0604020202020204" pitchFamily="34" charset="0"/>
              </a:rPr>
              <a:t>	</a:t>
            </a:r>
            <a:r>
              <a:rPr lang="en-NZ" dirty="0" err="1">
                <a:latin typeface="Arial" panose="020B0604020202020204" pitchFamily="34" charset="0"/>
                <a:cs typeface="Arial" panose="020B0604020202020204" pitchFamily="34" charset="0"/>
              </a:rPr>
              <a:t>Denzin</a:t>
            </a:r>
            <a:r>
              <a:rPr lang="en-NZ" dirty="0">
                <a:latin typeface="Arial" panose="020B0604020202020204" pitchFamily="34" charset="0"/>
                <a:cs typeface="Arial" panose="020B0604020202020204" pitchFamily="34" charset="0"/>
              </a:rPr>
              <a:t> (1977) Spoke of the twin crisis of representation and legitimation, he was responding to profound changes in American society, such as becoming more multinational, joining the world economy and changing demographics to include more racial groups.</a:t>
            </a:r>
          </a:p>
          <a:p>
            <a:pPr marL="0" lvl="0" indent="0">
              <a:buNone/>
            </a:pPr>
            <a:endParaRPr lang="en-US" dirty="0"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170" y="2416991"/>
            <a:ext cx="3378680" cy="2178458"/>
          </a:xfrm>
          <a:prstGeom prst="rect">
            <a:avLst/>
          </a:prstGeom>
        </p:spPr>
      </p:pic>
    </p:spTree>
    <p:extLst>
      <p:ext uri="{BB962C8B-B14F-4D97-AF65-F5344CB8AC3E}">
        <p14:creationId xmlns:p14="http://schemas.microsoft.com/office/powerpoint/2010/main" val="41357343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4604983" y="1263197"/>
            <a:ext cx="6980137" cy="4892674"/>
          </a:xfrm>
        </p:spPr>
        <p:txBody>
          <a:bodyPr>
            <a:noAutofit/>
          </a:bodyPr>
          <a:lstStyle/>
          <a:p>
            <a:pPr marL="0" indent="0">
              <a:buNone/>
            </a:pPr>
            <a:r>
              <a:rPr lang="en-NZ" dirty="0">
                <a:latin typeface="Arial" panose="020B0604020202020204" pitchFamily="34" charset="0"/>
                <a:cs typeface="Arial" panose="020B0604020202020204" pitchFamily="34" charset="0"/>
              </a:rPr>
              <a:t>Critical Ethnographies</a:t>
            </a:r>
          </a:p>
          <a:p>
            <a:pPr marL="0" indent="0">
              <a:buNone/>
            </a:pPr>
            <a:r>
              <a:rPr lang="en-NZ" dirty="0">
                <a:latin typeface="Arial" panose="020B0604020202020204" pitchFamily="34" charset="0"/>
                <a:cs typeface="Arial" panose="020B0604020202020204" pitchFamily="34" charset="0"/>
              </a:rPr>
              <a:t>	These factors have created a </a:t>
            </a:r>
            <a:r>
              <a:rPr lang="en-NZ" dirty="0" smtClean="0">
                <a:latin typeface="Arial" panose="020B0604020202020204" pitchFamily="34" charset="0"/>
                <a:cs typeface="Arial" panose="020B0604020202020204" pitchFamily="34" charset="0"/>
              </a:rPr>
              <a:t>	system </a:t>
            </a:r>
            <a:r>
              <a:rPr lang="en-NZ" dirty="0">
                <a:latin typeface="Arial" panose="020B0604020202020204" pitchFamily="34" charset="0"/>
                <a:cs typeface="Arial" panose="020B0604020202020204" pitchFamily="34" charset="0"/>
              </a:rPr>
              <a:t>of power, </a:t>
            </a:r>
            <a:r>
              <a:rPr lang="en-NZ" dirty="0" smtClean="0">
                <a:latin typeface="Arial" panose="020B0604020202020204" pitchFamily="34" charset="0"/>
                <a:cs typeface="Arial" panose="020B0604020202020204" pitchFamily="34" charset="0"/>
              </a:rPr>
              <a:t>prestige, 	privilege </a:t>
            </a:r>
            <a:r>
              <a:rPr lang="en-NZ" dirty="0">
                <a:latin typeface="Arial" panose="020B0604020202020204" pitchFamily="34" charset="0"/>
                <a:cs typeface="Arial" panose="020B0604020202020204" pitchFamily="34" charset="0"/>
              </a:rPr>
              <a:t>and authority that </a:t>
            </a:r>
            <a:r>
              <a:rPr lang="en-NZ" dirty="0" smtClean="0">
                <a:latin typeface="Arial" panose="020B0604020202020204" pitchFamily="34" charset="0"/>
                <a:cs typeface="Arial" panose="020B0604020202020204" pitchFamily="34" charset="0"/>
              </a:rPr>
              <a:t>serves </a:t>
            </a:r>
            <a:r>
              <a:rPr lang="en-NZ" dirty="0">
                <a:latin typeface="Arial" panose="020B0604020202020204" pitchFamily="34" charset="0"/>
                <a:cs typeface="Arial" panose="020B0604020202020204" pitchFamily="34" charset="0"/>
              </a:rPr>
              <a:t>to </a:t>
            </a:r>
            <a:r>
              <a:rPr lang="en-NZ" dirty="0" smtClean="0">
                <a:latin typeface="Arial" panose="020B0604020202020204" pitchFamily="34" charset="0"/>
                <a:cs typeface="Arial" panose="020B0604020202020204" pitchFamily="34" charset="0"/>
              </a:rPr>
              <a:t>	marginalize individuals of </a:t>
            </a:r>
            <a:r>
              <a:rPr lang="en-NZ" dirty="0">
                <a:latin typeface="Arial" panose="020B0604020202020204" pitchFamily="34" charset="0"/>
                <a:cs typeface="Arial" panose="020B0604020202020204" pitchFamily="34" charset="0"/>
              </a:rPr>
              <a:t>different </a:t>
            </a:r>
            <a:r>
              <a:rPr lang="en-NZ" dirty="0" smtClean="0">
                <a:latin typeface="Arial" panose="020B0604020202020204" pitchFamily="34" charset="0"/>
                <a:cs typeface="Arial" panose="020B0604020202020204" pitchFamily="34" charset="0"/>
              </a:rPr>
              <a:t>	classes</a:t>
            </a:r>
            <a:r>
              <a:rPr lang="en-NZ" dirty="0">
                <a:latin typeface="Arial" panose="020B0604020202020204" pitchFamily="34" charset="0"/>
                <a:cs typeface="Arial" panose="020B0604020202020204" pitchFamily="34" charset="0"/>
              </a:rPr>
              <a:t>, </a:t>
            </a:r>
            <a:r>
              <a:rPr lang="en-NZ" dirty="0" smtClean="0">
                <a:latin typeface="Arial" panose="020B0604020202020204" pitchFamily="34" charset="0"/>
                <a:cs typeface="Arial" panose="020B0604020202020204" pitchFamily="34" charset="0"/>
              </a:rPr>
              <a:t>races</a:t>
            </a:r>
            <a:r>
              <a:rPr lang="en-NZ" dirty="0">
                <a:latin typeface="Arial" panose="020B0604020202020204" pitchFamily="34" charset="0"/>
                <a:cs typeface="Arial" panose="020B0604020202020204" pitchFamily="34" charset="0"/>
              </a:rPr>
              <a:t>, and gender in our </a:t>
            </a:r>
            <a:r>
              <a:rPr lang="en-NZ" dirty="0" smtClean="0">
                <a:latin typeface="Arial" panose="020B0604020202020204" pitchFamily="34" charset="0"/>
                <a:cs typeface="Arial" panose="020B0604020202020204" pitchFamily="34" charset="0"/>
              </a:rPr>
              <a:t>	society</a:t>
            </a:r>
            <a:r>
              <a:rPr lang="en-NZ" dirty="0">
                <a:latin typeface="Arial" panose="020B0604020202020204" pitchFamily="34" charset="0"/>
                <a:cs typeface="Arial" panose="020B0604020202020204" pitchFamily="34" charset="0"/>
              </a:rPr>
              <a:t>. With </a:t>
            </a:r>
            <a:r>
              <a:rPr lang="en-NZ" dirty="0" smtClean="0">
                <a:latin typeface="Arial" panose="020B0604020202020204" pitchFamily="34" charset="0"/>
                <a:cs typeface="Arial" panose="020B0604020202020204" pitchFamily="34" charset="0"/>
              </a:rPr>
              <a:t>roots </a:t>
            </a:r>
            <a:r>
              <a:rPr lang="en-NZ" dirty="0">
                <a:latin typeface="Arial" panose="020B0604020202020204" pitchFamily="34" charset="0"/>
                <a:cs typeface="Arial" panose="020B0604020202020204" pitchFamily="34" charset="0"/>
              </a:rPr>
              <a:t>in </a:t>
            </a:r>
            <a:r>
              <a:rPr lang="en-NZ" dirty="0" smtClean="0">
                <a:latin typeface="Arial" panose="020B0604020202020204" pitchFamily="34" charset="0"/>
                <a:cs typeface="Arial" panose="020B0604020202020204" pitchFamily="34" charset="0"/>
              </a:rPr>
              <a:t>1920’s  	Germany</a:t>
            </a:r>
            <a:r>
              <a:rPr lang="en-NZ" dirty="0">
                <a:latin typeface="Arial" panose="020B0604020202020204" pitchFamily="34" charset="0"/>
                <a:cs typeface="Arial" panose="020B0604020202020204" pitchFamily="34" charset="0"/>
              </a:rPr>
              <a:t>, the historical problems of </a:t>
            </a:r>
            <a:r>
              <a:rPr lang="en-NZ" dirty="0" smtClean="0">
                <a:latin typeface="Arial" panose="020B0604020202020204" pitchFamily="34" charset="0"/>
                <a:cs typeface="Arial" panose="020B0604020202020204" pitchFamily="34" charset="0"/>
              </a:rPr>
              <a:t>	domination</a:t>
            </a:r>
            <a:r>
              <a:rPr lang="en-NZ" dirty="0">
                <a:latin typeface="Arial" panose="020B0604020202020204" pitchFamily="34" charset="0"/>
                <a:cs typeface="Arial" panose="020B0604020202020204" pitchFamily="34" charset="0"/>
              </a:rPr>
              <a:t>, alienation and social </a:t>
            </a:r>
            <a:r>
              <a:rPr lang="en-NZ" dirty="0" smtClean="0">
                <a:latin typeface="Arial" panose="020B0604020202020204" pitchFamily="34" charset="0"/>
                <a:cs typeface="Arial" panose="020B0604020202020204" pitchFamily="34" charset="0"/>
              </a:rPr>
              <a:t>	struggle </a:t>
            </a:r>
            <a:r>
              <a:rPr lang="en-NZ" dirty="0">
                <a:latin typeface="Arial" panose="020B0604020202020204" pitchFamily="34" charset="0"/>
                <a:cs typeface="Arial" panose="020B0604020202020204" pitchFamily="34" charset="0"/>
              </a:rPr>
              <a:t>are </a:t>
            </a:r>
            <a:r>
              <a:rPr lang="en-NZ" dirty="0" smtClean="0">
                <a:latin typeface="Arial" panose="020B0604020202020204" pitchFamily="34" charset="0"/>
                <a:cs typeface="Arial" panose="020B0604020202020204" pitchFamily="34" charset="0"/>
              </a:rPr>
              <a:t>now </a:t>
            </a:r>
            <a:r>
              <a:rPr lang="en-NZ" dirty="0">
                <a:latin typeface="Arial" panose="020B0604020202020204" pitchFamily="34" charset="0"/>
                <a:cs typeface="Arial" panose="020B0604020202020204" pitchFamily="34" charset="0"/>
              </a:rPr>
              <a:t>playing out </a:t>
            </a:r>
            <a:r>
              <a:rPr lang="en-NZ" dirty="0" smtClean="0">
                <a:latin typeface="Arial" panose="020B0604020202020204" pitchFamily="34" charset="0"/>
                <a:cs typeface="Arial" panose="020B0604020202020204" pitchFamily="34" charset="0"/>
              </a:rPr>
              <a:t>with 	educational </a:t>
            </a:r>
            <a:r>
              <a:rPr lang="en-NZ" dirty="0">
                <a:latin typeface="Arial" panose="020B0604020202020204" pitchFamily="34" charset="0"/>
                <a:cs typeface="Arial" panose="020B0604020202020204" pitchFamily="34" charset="0"/>
              </a:rPr>
              <a:t>and social </a:t>
            </a:r>
            <a:r>
              <a:rPr lang="en-NZ" dirty="0" smtClean="0">
                <a:latin typeface="Arial" panose="020B0604020202020204" pitchFamily="34" charset="0"/>
                <a:cs typeface="Arial" panose="020B0604020202020204" pitchFamily="34" charset="0"/>
              </a:rPr>
              <a:t>	science 	research</a:t>
            </a:r>
            <a:r>
              <a:rPr lang="en-NZ" dirty="0">
                <a:latin typeface="Arial" panose="020B0604020202020204" pitchFamily="34" charset="0"/>
                <a:cs typeface="Arial" panose="020B0604020202020204" pitchFamily="34" charset="0"/>
              </a:rPr>
              <a:t>.</a:t>
            </a:r>
          </a:p>
          <a:p>
            <a:pPr marL="0" lvl="0" indent="0">
              <a:buNone/>
            </a:pPr>
            <a:endParaRPr lang="en-US" dirty="0" smtClean="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509" y="2281962"/>
            <a:ext cx="3723205" cy="2513163"/>
          </a:xfrm>
          <a:prstGeom prst="rect">
            <a:avLst/>
          </a:prstGeom>
        </p:spPr>
      </p:pic>
    </p:spTree>
    <p:extLst>
      <p:ext uri="{BB962C8B-B14F-4D97-AF65-F5344CB8AC3E}">
        <p14:creationId xmlns:p14="http://schemas.microsoft.com/office/powerpoint/2010/main" val="42657595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1527048" y="1745413"/>
            <a:ext cx="8900320" cy="4278398"/>
          </a:xfrm>
        </p:spPr>
        <p:txBody>
          <a:bodyPr>
            <a:noAutofit/>
          </a:bodyPr>
          <a:lstStyle/>
          <a:p>
            <a:pPr marL="0" lvl="0" indent="0">
              <a:buNone/>
            </a:pPr>
            <a:endParaRPr lang="en-US" dirty="0"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45" y="0"/>
            <a:ext cx="12291645" cy="6914050"/>
          </a:xfrm>
          <a:prstGeom prst="rect">
            <a:avLst/>
          </a:prstGeom>
        </p:spPr>
      </p:pic>
    </p:spTree>
    <p:extLst>
      <p:ext uri="{BB962C8B-B14F-4D97-AF65-F5344CB8AC3E}">
        <p14:creationId xmlns:p14="http://schemas.microsoft.com/office/powerpoint/2010/main" val="28828545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672281"/>
          </a:xfrm>
        </p:spPr>
        <p:txBody>
          <a:bodyPr>
            <a:normAutofit/>
          </a:bodyPr>
          <a:lstStyle/>
          <a:p>
            <a:r>
              <a:rPr lang="en-US" smtClean="0"/>
              <a:t>Research Design</a:t>
            </a:r>
            <a:br>
              <a:rPr lang="en-US" smtClean="0"/>
            </a:br>
            <a:r>
              <a:rPr lang="en-US" smtClean="0"/>
              <a:t>Part 3</a:t>
            </a:r>
            <a:endParaRPr lang="en-US" dirty="0"/>
          </a:p>
        </p:txBody>
      </p:sp>
      <p:sp>
        <p:nvSpPr>
          <p:cNvPr id="14" name="Content Placeholder 13"/>
          <p:cNvSpPr>
            <a:spLocks noGrp="1"/>
          </p:cNvSpPr>
          <p:nvPr>
            <p:ph idx="1"/>
          </p:nvPr>
        </p:nvSpPr>
        <p:spPr>
          <a:xfrm>
            <a:off x="1535286" y="3475359"/>
            <a:ext cx="8900320" cy="4278398"/>
          </a:xfrm>
        </p:spPr>
        <p:txBody>
          <a:bodyPr>
            <a:noAutofit/>
          </a:bodyPr>
          <a:lstStyle/>
          <a:p>
            <a:pPr marL="0" lvl="0" indent="0">
              <a:buNone/>
            </a:pPr>
            <a:r>
              <a:rPr lang="en-NZ"/>
              <a:t>Ethnographic Designs</a:t>
            </a:r>
            <a:endParaRPr lang="en-US" dirty="0"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0753" y="2094970"/>
            <a:ext cx="5142490" cy="3856868"/>
          </a:xfrm>
          <a:prstGeom prst="rect">
            <a:avLst/>
          </a:prstGeom>
        </p:spPr>
      </p:pic>
    </p:spTree>
    <p:extLst>
      <p:ext uri="{BB962C8B-B14F-4D97-AF65-F5344CB8AC3E}">
        <p14:creationId xmlns:p14="http://schemas.microsoft.com/office/powerpoint/2010/main" val="1775814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816755" y="1802563"/>
            <a:ext cx="7804731" cy="4278398"/>
          </a:xfrm>
        </p:spPr>
        <p:txBody>
          <a:bodyPr>
            <a:noAutofit/>
          </a:bodyPr>
          <a:lstStyle/>
          <a:p>
            <a:pPr marL="0" indent="0">
              <a:buNone/>
            </a:pPr>
            <a:r>
              <a:rPr lang="en-NZ" dirty="0">
                <a:latin typeface="Arial" panose="020B0604020202020204" pitchFamily="34" charset="0"/>
                <a:cs typeface="Arial" panose="020B0604020202020204" pitchFamily="34" charset="0"/>
              </a:rPr>
              <a:t>Critical Ethnographies</a:t>
            </a:r>
          </a:p>
          <a:p>
            <a:pPr marL="0" indent="0">
              <a:buNone/>
            </a:pPr>
            <a:r>
              <a:rPr lang="en-NZ" dirty="0">
                <a:latin typeface="Arial" panose="020B0604020202020204" pitchFamily="34" charset="0"/>
                <a:cs typeface="Arial" panose="020B0604020202020204" pitchFamily="34" charset="0"/>
              </a:rPr>
              <a:t>	Are a type of ethnographic research in </a:t>
            </a:r>
            <a:r>
              <a:rPr lang="en-NZ" dirty="0" smtClean="0">
                <a:latin typeface="Arial" panose="020B0604020202020204" pitchFamily="34" charset="0"/>
                <a:cs typeface="Arial" panose="020B0604020202020204" pitchFamily="34" charset="0"/>
              </a:rPr>
              <a:t>	which </a:t>
            </a:r>
            <a:r>
              <a:rPr lang="en-NZ" dirty="0">
                <a:latin typeface="Arial" panose="020B0604020202020204" pitchFamily="34" charset="0"/>
                <a:cs typeface="Arial" panose="020B0604020202020204" pitchFamily="34" charset="0"/>
              </a:rPr>
              <a:t>the </a:t>
            </a:r>
            <a:r>
              <a:rPr lang="en-NZ" dirty="0" smtClean="0">
                <a:latin typeface="Arial" panose="020B0604020202020204" pitchFamily="34" charset="0"/>
                <a:cs typeface="Arial" panose="020B0604020202020204" pitchFamily="34" charset="0"/>
              </a:rPr>
              <a:t>author </a:t>
            </a:r>
            <a:r>
              <a:rPr lang="en-NZ" dirty="0">
                <a:latin typeface="Arial" panose="020B0604020202020204" pitchFamily="34" charset="0"/>
                <a:cs typeface="Arial" panose="020B0604020202020204" pitchFamily="34" charset="0"/>
              </a:rPr>
              <a:t>is interested in </a:t>
            </a:r>
            <a:r>
              <a:rPr lang="en-NZ" dirty="0" smtClean="0">
                <a:latin typeface="Arial" panose="020B0604020202020204" pitchFamily="34" charset="0"/>
                <a:cs typeface="Arial" panose="020B0604020202020204" pitchFamily="34" charset="0"/>
              </a:rPr>
              <a:t>	advocating  </a:t>
            </a:r>
            <a:r>
              <a:rPr lang="en-NZ" dirty="0">
                <a:latin typeface="Arial" panose="020B0604020202020204" pitchFamily="34" charset="0"/>
                <a:cs typeface="Arial" panose="020B0604020202020204" pitchFamily="34" charset="0"/>
              </a:rPr>
              <a:t>for the </a:t>
            </a:r>
            <a:r>
              <a:rPr lang="en-NZ" dirty="0" smtClean="0">
                <a:latin typeface="Arial" panose="020B0604020202020204" pitchFamily="34" charset="0"/>
                <a:cs typeface="Arial" panose="020B0604020202020204" pitchFamily="34" charset="0"/>
              </a:rPr>
              <a:t>emancipation </a:t>
            </a:r>
            <a:r>
              <a:rPr lang="en-NZ" dirty="0">
                <a:latin typeface="Arial" panose="020B0604020202020204" pitchFamily="34" charset="0"/>
                <a:cs typeface="Arial" panose="020B0604020202020204" pitchFamily="34" charset="0"/>
              </a:rPr>
              <a:t>of </a:t>
            </a:r>
            <a:r>
              <a:rPr lang="en-NZ" dirty="0" smtClean="0">
                <a:latin typeface="Arial" panose="020B0604020202020204" pitchFamily="34" charset="0"/>
                <a:cs typeface="Arial" panose="020B0604020202020204" pitchFamily="34" charset="0"/>
              </a:rPr>
              <a:t>	groups </a:t>
            </a:r>
            <a:r>
              <a:rPr lang="en-NZ" dirty="0">
                <a:latin typeface="Arial" panose="020B0604020202020204" pitchFamily="34" charset="0"/>
                <a:cs typeface="Arial" panose="020B0604020202020204" pitchFamily="34" charset="0"/>
              </a:rPr>
              <a:t>marginalized in our </a:t>
            </a:r>
            <a:r>
              <a:rPr lang="en-NZ" dirty="0" smtClean="0">
                <a:latin typeface="Arial" panose="020B0604020202020204" pitchFamily="34" charset="0"/>
                <a:cs typeface="Arial" panose="020B0604020202020204" pitchFamily="34" charset="0"/>
              </a:rPr>
              <a:t>society</a:t>
            </a:r>
            <a:r>
              <a:rPr lang="en-NZ" dirty="0">
                <a:latin typeface="Arial" panose="020B0604020202020204" pitchFamily="34" charset="0"/>
                <a:cs typeface="Arial" panose="020B0604020202020204" pitchFamily="34" charset="0"/>
              </a:rPr>
              <a:t>. </a:t>
            </a:r>
            <a:r>
              <a:rPr lang="en-NZ" dirty="0" smtClean="0">
                <a:latin typeface="Arial" panose="020B0604020202020204" pitchFamily="34" charset="0"/>
                <a:cs typeface="Arial" panose="020B0604020202020204" pitchFamily="34" charset="0"/>
              </a:rPr>
              <a:t>	Typically </a:t>
            </a:r>
            <a:r>
              <a:rPr lang="en-NZ" dirty="0">
                <a:latin typeface="Arial" panose="020B0604020202020204" pitchFamily="34" charset="0"/>
                <a:cs typeface="Arial" panose="020B0604020202020204" pitchFamily="34" charset="0"/>
              </a:rPr>
              <a:t>politically minded individuals </a:t>
            </a:r>
            <a:r>
              <a:rPr lang="en-NZ" dirty="0" smtClean="0">
                <a:latin typeface="Arial" panose="020B0604020202020204" pitchFamily="34" charset="0"/>
                <a:cs typeface="Arial" panose="020B0604020202020204" pitchFamily="34" charset="0"/>
              </a:rPr>
              <a:t>	who </a:t>
            </a:r>
            <a:r>
              <a:rPr lang="en-NZ" dirty="0">
                <a:latin typeface="Arial" panose="020B0604020202020204" pitchFamily="34" charset="0"/>
                <a:cs typeface="Arial" panose="020B0604020202020204" pitchFamily="34" charset="0"/>
              </a:rPr>
              <a:t>seek through their research, to </a:t>
            </a:r>
            <a:r>
              <a:rPr lang="en-NZ" dirty="0" smtClean="0">
                <a:latin typeface="Arial" panose="020B0604020202020204" pitchFamily="34" charset="0"/>
                <a:cs typeface="Arial" panose="020B0604020202020204" pitchFamily="34" charset="0"/>
              </a:rPr>
              <a:t>	advocate against </a:t>
            </a:r>
            <a:r>
              <a:rPr lang="en-NZ" dirty="0">
                <a:latin typeface="Arial" panose="020B0604020202020204" pitchFamily="34" charset="0"/>
                <a:cs typeface="Arial" panose="020B0604020202020204" pitchFamily="34" charset="0"/>
              </a:rPr>
              <a:t>inequality and </a:t>
            </a:r>
            <a:r>
              <a:rPr lang="en-NZ" dirty="0" smtClean="0">
                <a:latin typeface="Arial" panose="020B0604020202020204" pitchFamily="34" charset="0"/>
                <a:cs typeface="Arial" panose="020B0604020202020204" pitchFamily="34" charset="0"/>
              </a:rPr>
              <a:t>	domination</a:t>
            </a:r>
            <a:r>
              <a:rPr lang="en-NZ" dirty="0">
                <a:latin typeface="Arial" panose="020B0604020202020204" pitchFamily="34" charset="0"/>
                <a:cs typeface="Arial" panose="020B0604020202020204" pitchFamily="34" charset="0"/>
              </a:rPr>
              <a:t>.	</a:t>
            </a:r>
          </a:p>
          <a:p>
            <a:pPr marL="0" lvl="0" indent="0">
              <a:buNone/>
            </a:pPr>
            <a:endParaRPr lang="en-US" dirty="0" smtClean="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1050" y="2539093"/>
            <a:ext cx="3048000" cy="2286000"/>
          </a:xfrm>
          <a:prstGeom prst="rect">
            <a:avLst/>
          </a:prstGeom>
        </p:spPr>
      </p:pic>
    </p:spTree>
    <p:extLst>
      <p:ext uri="{BB962C8B-B14F-4D97-AF65-F5344CB8AC3E}">
        <p14:creationId xmlns:p14="http://schemas.microsoft.com/office/powerpoint/2010/main" val="27948901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1527048" y="2472035"/>
            <a:ext cx="8900320" cy="4278398"/>
          </a:xfrm>
        </p:spPr>
        <p:txBody>
          <a:bodyPr>
            <a:noAutofit/>
          </a:bodyPr>
          <a:lstStyle/>
          <a:p>
            <a:pPr marL="0" indent="0">
              <a:buNone/>
            </a:pPr>
            <a:r>
              <a:rPr lang="en-NZ" dirty="0"/>
              <a:t>The major components of critical ethnography are factors such as a value laden orientation, empowering people by giving them more authority, challenging the status quo and a concern about power and control.</a:t>
            </a:r>
          </a:p>
          <a:p>
            <a:pPr marL="0" lvl="0" indent="0">
              <a:buNone/>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4814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1527048" y="1745413"/>
            <a:ext cx="8900320" cy="4278398"/>
          </a:xfrm>
        </p:spPr>
        <p:txBody>
          <a:bodyPr>
            <a:noAutofit/>
          </a:bodyPr>
          <a:lstStyle/>
          <a:p>
            <a:pPr marL="0" indent="0">
              <a:buNone/>
            </a:pPr>
            <a:r>
              <a:rPr lang="en-NZ" dirty="0">
                <a:latin typeface="Arial" panose="020B0604020202020204" pitchFamily="34" charset="0"/>
                <a:cs typeface="Arial" panose="020B0604020202020204" pitchFamily="34" charset="0"/>
              </a:rPr>
              <a:t>Critical Ethnography</a:t>
            </a:r>
          </a:p>
          <a:p>
            <a:pPr marL="0" indent="0">
              <a:buNone/>
            </a:pPr>
            <a:r>
              <a:rPr lang="en-NZ" dirty="0">
                <a:latin typeface="Arial" panose="020B0604020202020204" pitchFamily="34" charset="0"/>
                <a:cs typeface="Arial" panose="020B0604020202020204" pitchFamily="34" charset="0"/>
              </a:rPr>
              <a:t>	 These factors play out in an ethnography in specific procedural characteristics:</a:t>
            </a:r>
          </a:p>
          <a:p>
            <a:pPr marL="0" indent="0">
              <a:buNone/>
            </a:pPr>
            <a:endParaRPr lang="en-NZ" dirty="0">
              <a:latin typeface="Arial" panose="020B0604020202020204" pitchFamily="34" charset="0"/>
              <a:cs typeface="Arial" panose="020B0604020202020204" pitchFamily="34" charset="0"/>
            </a:endParaRPr>
          </a:p>
          <a:p>
            <a:pPr marL="0" indent="0">
              <a:buNone/>
            </a:pPr>
            <a:r>
              <a:rPr lang="en-NZ" dirty="0">
                <a:latin typeface="Arial" panose="020B0604020202020204" pitchFamily="34" charset="0"/>
                <a:cs typeface="Arial" panose="020B0604020202020204" pitchFamily="34" charset="0"/>
              </a:rPr>
              <a:t>		- studies social issues of power, </a:t>
            </a:r>
            <a:r>
              <a:rPr lang="en-NZ" dirty="0" smtClean="0">
                <a:latin typeface="Arial" panose="020B0604020202020204" pitchFamily="34" charset="0"/>
                <a:cs typeface="Arial" panose="020B0604020202020204" pitchFamily="34" charset="0"/>
              </a:rPr>
              <a:t>				empowerment</a:t>
            </a:r>
            <a:r>
              <a:rPr lang="en-NZ" dirty="0">
                <a:latin typeface="Arial" panose="020B0604020202020204" pitchFamily="34" charset="0"/>
                <a:cs typeface="Arial" panose="020B0604020202020204" pitchFamily="34" charset="0"/>
              </a:rPr>
              <a:t>, </a:t>
            </a:r>
            <a:r>
              <a:rPr lang="en-NZ" dirty="0" smtClean="0">
                <a:latin typeface="Arial" panose="020B0604020202020204" pitchFamily="34" charset="0"/>
                <a:cs typeface="Arial" panose="020B0604020202020204" pitchFamily="34" charset="0"/>
              </a:rPr>
              <a:t>inequality</a:t>
            </a:r>
            <a:r>
              <a:rPr lang="en-NZ" dirty="0">
                <a:latin typeface="Arial" panose="020B0604020202020204" pitchFamily="34" charset="0"/>
                <a:cs typeface="Arial" panose="020B0604020202020204" pitchFamily="34" charset="0"/>
              </a:rPr>
              <a:t>, inequity, </a:t>
            </a:r>
            <a:r>
              <a:rPr lang="en-NZ" dirty="0" smtClean="0">
                <a:latin typeface="Arial" panose="020B0604020202020204" pitchFamily="34" charset="0"/>
                <a:cs typeface="Arial" panose="020B0604020202020204" pitchFamily="34" charset="0"/>
              </a:rPr>
              <a:t>			dominance</a:t>
            </a:r>
            <a:r>
              <a:rPr lang="en-NZ" dirty="0">
                <a:latin typeface="Arial" panose="020B0604020202020204" pitchFamily="34" charset="0"/>
                <a:cs typeface="Arial" panose="020B0604020202020204" pitchFamily="34" charset="0"/>
              </a:rPr>
              <a:t>,  repression, </a:t>
            </a:r>
            <a:r>
              <a:rPr lang="en-NZ" dirty="0" smtClean="0">
                <a:latin typeface="Arial" panose="020B0604020202020204" pitchFamily="34" charset="0"/>
                <a:cs typeface="Arial" panose="020B0604020202020204" pitchFamily="34" charset="0"/>
              </a:rPr>
              <a:t>hegemony</a:t>
            </a:r>
            <a:r>
              <a:rPr lang="en-NZ" dirty="0">
                <a:latin typeface="Arial" panose="020B0604020202020204" pitchFamily="34" charset="0"/>
                <a:cs typeface="Arial" panose="020B0604020202020204" pitchFamily="34" charset="0"/>
              </a:rPr>
              <a:t>, </a:t>
            </a:r>
            <a:r>
              <a:rPr lang="en-NZ" dirty="0" smtClean="0">
                <a:latin typeface="Arial" panose="020B0604020202020204" pitchFamily="34" charset="0"/>
                <a:cs typeface="Arial" panose="020B0604020202020204" pitchFamily="34" charset="0"/>
              </a:rPr>
              <a:t>and 		victimization</a:t>
            </a:r>
            <a:r>
              <a:rPr lang="en-NZ" dirty="0">
                <a:latin typeface="Arial" panose="020B0604020202020204" pitchFamily="34" charset="0"/>
                <a:cs typeface="Arial" panose="020B0604020202020204" pitchFamily="34" charset="0"/>
              </a:rPr>
              <a:t>. 	</a:t>
            </a:r>
          </a:p>
          <a:p>
            <a:pPr marL="0" indent="0">
              <a:buNone/>
            </a:pPr>
            <a:r>
              <a:rPr lang="en-NZ" dirty="0"/>
              <a:t>	</a:t>
            </a:r>
          </a:p>
          <a:p>
            <a:pPr marL="0" lvl="0" indent="0">
              <a:buNone/>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41456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1527048" y="1745413"/>
            <a:ext cx="8900320" cy="4278398"/>
          </a:xfrm>
        </p:spPr>
        <p:txBody>
          <a:bodyPr>
            <a:noAutofit/>
          </a:bodyPr>
          <a:lstStyle/>
          <a:p>
            <a:pPr marL="0" indent="0">
              <a:buNone/>
            </a:pPr>
            <a:r>
              <a:rPr lang="en-NZ" dirty="0">
                <a:latin typeface="Arial" panose="020B0604020202020204" pitchFamily="34" charset="0"/>
                <a:cs typeface="Arial" panose="020B0604020202020204" pitchFamily="34" charset="0"/>
              </a:rPr>
              <a:t>Critical Ethnography</a:t>
            </a:r>
          </a:p>
          <a:p>
            <a:pPr marL="0" indent="0">
              <a:buNone/>
            </a:pPr>
            <a:r>
              <a:rPr lang="en-NZ" dirty="0">
                <a:latin typeface="Arial" panose="020B0604020202020204" pitchFamily="34" charset="0"/>
                <a:cs typeface="Arial" panose="020B0604020202020204" pitchFamily="34" charset="0"/>
              </a:rPr>
              <a:t>		- Researchers conduct critical </a:t>
            </a:r>
            <a:r>
              <a:rPr lang="en-NZ" dirty="0" smtClean="0">
                <a:latin typeface="Arial" panose="020B0604020202020204" pitchFamily="34" charset="0"/>
                <a:cs typeface="Arial" panose="020B0604020202020204" pitchFamily="34" charset="0"/>
              </a:rPr>
              <a:t>				ethnographies </a:t>
            </a:r>
            <a:r>
              <a:rPr lang="en-NZ" dirty="0">
                <a:latin typeface="Arial" panose="020B0604020202020204" pitchFamily="34" charset="0"/>
                <a:cs typeface="Arial" panose="020B0604020202020204" pitchFamily="34" charset="0"/>
              </a:rPr>
              <a:t>so </a:t>
            </a:r>
            <a:r>
              <a:rPr lang="en-NZ" dirty="0" smtClean="0">
                <a:latin typeface="Arial" panose="020B0604020202020204" pitchFamily="34" charset="0"/>
                <a:cs typeface="Arial" panose="020B0604020202020204" pitchFamily="34" charset="0"/>
              </a:rPr>
              <a:t>that their </a:t>
            </a:r>
            <a:r>
              <a:rPr lang="en-NZ" dirty="0">
                <a:latin typeface="Arial" panose="020B0604020202020204" pitchFamily="34" charset="0"/>
                <a:cs typeface="Arial" panose="020B0604020202020204" pitchFamily="34" charset="0"/>
              </a:rPr>
              <a:t>studies do not </a:t>
            </a:r>
            <a:r>
              <a:rPr lang="en-NZ" dirty="0" smtClean="0">
                <a:latin typeface="Arial" panose="020B0604020202020204" pitchFamily="34" charset="0"/>
                <a:cs typeface="Arial" panose="020B0604020202020204" pitchFamily="34" charset="0"/>
              </a:rPr>
              <a:t>		further </a:t>
            </a:r>
            <a:r>
              <a:rPr lang="en-NZ" dirty="0">
                <a:latin typeface="Arial" panose="020B0604020202020204" pitchFamily="34" charset="0"/>
                <a:cs typeface="Arial" panose="020B0604020202020204" pitchFamily="34" charset="0"/>
              </a:rPr>
              <a:t>marginalize the individuals </a:t>
            </a:r>
            <a:r>
              <a:rPr lang="en-NZ" dirty="0" smtClean="0">
                <a:latin typeface="Arial" panose="020B0604020202020204" pitchFamily="34" charset="0"/>
                <a:cs typeface="Arial" panose="020B0604020202020204" pitchFamily="34" charset="0"/>
              </a:rPr>
              <a:t>being 			studied</a:t>
            </a:r>
            <a:r>
              <a:rPr lang="en-NZ" dirty="0">
                <a:latin typeface="Arial" panose="020B0604020202020204" pitchFamily="34" charset="0"/>
                <a:cs typeface="Arial" panose="020B0604020202020204" pitchFamily="34" charset="0"/>
              </a:rPr>
              <a:t>.</a:t>
            </a:r>
          </a:p>
          <a:p>
            <a:pPr marL="0" indent="0">
              <a:buNone/>
            </a:pPr>
            <a:r>
              <a:rPr lang="en-NZ" dirty="0">
                <a:latin typeface="Arial" panose="020B0604020202020204" pitchFamily="34" charset="0"/>
                <a:cs typeface="Arial" panose="020B0604020202020204" pitchFamily="34" charset="0"/>
              </a:rPr>
              <a:t>		- Researcher are self-conscious about their 		</a:t>
            </a:r>
            <a:r>
              <a:rPr lang="en-NZ" dirty="0" smtClean="0">
                <a:latin typeface="Arial" panose="020B0604020202020204" pitchFamily="34" charset="0"/>
                <a:cs typeface="Arial" panose="020B0604020202020204" pitchFamily="34" charset="0"/>
              </a:rPr>
              <a:t>interpretation</a:t>
            </a:r>
            <a:r>
              <a:rPr lang="en-NZ" dirty="0">
                <a:latin typeface="Arial" panose="020B0604020202020204" pitchFamily="34" charset="0"/>
                <a:cs typeface="Arial" panose="020B0604020202020204" pitchFamily="34" charset="0"/>
              </a:rPr>
              <a:t>, recognizing </a:t>
            </a:r>
            <a:r>
              <a:rPr lang="en-NZ" dirty="0" smtClean="0">
                <a:latin typeface="Arial" panose="020B0604020202020204" pitchFamily="34" charset="0"/>
                <a:cs typeface="Arial" panose="020B0604020202020204" pitchFamily="34" charset="0"/>
              </a:rPr>
              <a:t>that 				interpretations </a:t>
            </a:r>
            <a:r>
              <a:rPr lang="en-NZ" dirty="0">
                <a:latin typeface="Arial" panose="020B0604020202020204" pitchFamily="34" charset="0"/>
                <a:cs typeface="Arial" panose="020B0604020202020204" pitchFamily="34" charset="0"/>
              </a:rPr>
              <a:t>reflect </a:t>
            </a:r>
            <a:r>
              <a:rPr lang="en-NZ" dirty="0" smtClean="0">
                <a:latin typeface="Arial" panose="020B0604020202020204" pitchFamily="34" charset="0"/>
                <a:cs typeface="Arial" panose="020B0604020202020204" pitchFamily="34" charset="0"/>
              </a:rPr>
              <a:t>their </a:t>
            </a:r>
            <a:r>
              <a:rPr lang="en-NZ" dirty="0">
                <a:latin typeface="Arial" panose="020B0604020202020204" pitchFamily="34" charset="0"/>
                <a:cs typeface="Arial" panose="020B0604020202020204" pitchFamily="34" charset="0"/>
              </a:rPr>
              <a:t>own history and </a:t>
            </a:r>
            <a:r>
              <a:rPr lang="en-NZ" dirty="0" smtClean="0">
                <a:latin typeface="Arial" panose="020B0604020202020204" pitchFamily="34" charset="0"/>
                <a:cs typeface="Arial" panose="020B0604020202020204" pitchFamily="34" charset="0"/>
              </a:rPr>
              <a:t>		culture</a:t>
            </a:r>
            <a:r>
              <a:rPr lang="en-NZ" dirty="0">
                <a:latin typeface="Arial" panose="020B0604020202020204" pitchFamily="34" charset="0"/>
                <a:cs typeface="Arial" panose="020B0604020202020204" pitchFamily="34" charset="0"/>
              </a:rPr>
              <a:t>.	</a:t>
            </a:r>
          </a:p>
          <a:p>
            <a:pPr marL="0" lvl="0" indent="0">
              <a:buNone/>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24039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1527048" y="1745413"/>
            <a:ext cx="8900320" cy="4278398"/>
          </a:xfrm>
        </p:spPr>
        <p:txBody>
          <a:bodyPr>
            <a:noAutofit/>
          </a:bodyPr>
          <a:lstStyle/>
          <a:p>
            <a:pPr marL="0" indent="0">
              <a:buNone/>
            </a:pPr>
            <a:r>
              <a:rPr lang="en-NZ" dirty="0">
                <a:latin typeface="Arial" panose="020B0604020202020204" pitchFamily="34" charset="0"/>
                <a:cs typeface="Arial" panose="020B0604020202020204" pitchFamily="34" charset="0"/>
              </a:rPr>
              <a:t>Critical Ethnography</a:t>
            </a:r>
          </a:p>
          <a:p>
            <a:pPr marL="0" indent="0">
              <a:buNone/>
            </a:pPr>
            <a:r>
              <a:rPr lang="en-NZ" dirty="0">
                <a:latin typeface="Arial" panose="020B0604020202020204" pitchFamily="34" charset="0"/>
                <a:cs typeface="Arial" panose="020B0604020202020204" pitchFamily="34" charset="0"/>
              </a:rPr>
              <a:t>		- Researchers position themselves in the </a:t>
            </a:r>
            <a:r>
              <a:rPr lang="en-NZ" dirty="0" smtClean="0">
                <a:latin typeface="Arial" panose="020B0604020202020204" pitchFamily="34" charset="0"/>
                <a:cs typeface="Arial" panose="020B0604020202020204" pitchFamily="34" charset="0"/>
              </a:rPr>
              <a:t>		text </a:t>
            </a:r>
            <a:r>
              <a:rPr lang="en-NZ" dirty="0">
                <a:latin typeface="Arial" panose="020B0604020202020204" pitchFamily="34" charset="0"/>
                <a:cs typeface="Arial" panose="020B0604020202020204" pitchFamily="34" charset="0"/>
              </a:rPr>
              <a:t>to be </a:t>
            </a:r>
            <a:r>
              <a:rPr lang="en-NZ" dirty="0" smtClean="0">
                <a:latin typeface="Arial" panose="020B0604020202020204" pitchFamily="34" charset="0"/>
                <a:cs typeface="Arial" panose="020B0604020202020204" pitchFamily="34" charset="0"/>
              </a:rPr>
              <a:t>reflexive </a:t>
            </a:r>
            <a:r>
              <a:rPr lang="en-NZ" dirty="0">
                <a:latin typeface="Arial" panose="020B0604020202020204" pitchFamily="34" charset="0"/>
                <a:cs typeface="Arial" panose="020B0604020202020204" pitchFamily="34" charset="0"/>
              </a:rPr>
              <a:t>and self-aware of their </a:t>
            </a:r>
            <a:r>
              <a:rPr lang="en-NZ" dirty="0" smtClean="0">
                <a:latin typeface="Arial" panose="020B0604020202020204" pitchFamily="34" charset="0"/>
                <a:cs typeface="Arial" panose="020B0604020202020204" pitchFamily="34" charset="0"/>
              </a:rPr>
              <a:t>		role</a:t>
            </a:r>
            <a:r>
              <a:rPr lang="en-NZ" dirty="0">
                <a:latin typeface="Arial" panose="020B0604020202020204" pitchFamily="34" charset="0"/>
                <a:cs typeface="Arial" panose="020B0604020202020204" pitchFamily="34" charset="0"/>
              </a:rPr>
              <a:t>, and to be up-front </a:t>
            </a:r>
            <a:r>
              <a:rPr lang="en-NZ" dirty="0" smtClean="0">
                <a:latin typeface="Arial" panose="020B0604020202020204" pitchFamily="34" charset="0"/>
                <a:cs typeface="Arial" panose="020B0604020202020204" pitchFamily="34" charset="0"/>
              </a:rPr>
              <a:t>in </a:t>
            </a:r>
            <a:r>
              <a:rPr lang="en-NZ" dirty="0">
                <a:latin typeface="Arial" panose="020B0604020202020204" pitchFamily="34" charset="0"/>
                <a:cs typeface="Arial" panose="020B0604020202020204" pitchFamily="34" charset="0"/>
              </a:rPr>
              <a:t>the written </a:t>
            </a:r>
            <a:r>
              <a:rPr lang="en-NZ" dirty="0" smtClean="0">
                <a:latin typeface="Arial" panose="020B0604020202020204" pitchFamily="34" charset="0"/>
                <a:cs typeface="Arial" panose="020B0604020202020204" pitchFamily="34" charset="0"/>
              </a:rPr>
              <a:t>			research </a:t>
            </a:r>
            <a:r>
              <a:rPr lang="en-NZ" dirty="0">
                <a:latin typeface="Arial" panose="020B0604020202020204" pitchFamily="34" charset="0"/>
                <a:cs typeface="Arial" panose="020B0604020202020204" pitchFamily="34" charset="0"/>
              </a:rPr>
              <a:t>report.</a:t>
            </a:r>
          </a:p>
          <a:p>
            <a:pPr marL="0" indent="0">
              <a:buNone/>
            </a:pPr>
            <a:r>
              <a:rPr lang="en-NZ" dirty="0">
                <a:latin typeface="Arial" panose="020B0604020202020204" pitchFamily="34" charset="0"/>
                <a:cs typeface="Arial" panose="020B0604020202020204" pitchFamily="34" charset="0"/>
              </a:rPr>
              <a:t>		- This non-natural position for </a:t>
            </a:r>
            <a:r>
              <a:rPr lang="en-NZ" dirty="0" smtClean="0">
                <a:latin typeface="Arial" panose="020B0604020202020204" pitchFamily="34" charset="0"/>
                <a:cs typeface="Arial" panose="020B0604020202020204" pitchFamily="34" charset="0"/>
              </a:rPr>
              <a:t>the  				researcher </a:t>
            </a:r>
            <a:r>
              <a:rPr lang="en-NZ" dirty="0">
                <a:latin typeface="Arial" panose="020B0604020202020204" pitchFamily="34" charset="0"/>
                <a:cs typeface="Arial" panose="020B0604020202020204" pitchFamily="34" charset="0"/>
              </a:rPr>
              <a:t>also means </a:t>
            </a:r>
            <a:r>
              <a:rPr lang="en-NZ" dirty="0" smtClean="0">
                <a:latin typeface="Arial" panose="020B0604020202020204" pitchFamily="34" charset="0"/>
                <a:cs typeface="Arial" panose="020B0604020202020204" pitchFamily="34" charset="0"/>
              </a:rPr>
              <a:t>that </a:t>
            </a:r>
            <a:r>
              <a:rPr lang="en-NZ" dirty="0">
                <a:latin typeface="Arial" panose="020B0604020202020204" pitchFamily="34" charset="0"/>
                <a:cs typeface="Arial" panose="020B0604020202020204" pitchFamily="34" charset="0"/>
              </a:rPr>
              <a:t>they will and </a:t>
            </a:r>
            <a:r>
              <a:rPr lang="en-NZ" dirty="0" smtClean="0">
                <a:latin typeface="Arial" panose="020B0604020202020204" pitchFamily="34" charset="0"/>
                <a:cs typeface="Arial" panose="020B0604020202020204" pitchFamily="34" charset="0"/>
              </a:rPr>
              <a:t>		advocate </a:t>
            </a:r>
            <a:r>
              <a:rPr lang="en-NZ" dirty="0">
                <a:latin typeface="Arial" panose="020B0604020202020204" pitchFamily="34" charset="0"/>
                <a:cs typeface="Arial" panose="020B0604020202020204" pitchFamily="34" charset="0"/>
              </a:rPr>
              <a:t>for change to help transform </a:t>
            </a:r>
            <a:r>
              <a:rPr lang="en-NZ" dirty="0" smtClean="0">
                <a:latin typeface="Arial" panose="020B0604020202020204" pitchFamily="34" charset="0"/>
                <a:cs typeface="Arial" panose="020B0604020202020204" pitchFamily="34" charset="0"/>
              </a:rPr>
              <a:t>our 		society </a:t>
            </a:r>
            <a:r>
              <a:rPr lang="en-NZ" dirty="0">
                <a:latin typeface="Arial" panose="020B0604020202020204" pitchFamily="34" charset="0"/>
                <a:cs typeface="Arial" panose="020B0604020202020204" pitchFamily="34" charset="0"/>
              </a:rPr>
              <a:t>so the people are less oppressed </a:t>
            </a:r>
            <a:r>
              <a:rPr lang="en-NZ" dirty="0" smtClean="0">
                <a:latin typeface="Arial" panose="020B0604020202020204" pitchFamily="34" charset="0"/>
                <a:cs typeface="Arial" panose="020B0604020202020204" pitchFamily="34" charset="0"/>
              </a:rPr>
              <a:t>		and marginalized</a:t>
            </a:r>
            <a:r>
              <a:rPr lang="en-NZ" dirty="0">
                <a:latin typeface="Arial" panose="020B0604020202020204" pitchFamily="34" charset="0"/>
                <a:cs typeface="Arial" panose="020B0604020202020204" pitchFamily="34" charset="0"/>
              </a:rPr>
              <a:t>.</a:t>
            </a:r>
            <a:r>
              <a:rPr lang="en-NZ" dirty="0"/>
              <a:t>	</a:t>
            </a:r>
          </a:p>
          <a:p>
            <a:pPr marL="0" lvl="0" indent="0">
              <a:buNone/>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58687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1527048" y="1745413"/>
            <a:ext cx="8900320" cy="4173694"/>
          </a:xfrm>
        </p:spPr>
        <p:txBody>
          <a:bodyPr>
            <a:noAutofit/>
          </a:bodyPr>
          <a:lstStyle/>
          <a:p>
            <a:pPr marL="0" indent="0">
              <a:buNone/>
            </a:pPr>
            <a:r>
              <a:rPr lang="en-NZ" dirty="0">
                <a:latin typeface="Arial" panose="020B0604020202020204" pitchFamily="34" charset="0"/>
                <a:cs typeface="Arial" panose="020B0604020202020204" pitchFamily="34" charset="0"/>
              </a:rPr>
              <a:t>Critical Ethnography</a:t>
            </a:r>
          </a:p>
          <a:p>
            <a:pPr marL="0" indent="0">
              <a:buNone/>
            </a:pPr>
            <a:r>
              <a:rPr lang="en-NZ" dirty="0">
                <a:latin typeface="Arial" panose="020B0604020202020204" pitchFamily="34" charset="0"/>
                <a:cs typeface="Arial" panose="020B0604020202020204" pitchFamily="34" charset="0"/>
              </a:rPr>
              <a:t>In the end the critical ethnographic report will be a messy, multi-level, multi-method approach to the enquiry, full of contradictions, improbables and tensions.	</a:t>
            </a:r>
          </a:p>
          <a:p>
            <a:pPr marL="0" lvl="0" indent="0">
              <a:buNone/>
            </a:pPr>
            <a:endParaRPr lang="en-US" dirty="0"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14850" y="3564435"/>
            <a:ext cx="4932484" cy="2774522"/>
          </a:xfrm>
          <a:prstGeom prst="rect">
            <a:avLst/>
          </a:prstGeom>
        </p:spPr>
      </p:pic>
    </p:spTree>
    <p:extLst>
      <p:ext uri="{BB962C8B-B14F-4D97-AF65-F5344CB8AC3E}">
        <p14:creationId xmlns:p14="http://schemas.microsoft.com/office/powerpoint/2010/main" val="21075611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1527048" y="1745413"/>
            <a:ext cx="8900320" cy="4278398"/>
          </a:xfrm>
        </p:spPr>
        <p:txBody>
          <a:bodyPr>
            <a:noAutofit/>
          </a:bodyPr>
          <a:lstStyle/>
          <a:p>
            <a:pPr marL="0" indent="0">
              <a:buNone/>
            </a:pPr>
            <a:r>
              <a:rPr lang="en-NZ" dirty="0">
                <a:latin typeface="Arial" panose="020B0604020202020204" pitchFamily="34" charset="0"/>
                <a:cs typeface="Arial" panose="020B0604020202020204" pitchFamily="34" charset="0"/>
              </a:rPr>
              <a:t>Characteristics of Ethnographic Research</a:t>
            </a:r>
          </a:p>
          <a:p>
            <a:pPr marL="0" indent="0">
              <a:buNone/>
            </a:pPr>
            <a:r>
              <a:rPr lang="en-NZ" dirty="0">
                <a:latin typeface="Arial" panose="020B0604020202020204" pitchFamily="34" charset="0"/>
                <a:cs typeface="Arial" panose="020B0604020202020204" pitchFamily="34" charset="0"/>
              </a:rPr>
              <a:t>		Cultural themes</a:t>
            </a:r>
          </a:p>
          <a:p>
            <a:pPr marL="0" indent="0">
              <a:buNone/>
            </a:pPr>
            <a:r>
              <a:rPr lang="en-NZ" dirty="0">
                <a:latin typeface="Arial" panose="020B0604020202020204" pitchFamily="34" charset="0"/>
                <a:cs typeface="Arial" panose="020B0604020202020204" pitchFamily="34" charset="0"/>
              </a:rPr>
              <a:t>		A culture sharing group </a:t>
            </a:r>
          </a:p>
          <a:p>
            <a:pPr marL="0" indent="0">
              <a:buNone/>
            </a:pPr>
            <a:r>
              <a:rPr lang="en-NZ" dirty="0">
                <a:latin typeface="Arial" panose="020B0604020202020204" pitchFamily="34" charset="0"/>
                <a:cs typeface="Arial" panose="020B0604020202020204" pitchFamily="34" charset="0"/>
              </a:rPr>
              <a:t>		Shared patterns of behaviour, belief and </a:t>
            </a:r>
            <a:r>
              <a:rPr lang="en-NZ" dirty="0" smtClean="0">
                <a:latin typeface="Arial" panose="020B0604020202020204" pitchFamily="34" charset="0"/>
                <a:cs typeface="Arial" panose="020B0604020202020204" pitchFamily="34" charset="0"/>
              </a:rPr>
              <a:t>		language</a:t>
            </a:r>
            <a:endParaRPr lang="en-NZ" dirty="0">
              <a:latin typeface="Arial" panose="020B0604020202020204" pitchFamily="34" charset="0"/>
              <a:cs typeface="Arial" panose="020B0604020202020204" pitchFamily="34" charset="0"/>
            </a:endParaRPr>
          </a:p>
          <a:p>
            <a:pPr marL="0" indent="0">
              <a:buNone/>
            </a:pPr>
            <a:r>
              <a:rPr lang="en-NZ" dirty="0">
                <a:latin typeface="Arial" panose="020B0604020202020204" pitchFamily="34" charset="0"/>
                <a:cs typeface="Arial" panose="020B0604020202020204" pitchFamily="34" charset="0"/>
              </a:rPr>
              <a:t>		Fieldwork</a:t>
            </a:r>
          </a:p>
          <a:p>
            <a:pPr marL="0" indent="0">
              <a:buNone/>
            </a:pPr>
            <a:r>
              <a:rPr lang="en-NZ" dirty="0">
                <a:latin typeface="Arial" panose="020B0604020202020204" pitchFamily="34" charset="0"/>
                <a:cs typeface="Arial" panose="020B0604020202020204" pitchFamily="34" charset="0"/>
              </a:rPr>
              <a:t>		Description, themes and interpretation</a:t>
            </a:r>
          </a:p>
          <a:p>
            <a:pPr marL="0" indent="0">
              <a:buNone/>
            </a:pPr>
            <a:r>
              <a:rPr lang="en-NZ" dirty="0">
                <a:latin typeface="Arial" panose="020B0604020202020204" pitchFamily="34" charset="0"/>
                <a:cs typeface="Arial" panose="020B0604020202020204" pitchFamily="34" charset="0"/>
              </a:rPr>
              <a:t>		Researcher Reflexivity </a:t>
            </a:r>
          </a:p>
          <a:p>
            <a:pPr marL="0" lvl="0" indent="0">
              <a:buNone/>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90576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1527048" y="1745413"/>
            <a:ext cx="8900320" cy="4278398"/>
          </a:xfrm>
        </p:spPr>
        <p:txBody>
          <a:bodyPr>
            <a:noAutofit/>
          </a:bodyPr>
          <a:lstStyle/>
          <a:p>
            <a:pPr marL="0" indent="0">
              <a:buNone/>
            </a:pPr>
            <a:r>
              <a:rPr lang="en-NZ" dirty="0">
                <a:latin typeface="Arial" panose="020B0604020202020204" pitchFamily="34" charset="0"/>
                <a:cs typeface="Arial" panose="020B0604020202020204" pitchFamily="34" charset="0"/>
              </a:rPr>
              <a:t>Characteristics of Ethnographic Research</a:t>
            </a:r>
          </a:p>
          <a:p>
            <a:pPr marL="0" indent="0">
              <a:buNone/>
            </a:pPr>
            <a:r>
              <a:rPr lang="en-NZ" dirty="0">
                <a:latin typeface="Arial" panose="020B0604020202020204" pitchFamily="34" charset="0"/>
                <a:cs typeface="Arial" panose="020B0604020202020204" pitchFamily="34" charset="0"/>
              </a:rPr>
              <a:t>		- Cultural Themes in ethnography is a </a:t>
            </a:r>
            <a:r>
              <a:rPr lang="en-NZ" dirty="0" smtClean="0">
                <a:latin typeface="Arial" panose="020B0604020202020204" pitchFamily="34" charset="0"/>
                <a:cs typeface="Arial" panose="020B0604020202020204" pitchFamily="34" charset="0"/>
              </a:rPr>
              <a:t>			general </a:t>
            </a:r>
            <a:r>
              <a:rPr lang="en-NZ" dirty="0">
                <a:latin typeface="Arial" panose="020B0604020202020204" pitchFamily="34" charset="0"/>
                <a:cs typeface="Arial" panose="020B0604020202020204" pitchFamily="34" charset="0"/>
              </a:rPr>
              <a:t>position, 	</a:t>
            </a:r>
            <a:r>
              <a:rPr lang="en-NZ" dirty="0" smtClean="0">
                <a:latin typeface="Arial" panose="020B0604020202020204" pitchFamily="34" charset="0"/>
                <a:cs typeface="Arial" panose="020B0604020202020204" pitchFamily="34" charset="0"/>
              </a:rPr>
              <a:t>declared </a:t>
            </a:r>
            <a:r>
              <a:rPr lang="en-NZ" dirty="0">
                <a:latin typeface="Arial" panose="020B0604020202020204" pitchFamily="34" charset="0"/>
                <a:cs typeface="Arial" panose="020B0604020202020204" pitchFamily="34" charset="0"/>
              </a:rPr>
              <a:t>to implied, that  </a:t>
            </a:r>
            <a:r>
              <a:rPr lang="en-NZ" dirty="0" smtClean="0">
                <a:latin typeface="Arial" panose="020B0604020202020204" pitchFamily="34" charset="0"/>
                <a:cs typeface="Arial" panose="020B0604020202020204" pitchFamily="34" charset="0"/>
              </a:rPr>
              <a:t>		is </a:t>
            </a:r>
            <a:r>
              <a:rPr lang="en-NZ" dirty="0">
                <a:latin typeface="Arial" panose="020B0604020202020204" pitchFamily="34" charset="0"/>
                <a:cs typeface="Arial" panose="020B0604020202020204" pitchFamily="34" charset="0"/>
              </a:rPr>
              <a:t>openly approved or </a:t>
            </a:r>
            <a:r>
              <a:rPr lang="en-NZ" dirty="0" smtClean="0">
                <a:latin typeface="Arial" panose="020B0604020202020204" pitchFamily="34" charset="0"/>
                <a:cs typeface="Arial" panose="020B0604020202020204" pitchFamily="34" charset="0"/>
              </a:rPr>
              <a:t>promoted </a:t>
            </a:r>
            <a:r>
              <a:rPr lang="en-NZ" dirty="0">
                <a:latin typeface="Arial" panose="020B0604020202020204" pitchFamily="34" charset="0"/>
                <a:cs typeface="Arial" panose="020B0604020202020204" pitchFamily="34" charset="0"/>
              </a:rPr>
              <a:t>in a </a:t>
            </a:r>
            <a:r>
              <a:rPr lang="en-NZ" dirty="0" smtClean="0">
                <a:latin typeface="Arial" panose="020B0604020202020204" pitchFamily="34" charset="0"/>
                <a:cs typeface="Arial" panose="020B0604020202020204" pitchFamily="34" charset="0"/>
              </a:rPr>
              <a:t>			society </a:t>
            </a:r>
            <a:r>
              <a:rPr lang="en-NZ" dirty="0">
                <a:latin typeface="Arial" panose="020B0604020202020204" pitchFamily="34" charset="0"/>
                <a:cs typeface="Arial" panose="020B0604020202020204" pitchFamily="34" charset="0"/>
              </a:rPr>
              <a:t>or group. </a:t>
            </a:r>
          </a:p>
          <a:p>
            <a:pPr marL="0" indent="0">
              <a:buNone/>
            </a:pPr>
            <a:endParaRPr lang="en-NZ" dirty="0">
              <a:latin typeface="Arial" panose="020B0604020202020204" pitchFamily="34" charset="0"/>
              <a:cs typeface="Arial" panose="020B0604020202020204" pitchFamily="34" charset="0"/>
            </a:endParaRPr>
          </a:p>
          <a:p>
            <a:pPr marL="0" indent="0">
              <a:buNone/>
            </a:pPr>
            <a:r>
              <a:rPr lang="en-NZ" dirty="0">
                <a:latin typeface="Arial" panose="020B0604020202020204" pitchFamily="34" charset="0"/>
                <a:cs typeface="Arial" panose="020B0604020202020204" pitchFamily="34" charset="0"/>
              </a:rPr>
              <a:t>		- A culture sharing group is two or more </a:t>
            </a:r>
            <a:r>
              <a:rPr lang="en-NZ" dirty="0" smtClean="0">
                <a:latin typeface="Arial" panose="020B0604020202020204" pitchFamily="34" charset="0"/>
                <a:cs typeface="Arial" panose="020B0604020202020204" pitchFamily="34" charset="0"/>
              </a:rPr>
              <a:t>			individuals </a:t>
            </a:r>
            <a:r>
              <a:rPr lang="en-NZ" dirty="0">
                <a:latin typeface="Arial" panose="020B0604020202020204" pitchFamily="34" charset="0"/>
                <a:cs typeface="Arial" panose="020B0604020202020204" pitchFamily="34" charset="0"/>
              </a:rPr>
              <a:t>who </a:t>
            </a:r>
            <a:r>
              <a:rPr lang="en-NZ" dirty="0" smtClean="0">
                <a:latin typeface="Arial" panose="020B0604020202020204" pitchFamily="34" charset="0"/>
                <a:cs typeface="Arial" panose="020B0604020202020204" pitchFamily="34" charset="0"/>
              </a:rPr>
              <a:t>have </a:t>
            </a:r>
            <a:r>
              <a:rPr lang="en-NZ" dirty="0">
                <a:latin typeface="Arial" panose="020B0604020202020204" pitchFamily="34" charset="0"/>
                <a:cs typeface="Arial" panose="020B0604020202020204" pitchFamily="34" charset="0"/>
              </a:rPr>
              <a:t>shared behaviours, </a:t>
            </a:r>
            <a:r>
              <a:rPr lang="en-NZ" dirty="0" smtClean="0">
                <a:latin typeface="Arial" panose="020B0604020202020204" pitchFamily="34" charset="0"/>
                <a:cs typeface="Arial" panose="020B0604020202020204" pitchFamily="34" charset="0"/>
              </a:rPr>
              <a:t>		beliefs </a:t>
            </a:r>
            <a:r>
              <a:rPr lang="en-NZ" dirty="0">
                <a:latin typeface="Arial" panose="020B0604020202020204" pitchFamily="34" charset="0"/>
                <a:cs typeface="Arial" panose="020B0604020202020204" pitchFamily="34" charset="0"/>
              </a:rPr>
              <a:t>and language. 	</a:t>
            </a:r>
          </a:p>
          <a:p>
            <a:pPr marL="0" lvl="0" indent="0">
              <a:buNone/>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77987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1527048" y="1745413"/>
            <a:ext cx="8900320" cy="4278398"/>
          </a:xfrm>
        </p:spPr>
        <p:txBody>
          <a:bodyPr>
            <a:noAutofit/>
          </a:bodyPr>
          <a:lstStyle/>
          <a:p>
            <a:pPr marL="0" indent="0">
              <a:buNone/>
            </a:pPr>
            <a:r>
              <a:rPr lang="en-NZ" dirty="0">
                <a:latin typeface="Arial" panose="020B0604020202020204" pitchFamily="34" charset="0"/>
                <a:cs typeface="Arial" panose="020B0604020202020204" pitchFamily="34" charset="0"/>
              </a:rPr>
              <a:t>Characteristics of Ethnographic Research</a:t>
            </a:r>
          </a:p>
          <a:p>
            <a:pPr marL="0" indent="0">
              <a:buNone/>
            </a:pPr>
            <a:r>
              <a:rPr lang="en-NZ" dirty="0">
                <a:latin typeface="Arial" panose="020B0604020202020204" pitchFamily="34" charset="0"/>
                <a:cs typeface="Arial" panose="020B0604020202020204" pitchFamily="34" charset="0"/>
              </a:rPr>
              <a:t>	</a:t>
            </a:r>
          </a:p>
          <a:p>
            <a:pPr marL="0" indent="0">
              <a:buNone/>
            </a:pPr>
            <a:r>
              <a:rPr lang="en-NZ" dirty="0">
                <a:latin typeface="Arial" panose="020B0604020202020204" pitchFamily="34" charset="0"/>
                <a:cs typeface="Arial" panose="020B0604020202020204" pitchFamily="34" charset="0"/>
              </a:rPr>
              <a:t>		- Shared patterns of behaviour, belief and </a:t>
            </a:r>
            <a:r>
              <a:rPr lang="en-NZ" dirty="0" smtClean="0">
                <a:latin typeface="Arial" panose="020B0604020202020204" pitchFamily="34" charset="0"/>
                <a:cs typeface="Arial" panose="020B0604020202020204" pitchFamily="34" charset="0"/>
              </a:rPr>
              <a:t>		language</a:t>
            </a:r>
            <a:r>
              <a:rPr lang="en-NZ" dirty="0">
                <a:latin typeface="Arial" panose="020B0604020202020204" pitchFamily="34" charset="0"/>
                <a:cs typeface="Arial" panose="020B0604020202020204" pitchFamily="34" charset="0"/>
              </a:rPr>
              <a:t>. </a:t>
            </a:r>
            <a:r>
              <a:rPr lang="en-NZ" dirty="0" smtClean="0">
                <a:latin typeface="Arial" panose="020B0604020202020204" pitchFamily="34" charset="0"/>
                <a:cs typeface="Arial" panose="020B0604020202020204" pitchFamily="34" charset="0"/>
              </a:rPr>
              <a:t>Researchers </a:t>
            </a:r>
            <a:r>
              <a:rPr lang="en-NZ" dirty="0">
                <a:latin typeface="Arial" panose="020B0604020202020204" pitchFamily="34" charset="0"/>
                <a:cs typeface="Arial" panose="020B0604020202020204" pitchFamily="34" charset="0"/>
              </a:rPr>
              <a:t>look for those </a:t>
            </a:r>
            <a:r>
              <a:rPr lang="en-NZ" dirty="0" smtClean="0">
                <a:latin typeface="Arial" panose="020B0604020202020204" pitchFamily="34" charset="0"/>
                <a:cs typeface="Arial" panose="020B0604020202020204" pitchFamily="34" charset="0"/>
              </a:rPr>
              <a:t>			patterns</a:t>
            </a:r>
            <a:r>
              <a:rPr lang="en-NZ" dirty="0">
                <a:latin typeface="Arial" panose="020B0604020202020204" pitchFamily="34" charset="0"/>
                <a:cs typeface="Arial" panose="020B0604020202020204" pitchFamily="34" charset="0"/>
              </a:rPr>
              <a:t>, they are common </a:t>
            </a:r>
            <a:r>
              <a:rPr lang="en-NZ" dirty="0" smtClean="0">
                <a:latin typeface="Arial" panose="020B0604020202020204" pitchFamily="34" charset="0"/>
                <a:cs typeface="Arial" panose="020B0604020202020204" pitchFamily="34" charset="0"/>
              </a:rPr>
              <a:t>social 				interaction </a:t>
            </a:r>
            <a:r>
              <a:rPr lang="en-NZ" dirty="0">
                <a:latin typeface="Arial" panose="020B0604020202020204" pitchFamily="34" charset="0"/>
                <a:cs typeface="Arial" panose="020B0604020202020204" pitchFamily="34" charset="0"/>
              </a:rPr>
              <a:t>that stabilizes as tacit rules and 		</a:t>
            </a:r>
            <a:r>
              <a:rPr lang="en-NZ" dirty="0" smtClean="0">
                <a:latin typeface="Arial" panose="020B0604020202020204" pitchFamily="34" charset="0"/>
                <a:cs typeface="Arial" panose="020B0604020202020204" pitchFamily="34" charset="0"/>
              </a:rPr>
              <a:t>expectations </a:t>
            </a:r>
            <a:r>
              <a:rPr lang="en-NZ" dirty="0">
                <a:latin typeface="Arial" panose="020B0604020202020204" pitchFamily="34" charset="0"/>
                <a:cs typeface="Arial" panose="020B0604020202020204" pitchFamily="34" charset="0"/>
              </a:rPr>
              <a:t>of the group. Question is how </a:t>
            </a:r>
            <a:r>
              <a:rPr lang="en-NZ" dirty="0" smtClean="0">
                <a:latin typeface="Arial" panose="020B0604020202020204" pitchFamily="34" charset="0"/>
                <a:cs typeface="Arial" panose="020B0604020202020204" pitchFamily="34" charset="0"/>
              </a:rPr>
              <a:t>		long </a:t>
            </a:r>
            <a:r>
              <a:rPr lang="en-NZ" dirty="0">
                <a:latin typeface="Arial" panose="020B0604020202020204" pitchFamily="34" charset="0"/>
                <a:cs typeface="Arial" panose="020B0604020202020204" pitchFamily="34" charset="0"/>
              </a:rPr>
              <a:t>does a </a:t>
            </a:r>
            <a:r>
              <a:rPr lang="en-NZ" dirty="0" smtClean="0">
                <a:latin typeface="Arial" panose="020B0604020202020204" pitchFamily="34" charset="0"/>
                <a:cs typeface="Arial" panose="020B0604020202020204" pitchFamily="34" charset="0"/>
              </a:rPr>
              <a:t>group </a:t>
            </a:r>
            <a:r>
              <a:rPr lang="en-NZ" dirty="0">
                <a:latin typeface="Arial" panose="020B0604020202020204" pitchFamily="34" charset="0"/>
                <a:cs typeface="Arial" panose="020B0604020202020204" pitchFamily="34" charset="0"/>
              </a:rPr>
              <a:t>need to stay together to </a:t>
            </a:r>
            <a:r>
              <a:rPr lang="en-NZ" dirty="0" smtClean="0">
                <a:latin typeface="Arial" panose="020B0604020202020204" pitchFamily="34" charset="0"/>
                <a:cs typeface="Arial" panose="020B0604020202020204" pitchFamily="34" charset="0"/>
              </a:rPr>
              <a:t>		share</a:t>
            </a:r>
            <a:r>
              <a:rPr lang="en-NZ" dirty="0">
                <a:latin typeface="Arial" panose="020B0604020202020204" pitchFamily="34" charset="0"/>
                <a:cs typeface="Arial" panose="020B0604020202020204" pitchFamily="34" charset="0"/>
              </a:rPr>
              <a:t>.	</a:t>
            </a:r>
          </a:p>
          <a:p>
            <a:pPr marL="0" lvl="0" indent="0">
              <a:buNone/>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32140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1527048" y="1745413"/>
            <a:ext cx="8900320" cy="4278398"/>
          </a:xfrm>
        </p:spPr>
        <p:txBody>
          <a:bodyPr>
            <a:noAutofit/>
          </a:bodyPr>
          <a:lstStyle/>
          <a:p>
            <a:pPr marL="0" indent="0">
              <a:buNone/>
            </a:pPr>
            <a:r>
              <a:rPr lang="en-NZ" dirty="0">
                <a:latin typeface="Arial" panose="020B0604020202020204" pitchFamily="34" charset="0"/>
                <a:cs typeface="Arial" panose="020B0604020202020204" pitchFamily="34" charset="0"/>
              </a:rPr>
              <a:t>Characteristics of Ethnographic Research</a:t>
            </a:r>
          </a:p>
          <a:p>
            <a:pPr marL="0" indent="0">
              <a:buNone/>
            </a:pPr>
            <a:endParaRPr lang="en-NZ" dirty="0">
              <a:latin typeface="Arial" panose="020B0604020202020204" pitchFamily="34" charset="0"/>
              <a:cs typeface="Arial" panose="020B0604020202020204" pitchFamily="34" charset="0"/>
            </a:endParaRPr>
          </a:p>
          <a:p>
            <a:pPr marL="0" indent="0">
              <a:buNone/>
            </a:pPr>
            <a:r>
              <a:rPr lang="en-NZ" dirty="0">
                <a:latin typeface="Arial" panose="020B0604020202020204" pitchFamily="34" charset="0"/>
                <a:cs typeface="Arial" panose="020B0604020202020204" pitchFamily="34" charset="0"/>
              </a:rPr>
              <a:t>		- Fieldwork researchers collect data </a:t>
            </a:r>
            <a:r>
              <a:rPr lang="en-NZ" dirty="0" smtClean="0">
                <a:latin typeface="Arial" panose="020B0604020202020204" pitchFamily="34" charset="0"/>
                <a:cs typeface="Arial" panose="020B0604020202020204" pitchFamily="34" charset="0"/>
              </a:rPr>
              <a:t>			through </a:t>
            </a:r>
            <a:r>
              <a:rPr lang="en-NZ" dirty="0">
                <a:latin typeface="Arial" panose="020B0604020202020204" pitchFamily="34" charset="0"/>
                <a:cs typeface="Arial" panose="020B0604020202020204" pitchFamily="34" charset="0"/>
              </a:rPr>
              <a:t>spending </a:t>
            </a:r>
            <a:r>
              <a:rPr lang="en-NZ" dirty="0" smtClean="0">
                <a:latin typeface="Arial" panose="020B0604020202020204" pitchFamily="34" charset="0"/>
                <a:cs typeface="Arial" panose="020B0604020202020204" pitchFamily="34" charset="0"/>
              </a:rPr>
              <a:t>time </a:t>
            </a:r>
            <a:r>
              <a:rPr lang="en-NZ" dirty="0">
                <a:latin typeface="Arial" panose="020B0604020202020204" pitchFamily="34" charset="0"/>
                <a:cs typeface="Arial" panose="020B0604020202020204" pitchFamily="34" charset="0"/>
              </a:rPr>
              <a:t>in the field.</a:t>
            </a:r>
          </a:p>
          <a:p>
            <a:pPr marL="0" lvl="0" indent="0">
              <a:buNone/>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7936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6829167" y="1943121"/>
            <a:ext cx="5105725" cy="4278398"/>
          </a:xfrm>
        </p:spPr>
        <p:txBody>
          <a:bodyPr>
            <a:noAutofit/>
          </a:bodyPr>
          <a:lstStyle/>
          <a:p>
            <a:pPr marL="0" indent="0">
              <a:buNone/>
            </a:pPr>
            <a:r>
              <a:rPr lang="en-NZ" dirty="0"/>
              <a:t>Ethnographic Research is a qualitative methodology. It is used for describing analysing and interpreting a culture-sharing groups patterns of behaviour, beliefs, and language that develop over time.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120" y="1943121"/>
            <a:ext cx="5619750" cy="3162300"/>
          </a:xfrm>
          <a:prstGeom prst="rect">
            <a:avLst/>
          </a:prstGeom>
        </p:spPr>
      </p:pic>
    </p:spTree>
    <p:extLst>
      <p:ext uri="{BB962C8B-B14F-4D97-AF65-F5344CB8AC3E}">
        <p14:creationId xmlns:p14="http://schemas.microsoft.com/office/powerpoint/2010/main" val="2988826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1527048" y="1745413"/>
            <a:ext cx="8900320" cy="4278398"/>
          </a:xfrm>
        </p:spPr>
        <p:txBody>
          <a:bodyPr>
            <a:noAutofit/>
          </a:bodyPr>
          <a:lstStyle/>
          <a:p>
            <a:pPr marL="0" lvl="0" indent="0">
              <a:buNone/>
            </a:pPr>
            <a:endParaRPr lang="en-US" dirty="0"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6187" y="2434773"/>
            <a:ext cx="7092098" cy="3118330"/>
          </a:xfrm>
          <a:prstGeom prst="rect">
            <a:avLst/>
          </a:prstGeom>
        </p:spPr>
      </p:pic>
    </p:spTree>
    <p:extLst>
      <p:ext uri="{BB962C8B-B14F-4D97-AF65-F5344CB8AC3E}">
        <p14:creationId xmlns:p14="http://schemas.microsoft.com/office/powerpoint/2010/main" val="17069809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1527048" y="1745413"/>
            <a:ext cx="8900320" cy="4278398"/>
          </a:xfrm>
        </p:spPr>
        <p:txBody>
          <a:bodyPr>
            <a:noAutofit/>
          </a:bodyPr>
          <a:lstStyle/>
          <a:p>
            <a:pPr marL="0" lvl="0" indent="0">
              <a:buNone/>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26962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5706835" y="2235270"/>
            <a:ext cx="4165361" cy="4278398"/>
          </a:xfrm>
        </p:spPr>
        <p:txBody>
          <a:bodyPr>
            <a:noAutofit/>
          </a:bodyPr>
          <a:lstStyle/>
          <a:p>
            <a:pPr marL="0" indent="0">
              <a:buNone/>
            </a:pPr>
            <a:r>
              <a:rPr lang="en-NZ" dirty="0">
                <a:latin typeface="Arial" panose="020B0604020202020204" pitchFamily="34" charset="0"/>
                <a:cs typeface="Arial" panose="020B0604020202020204" pitchFamily="34" charset="0"/>
              </a:rPr>
              <a:t>You conduct an ethnography when the study of a </a:t>
            </a:r>
            <a:r>
              <a:rPr lang="en-NZ" dirty="0" smtClean="0">
                <a:latin typeface="Arial" panose="020B0604020202020204" pitchFamily="34" charset="0"/>
                <a:cs typeface="Arial" panose="020B0604020202020204" pitchFamily="34" charset="0"/>
              </a:rPr>
              <a:t>particular group </a:t>
            </a:r>
            <a:r>
              <a:rPr lang="en-NZ" dirty="0">
                <a:latin typeface="Arial" panose="020B0604020202020204" pitchFamily="34" charset="0"/>
                <a:cs typeface="Arial" panose="020B0604020202020204" pitchFamily="34" charset="0"/>
              </a:rPr>
              <a:t>provides understanding of a larger issue</a:t>
            </a:r>
          </a:p>
          <a:p>
            <a:pPr marL="0" lvl="0" indent="0">
              <a:buNone/>
            </a:pPr>
            <a:endParaRPr lang="en-US" dirty="0" smtClean="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0042" y="1686524"/>
            <a:ext cx="2338578" cy="3497592"/>
          </a:xfrm>
          <a:prstGeom prst="rect">
            <a:avLst/>
          </a:prstGeom>
        </p:spPr>
      </p:pic>
    </p:spTree>
    <p:extLst>
      <p:ext uri="{BB962C8B-B14F-4D97-AF65-F5344CB8AC3E}">
        <p14:creationId xmlns:p14="http://schemas.microsoft.com/office/powerpoint/2010/main" val="3398494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03158"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853757" y="1948425"/>
            <a:ext cx="4147131" cy="4278398"/>
          </a:xfrm>
        </p:spPr>
        <p:txBody>
          <a:bodyPr>
            <a:noAutofit/>
          </a:bodyPr>
          <a:lstStyle/>
          <a:p>
            <a:pPr marL="0" indent="0">
              <a:buNone/>
            </a:pPr>
            <a:r>
              <a:rPr lang="en-NZ" dirty="0">
                <a:latin typeface="Arial" panose="020B0604020202020204" pitchFamily="34" charset="0"/>
                <a:cs typeface="Arial" panose="020B0604020202020204" pitchFamily="34" charset="0"/>
              </a:rPr>
              <a:t>“Ethnography was shaped by cultural anthropology, by an emphasis on the issues of writing about culture, and by how ethnographic reports need to be read and understood today.” p462.</a:t>
            </a:r>
          </a:p>
          <a:p>
            <a:pPr marL="0" lvl="0" indent="0">
              <a:buNone/>
            </a:pPr>
            <a:endParaRPr lang="en-US" dirty="0"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3778" y="-8315"/>
            <a:ext cx="8565502" cy="6858000"/>
          </a:xfrm>
          <a:prstGeom prst="rect">
            <a:avLst/>
          </a:prstGeom>
        </p:spPr>
      </p:pic>
    </p:spTree>
    <p:extLst>
      <p:ext uri="{BB962C8B-B14F-4D97-AF65-F5344CB8AC3E}">
        <p14:creationId xmlns:p14="http://schemas.microsoft.com/office/powerpoint/2010/main" val="1199420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1527048" y="1745413"/>
            <a:ext cx="8900320" cy="4278398"/>
          </a:xfrm>
        </p:spPr>
        <p:txBody>
          <a:bodyPr>
            <a:noAutofit/>
          </a:bodyPr>
          <a:lstStyle/>
          <a:p>
            <a:pPr marL="0" indent="0">
              <a:buNone/>
            </a:pPr>
            <a:r>
              <a:rPr lang="en-NZ" dirty="0">
                <a:latin typeface="Arial" panose="020B0604020202020204" pitchFamily="34" charset="0"/>
                <a:cs typeface="Arial" panose="020B0604020202020204" pitchFamily="34" charset="0"/>
              </a:rPr>
              <a:t>Ethnography – Realist Ethnographies is an approach used by cultural anthropologist. They:</a:t>
            </a:r>
          </a:p>
          <a:p>
            <a:pPr marL="0" indent="0">
              <a:buNone/>
            </a:pPr>
            <a:endParaRPr lang="en-NZ" dirty="0">
              <a:latin typeface="Arial" panose="020B0604020202020204" pitchFamily="34" charset="0"/>
              <a:cs typeface="Arial" panose="020B0604020202020204" pitchFamily="34" charset="0"/>
            </a:endParaRPr>
          </a:p>
          <a:p>
            <a:pPr marL="0" indent="0">
              <a:buNone/>
            </a:pPr>
            <a:r>
              <a:rPr lang="en-NZ" dirty="0">
                <a:latin typeface="Arial" panose="020B0604020202020204" pitchFamily="34" charset="0"/>
                <a:cs typeface="Arial" panose="020B0604020202020204" pitchFamily="34" charset="0"/>
              </a:rPr>
              <a:t>		1. Narrates the study in the third person in </a:t>
            </a:r>
            <a:r>
              <a:rPr lang="en-NZ" dirty="0" smtClean="0">
                <a:latin typeface="Arial" panose="020B0604020202020204" pitchFamily="34" charset="0"/>
                <a:cs typeface="Arial" panose="020B0604020202020204" pitchFamily="34" charset="0"/>
              </a:rPr>
              <a:t>		an dispassionate </a:t>
            </a:r>
            <a:r>
              <a:rPr lang="en-NZ" dirty="0">
                <a:latin typeface="Arial" panose="020B0604020202020204" pitchFamily="34" charset="0"/>
                <a:cs typeface="Arial" panose="020B0604020202020204" pitchFamily="34" charset="0"/>
              </a:rPr>
              <a:t>voice and reports on </a:t>
            </a:r>
            <a:r>
              <a:rPr lang="en-NZ" dirty="0" smtClean="0">
                <a:latin typeface="Arial" panose="020B0604020202020204" pitchFamily="34" charset="0"/>
                <a:cs typeface="Arial" panose="020B0604020202020204" pitchFamily="34" charset="0"/>
              </a:rPr>
              <a:t>			observations </a:t>
            </a:r>
            <a:r>
              <a:rPr lang="en-NZ" dirty="0">
                <a:latin typeface="Arial" panose="020B0604020202020204" pitchFamily="34" charset="0"/>
                <a:cs typeface="Arial" panose="020B0604020202020204" pitchFamily="34" charset="0"/>
              </a:rPr>
              <a:t>of </a:t>
            </a:r>
            <a:r>
              <a:rPr lang="en-NZ" dirty="0" smtClean="0">
                <a:latin typeface="Arial" panose="020B0604020202020204" pitchFamily="34" charset="0"/>
                <a:cs typeface="Arial" panose="020B0604020202020204" pitchFamily="34" charset="0"/>
              </a:rPr>
              <a:t>participants </a:t>
            </a:r>
            <a:r>
              <a:rPr lang="en-NZ" dirty="0">
                <a:latin typeface="Arial" panose="020B0604020202020204" pitchFamily="34" charset="0"/>
                <a:cs typeface="Arial" panose="020B0604020202020204" pitchFamily="34" charset="0"/>
              </a:rPr>
              <a:t>and </a:t>
            </a:r>
            <a:r>
              <a:rPr lang="en-NZ" dirty="0" smtClean="0">
                <a:latin typeface="Arial" panose="020B0604020202020204" pitchFamily="34" charset="0"/>
                <a:cs typeface="Arial" panose="020B0604020202020204" pitchFamily="34" charset="0"/>
              </a:rPr>
              <a:t>their 			views</a:t>
            </a:r>
            <a:r>
              <a:rPr lang="en-NZ" dirty="0">
                <a:latin typeface="Arial" panose="020B0604020202020204" pitchFamily="34" charset="0"/>
                <a:cs typeface="Arial" panose="020B0604020202020204" pitchFamily="34" charset="0"/>
              </a:rPr>
              <a:t>.</a:t>
            </a:r>
          </a:p>
          <a:p>
            <a:pPr marL="0" lvl="0" indent="0">
              <a:buNone/>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5815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1527048" y="1745413"/>
            <a:ext cx="8900320" cy="4278398"/>
          </a:xfrm>
        </p:spPr>
        <p:txBody>
          <a:bodyPr>
            <a:noAutofit/>
          </a:bodyPr>
          <a:lstStyle/>
          <a:p>
            <a:pPr marL="0" indent="0">
              <a:buNone/>
            </a:pPr>
            <a:r>
              <a:rPr lang="en-NZ" dirty="0">
                <a:latin typeface="Arial" panose="020B0604020202020204" pitchFamily="34" charset="0"/>
                <a:cs typeface="Arial" panose="020B0604020202020204" pitchFamily="34" charset="0"/>
              </a:rPr>
              <a:t>Ethnography – Realist Ethnographies is an approach used by cultural anthropologist. They:</a:t>
            </a:r>
          </a:p>
          <a:p>
            <a:pPr marL="0" indent="0">
              <a:buNone/>
            </a:pPr>
            <a:r>
              <a:rPr lang="en-NZ" dirty="0">
                <a:latin typeface="Arial" panose="020B0604020202020204" pitchFamily="34" charset="0"/>
                <a:cs typeface="Arial" panose="020B0604020202020204" pitchFamily="34" charset="0"/>
              </a:rPr>
              <a:t>		</a:t>
            </a:r>
          </a:p>
          <a:p>
            <a:pPr marL="0" indent="0">
              <a:buNone/>
            </a:pPr>
            <a:r>
              <a:rPr lang="en-NZ" dirty="0">
                <a:latin typeface="Arial" panose="020B0604020202020204" pitchFamily="34" charset="0"/>
                <a:cs typeface="Arial" panose="020B0604020202020204" pitchFamily="34" charset="0"/>
              </a:rPr>
              <a:t>		2. The researcher reports objective data in </a:t>
            </a:r>
            <a:r>
              <a:rPr lang="en-NZ" dirty="0" smtClean="0">
                <a:latin typeface="Arial" panose="020B0604020202020204" pitchFamily="34" charset="0"/>
                <a:cs typeface="Arial" panose="020B0604020202020204" pitchFamily="34" charset="0"/>
              </a:rPr>
              <a:t>		a measured way </a:t>
            </a:r>
            <a:r>
              <a:rPr lang="en-NZ" dirty="0">
                <a:latin typeface="Arial" panose="020B0604020202020204" pitchFamily="34" charset="0"/>
                <a:cs typeface="Arial" panose="020B0604020202020204" pitchFamily="34" charset="0"/>
              </a:rPr>
              <a:t>uncontaminated by </a:t>
            </a:r>
            <a:r>
              <a:rPr lang="en-NZ" dirty="0" smtClean="0">
                <a:latin typeface="Arial" panose="020B0604020202020204" pitchFamily="34" charset="0"/>
                <a:cs typeface="Arial" panose="020B0604020202020204" pitchFamily="34" charset="0"/>
              </a:rPr>
              <a:t>			personal bias</a:t>
            </a:r>
            <a:r>
              <a:rPr lang="en-NZ" dirty="0">
                <a:latin typeface="Arial" panose="020B0604020202020204" pitchFamily="34" charset="0"/>
                <a:cs typeface="Arial" panose="020B0604020202020204" pitchFamily="34" charset="0"/>
              </a:rPr>
              <a:t>, political goals, </a:t>
            </a:r>
            <a:r>
              <a:rPr lang="en-NZ" dirty="0" smtClean="0">
                <a:latin typeface="Arial" panose="020B0604020202020204" pitchFamily="34" charset="0"/>
                <a:cs typeface="Arial" panose="020B0604020202020204" pitchFamily="34" charset="0"/>
              </a:rPr>
              <a:t>and 				judgement</a:t>
            </a:r>
            <a:r>
              <a:rPr lang="en-NZ" dirty="0">
                <a:latin typeface="Arial" panose="020B0604020202020204" pitchFamily="34" charset="0"/>
                <a:cs typeface="Arial" panose="020B0604020202020204" pitchFamily="34" charset="0"/>
              </a:rPr>
              <a:t>.</a:t>
            </a:r>
          </a:p>
          <a:p>
            <a:pPr marL="0" lvl="0" indent="0">
              <a:buNone/>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251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1527048" y="1745413"/>
            <a:ext cx="8900320" cy="4278398"/>
          </a:xfrm>
        </p:spPr>
        <p:txBody>
          <a:bodyPr>
            <a:noAutofit/>
          </a:bodyPr>
          <a:lstStyle/>
          <a:p>
            <a:pPr marL="0" indent="0">
              <a:buNone/>
            </a:pPr>
            <a:r>
              <a:rPr lang="en-NZ" dirty="0">
                <a:latin typeface="Arial" panose="020B0604020202020204" pitchFamily="34" charset="0"/>
                <a:cs typeface="Arial" panose="020B0604020202020204" pitchFamily="34" charset="0"/>
              </a:rPr>
              <a:t>Ethnography – Realist Ethnographies is an approach used by cultural anthropologist. They:</a:t>
            </a:r>
          </a:p>
          <a:p>
            <a:pPr marL="0" indent="0">
              <a:buNone/>
            </a:pPr>
            <a:endParaRPr lang="en-NZ" dirty="0">
              <a:latin typeface="Arial" panose="020B0604020202020204" pitchFamily="34" charset="0"/>
              <a:cs typeface="Arial" panose="020B0604020202020204" pitchFamily="34" charset="0"/>
            </a:endParaRPr>
          </a:p>
          <a:p>
            <a:pPr marL="0" indent="0">
              <a:buNone/>
            </a:pPr>
            <a:r>
              <a:rPr lang="en-NZ" dirty="0">
                <a:latin typeface="Arial" panose="020B0604020202020204" pitchFamily="34" charset="0"/>
                <a:cs typeface="Arial" panose="020B0604020202020204" pitchFamily="34" charset="0"/>
              </a:rPr>
              <a:t>		3.Produce the participant’s views through </a:t>
            </a:r>
            <a:r>
              <a:rPr lang="en-NZ" dirty="0" smtClean="0">
                <a:latin typeface="Arial" panose="020B0604020202020204" pitchFamily="34" charset="0"/>
                <a:cs typeface="Arial" panose="020B0604020202020204" pitchFamily="34" charset="0"/>
              </a:rPr>
              <a:t>		closely </a:t>
            </a:r>
            <a:r>
              <a:rPr lang="en-NZ" dirty="0">
                <a:latin typeface="Arial" panose="020B0604020202020204" pitchFamily="34" charset="0"/>
                <a:cs typeface="Arial" panose="020B0604020202020204" pitchFamily="34" charset="0"/>
              </a:rPr>
              <a:t>edited </a:t>
            </a:r>
            <a:r>
              <a:rPr lang="en-NZ" dirty="0" smtClean="0">
                <a:latin typeface="Arial" panose="020B0604020202020204" pitchFamily="34" charset="0"/>
                <a:cs typeface="Arial" panose="020B0604020202020204" pitchFamily="34" charset="0"/>
              </a:rPr>
              <a:t>quotations </a:t>
            </a:r>
            <a:r>
              <a:rPr lang="en-NZ" dirty="0">
                <a:latin typeface="Arial" panose="020B0604020202020204" pitchFamily="34" charset="0"/>
                <a:cs typeface="Arial" panose="020B0604020202020204" pitchFamily="34" charset="0"/>
              </a:rPr>
              <a:t>and has the </a:t>
            </a:r>
            <a:r>
              <a:rPr lang="en-NZ" dirty="0" smtClean="0">
                <a:latin typeface="Arial" panose="020B0604020202020204" pitchFamily="34" charset="0"/>
                <a:cs typeface="Arial" panose="020B0604020202020204" pitchFamily="34" charset="0"/>
              </a:rPr>
              <a:t>			final word </a:t>
            </a:r>
            <a:r>
              <a:rPr lang="en-NZ" dirty="0">
                <a:latin typeface="Arial" panose="020B0604020202020204" pitchFamily="34" charset="0"/>
                <a:cs typeface="Arial" panose="020B0604020202020204" pitchFamily="34" charset="0"/>
              </a:rPr>
              <a:t>on the interpretation </a:t>
            </a:r>
            <a:r>
              <a:rPr lang="en-NZ" dirty="0" smtClean="0">
                <a:latin typeface="Arial" panose="020B0604020202020204" pitchFamily="34" charset="0"/>
                <a:cs typeface="Arial" panose="020B0604020202020204" pitchFamily="34" charset="0"/>
              </a:rPr>
              <a:t>and 			presentation </a:t>
            </a:r>
            <a:r>
              <a:rPr lang="en-NZ" dirty="0">
                <a:latin typeface="Arial" panose="020B0604020202020204" pitchFamily="34" charset="0"/>
                <a:cs typeface="Arial" panose="020B0604020202020204" pitchFamily="34" charset="0"/>
              </a:rPr>
              <a:t>of </a:t>
            </a:r>
            <a:r>
              <a:rPr lang="en-NZ" dirty="0" smtClean="0">
                <a:latin typeface="Arial" panose="020B0604020202020204" pitchFamily="34" charset="0"/>
                <a:cs typeface="Arial" panose="020B0604020202020204" pitchFamily="34" charset="0"/>
              </a:rPr>
              <a:t>the </a:t>
            </a:r>
            <a:r>
              <a:rPr lang="en-NZ" dirty="0">
                <a:latin typeface="Arial" panose="020B0604020202020204" pitchFamily="34" charset="0"/>
                <a:cs typeface="Arial" panose="020B0604020202020204" pitchFamily="34" charset="0"/>
              </a:rPr>
              <a:t>culture.</a:t>
            </a:r>
          </a:p>
          <a:p>
            <a:pPr marL="0" lvl="0" indent="0">
              <a:buNone/>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4837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4106636" y="1745413"/>
            <a:ext cx="6320732" cy="4278398"/>
          </a:xfrm>
        </p:spPr>
        <p:txBody>
          <a:bodyPr>
            <a:noAutofit/>
          </a:bodyPr>
          <a:lstStyle/>
          <a:p>
            <a:pPr marL="0" indent="0">
              <a:buNone/>
            </a:pPr>
            <a:r>
              <a:rPr lang="en-NZ" dirty="0">
                <a:latin typeface="Arial" panose="020B0604020202020204" pitchFamily="34" charset="0"/>
                <a:cs typeface="Arial" panose="020B0604020202020204" pitchFamily="34" charset="0"/>
              </a:rPr>
              <a:t>Ethnography – Case Studies </a:t>
            </a:r>
          </a:p>
          <a:p>
            <a:pPr marL="0" indent="0">
              <a:buNone/>
            </a:pPr>
            <a:r>
              <a:rPr lang="en-NZ" dirty="0" smtClean="0">
                <a:latin typeface="Arial" panose="020B0604020202020204" pitchFamily="34" charset="0"/>
                <a:cs typeface="Arial" panose="020B0604020202020204" pitchFamily="34" charset="0"/>
              </a:rPr>
              <a:t>May </a:t>
            </a:r>
            <a:r>
              <a:rPr lang="en-NZ" dirty="0">
                <a:latin typeface="Arial" panose="020B0604020202020204" pitchFamily="34" charset="0"/>
                <a:cs typeface="Arial" panose="020B0604020202020204" pitchFamily="34" charset="0"/>
              </a:rPr>
              <a:t>focus on a program, event or activity involving individuals rather than group, when they do research a group they are more interested in describing the activities of the group than describing the shared patterns of behaviour exhibited by the group.</a:t>
            </a:r>
          </a:p>
          <a:p>
            <a:pPr marL="0" lvl="0" indent="0">
              <a:buNone/>
            </a:pPr>
            <a:endParaRPr lang="en-US" dirty="0"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454" y="2009509"/>
            <a:ext cx="2979037" cy="2530273"/>
          </a:xfrm>
          <a:prstGeom prst="rect">
            <a:avLst/>
          </a:prstGeom>
        </p:spPr>
      </p:pic>
    </p:spTree>
    <p:extLst>
      <p:ext uri="{BB962C8B-B14F-4D97-AF65-F5344CB8AC3E}">
        <p14:creationId xmlns:p14="http://schemas.microsoft.com/office/powerpoint/2010/main" val="116423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template" id="{30DBBF30-EDA2-4408-9702-3B0A8AED6F12}" vid="{0F128B79-39D4-4007-9EC6-E245A2CC91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A1AFEDE-5CAF-4D05-AC35-0F55C5366E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Cloud skipper design slides</Template>
  <TotalTime>0</TotalTime>
  <Words>433</Words>
  <Application>Microsoft Office PowerPoint</Application>
  <PresentationFormat>Widescreen</PresentationFormat>
  <Paragraphs>109</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Cambria</vt:lpstr>
      <vt:lpstr>Cloud skipper design template</vt:lpstr>
      <vt:lpstr>Research Design</vt:lpstr>
      <vt:lpstr>Research Design Part 3</vt:lpstr>
      <vt:lpstr>Research Design</vt:lpstr>
      <vt:lpstr>Research Design</vt:lpstr>
      <vt:lpstr>Research Design</vt:lpstr>
      <vt:lpstr>Research Design</vt:lpstr>
      <vt:lpstr>Research Design</vt:lpstr>
      <vt:lpstr>Research Design</vt:lpstr>
      <vt:lpstr>Research Design</vt:lpstr>
      <vt:lpstr>Research Design</vt:lpstr>
      <vt:lpstr>Research Design</vt:lpstr>
      <vt:lpstr>Research Design</vt:lpstr>
      <vt:lpstr>Research Design</vt:lpstr>
      <vt:lpstr>Research Design</vt:lpstr>
      <vt:lpstr>Research Design</vt:lpstr>
      <vt:lpstr>Research Design</vt:lpstr>
      <vt:lpstr>Research Design</vt:lpstr>
      <vt:lpstr>Research Design</vt:lpstr>
      <vt:lpstr>Research Design</vt:lpstr>
      <vt:lpstr>Research Design</vt:lpstr>
      <vt:lpstr>Research Design</vt:lpstr>
      <vt:lpstr>Research Design</vt:lpstr>
      <vt:lpstr>Research Design</vt:lpstr>
      <vt:lpstr>Research Design</vt:lpstr>
      <vt:lpstr>Research Design</vt:lpstr>
      <vt:lpstr>Research Design</vt:lpstr>
      <vt:lpstr>Research Design</vt:lpstr>
      <vt:lpstr>Research Design</vt:lpstr>
      <vt:lpstr>Research Design</vt:lpstr>
      <vt:lpstr>Research Design</vt:lpstr>
      <vt:lpstr>Research Design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2015-08-24T23:19:41Z</dcterms:created>
  <dcterms:modified xsi:type="dcterms:W3CDTF">2015-09-08T00:08:00Z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TC034605089991</vt:lpwstr>
  </property>
</Properties>
</file>