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32"/>
  </p:notesMasterIdLst>
  <p:handoutMasterIdLst>
    <p:handoutMasterId r:id="rId33"/>
  </p:handoutMasterIdLst>
  <p:sldIdLst>
    <p:sldId id="265" r:id="rId3"/>
    <p:sldId id="309" r:id="rId4"/>
    <p:sldId id="322" r:id="rId5"/>
    <p:sldId id="323" r:id="rId6"/>
    <p:sldId id="346" r:id="rId7"/>
    <p:sldId id="316" r:id="rId8"/>
    <p:sldId id="347" r:id="rId9"/>
    <p:sldId id="317" r:id="rId10"/>
    <p:sldId id="318" r:id="rId11"/>
    <p:sldId id="319" r:id="rId12"/>
    <p:sldId id="320" r:id="rId13"/>
    <p:sldId id="335" r:id="rId14"/>
    <p:sldId id="336" r:id="rId15"/>
    <p:sldId id="321" r:id="rId16"/>
    <p:sldId id="337" r:id="rId17"/>
    <p:sldId id="338" r:id="rId18"/>
    <p:sldId id="339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48" r:id="rId27"/>
    <p:sldId id="331" r:id="rId28"/>
    <p:sldId id="332" r:id="rId29"/>
    <p:sldId id="333" r:id="rId30"/>
    <p:sldId id="33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3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56234" y="1503220"/>
            <a:ext cx="9144000" cy="2387600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442" y="1983974"/>
            <a:ext cx="5346358" cy="301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7048" y="1745413"/>
            <a:ext cx="4972606" cy="32714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Design Science</a:t>
            </a:r>
          </a:p>
          <a:p>
            <a:pPr marL="0" lvl="0" indent="0">
              <a:buNone/>
            </a:pPr>
            <a:r>
              <a:rPr lang="en-NZ" dirty="0" smtClean="0"/>
              <a:t>The </a:t>
            </a:r>
            <a:r>
              <a:rPr lang="en-NZ" dirty="0"/>
              <a:t>main goal of design science research is to develop </a:t>
            </a:r>
            <a:r>
              <a:rPr lang="en-NZ" dirty="0" smtClean="0"/>
              <a:t>knowledge </a:t>
            </a:r>
            <a:r>
              <a:rPr lang="en-NZ" dirty="0"/>
              <a:t>that the professionals of the discipline in question can use to design solutions for their field problems.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22" y="2063063"/>
            <a:ext cx="4096529" cy="273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2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737916" y="2316346"/>
            <a:ext cx="5358084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Design as an artifact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Design-science research must produce a viable artifact in the form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construct, a model, a method, or an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instantiation.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76200"/>
            <a:ext cx="5078169" cy="285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787344" y="1813174"/>
            <a:ext cx="594297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Problem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Arial" panose="020B0604020202020204" pitchFamily="34" charset="0"/>
              </a:rPr>
              <a:t>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 of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design-science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to develop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technology-based solutions to important and relevant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48" y="1674855"/>
            <a:ext cx="4598774" cy="368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787343" y="1813174"/>
            <a:ext cx="5473414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Design evaluation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utility, quality, and efficacy of a design artifact must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rigorously demonstrated via well-executed evaluation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799" y="1813174"/>
            <a:ext cx="4464908" cy="33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7048" y="1745413"/>
            <a:ext cx="8900320" cy="326319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 smtClean="0">
                <a:latin typeface="Arial" panose="020B0604020202020204" pitchFamily="34" charset="0"/>
              </a:rPr>
              <a:t>To this end: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Arial" panose="020B0604020202020204" pitchFamily="34" charset="0"/>
              </a:rPr>
              <a:t>Research Contributions</a:t>
            </a:r>
            <a:endParaRPr lang="en-US" altLang="en-US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Effective design-science research must provide clear and verifiable contributions in the areas of the design artifact, design foundations, and/or design methodologies.</a:t>
            </a:r>
          </a:p>
          <a:p>
            <a:pPr marL="0" lv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7048" y="1745413"/>
            <a:ext cx="8900320" cy="427839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 smtClean="0">
                <a:latin typeface="Arial" panose="020B0604020202020204" pitchFamily="34" charset="0"/>
              </a:rPr>
              <a:t>To this end: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Arial" panose="020B0604020202020204" pitchFamily="34" charset="0"/>
              </a:rPr>
              <a:t>Research Rigor</a:t>
            </a:r>
            <a:endParaRPr lang="en-US" altLang="en-US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Design-science research relies upon the application of rigorous methods in both the construction and evaluation of the design artifact</a:t>
            </a:r>
            <a:r>
              <a:rPr lang="en-US" altLang="en-US" sz="2800" dirty="0" smtClean="0">
                <a:latin typeface="Arial" panose="020B0604020202020204" pitchFamily="34" charset="0"/>
              </a:rPr>
              <a:t>.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6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7048" y="1745413"/>
            <a:ext cx="8900320" cy="427839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 smtClean="0">
                <a:latin typeface="Arial" panose="020B0604020202020204" pitchFamily="34" charset="0"/>
              </a:rPr>
              <a:t>To this end: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Arial" panose="020B0604020202020204" pitchFamily="34" charset="0"/>
              </a:rPr>
              <a:t>Design </a:t>
            </a:r>
            <a:r>
              <a:rPr lang="en-US" altLang="en-US" dirty="0">
                <a:latin typeface="Arial" panose="020B0604020202020204" pitchFamily="34" charset="0"/>
              </a:rPr>
              <a:t>as a </a:t>
            </a:r>
            <a:r>
              <a:rPr lang="en-US" altLang="en-US" dirty="0" smtClean="0">
                <a:latin typeface="Arial" panose="020B0604020202020204" pitchFamily="34" charset="0"/>
              </a:rPr>
              <a:t>Search Process</a:t>
            </a:r>
            <a:endParaRPr lang="en-US" altLang="en-US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The search for an effective artifact requires utilizing available means to reach desired ends while satisfying laws in the problem environment.</a:t>
            </a:r>
          </a:p>
          <a:p>
            <a:pPr marL="0" lv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2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7048" y="1745413"/>
            <a:ext cx="8900320" cy="427839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 smtClean="0">
                <a:latin typeface="Arial" panose="020B0604020202020204" pitchFamily="34" charset="0"/>
              </a:rPr>
              <a:t>To this end: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Arial" panose="020B0604020202020204" pitchFamily="34" charset="0"/>
              </a:rPr>
              <a:t>Communication </a:t>
            </a:r>
            <a:r>
              <a:rPr lang="en-US" altLang="en-US" dirty="0">
                <a:latin typeface="Arial" panose="020B0604020202020204" pitchFamily="34" charset="0"/>
              </a:rPr>
              <a:t>of </a:t>
            </a:r>
            <a:r>
              <a:rPr lang="en-US" altLang="en-US" dirty="0" smtClean="0">
                <a:latin typeface="Arial" panose="020B0604020202020204" pitchFamily="34" charset="0"/>
              </a:rPr>
              <a:t>Research</a:t>
            </a:r>
            <a:endParaRPr lang="en-US" altLang="en-US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Design-science research must be presented effectively both to technology-oriented as well as management-oriented audiences.</a:t>
            </a:r>
          </a:p>
          <a:p>
            <a:pPr marL="0" lv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6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7048" y="1745413"/>
            <a:ext cx="8900320" cy="427839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Simon 1996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the distinction between natural science and the science of the artificial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Natural science -  body of knowledge about the same class of things – object or phenomenon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explain how they behave. </a:t>
            </a:r>
          </a:p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Science of the artificial is the body of knowledge about the design of(man-made)objects and phenomenon. Artifacts designed to meet certain goals.</a:t>
            </a:r>
          </a:p>
          <a:p>
            <a:pPr marL="0" lv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7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7048" y="1745413"/>
            <a:ext cx="8900320" cy="427839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Simon further frames the design of such artifacts in terms of -</a:t>
            </a:r>
          </a:p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Inner environment </a:t>
            </a:r>
          </a:p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Outer environment</a:t>
            </a:r>
          </a:p>
          <a:p>
            <a:pPr marL="0" lv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0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53768" y="2879928"/>
            <a:ext cx="4371529" cy="1706164"/>
          </a:xfrm>
        </p:spPr>
        <p:txBody>
          <a:bodyPr/>
          <a:lstStyle/>
          <a:p>
            <a:pPr marL="0" indent="0">
              <a:buNone/>
            </a:pP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Design Science 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Research Designs</a:t>
            </a:r>
          </a:p>
          <a:p>
            <a:pPr marL="0" lv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</a:t>
            </a:r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619" y="1639330"/>
            <a:ext cx="3783171" cy="41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6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7048" y="1745413"/>
            <a:ext cx="8900320" cy="427839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Inner Environment</a:t>
            </a:r>
          </a:p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 of components that make up the artifact and their relationship with the organization on the artifact.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0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7048" y="1745413"/>
            <a:ext cx="8900320" cy="427839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Outer Environment</a:t>
            </a:r>
          </a:p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the total set of external forces and effects that make up the artifact and their relationship to the organization of the artifact.	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7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94096" y="1978636"/>
            <a:ext cx="4791374" cy="320296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 therefore Design Science is knowledge in the form of constructs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techniques and models – the knowledge for creating artifacts that satisfy a given set of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functional requirements.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62" y="1978636"/>
            <a:ext cx="4810898" cy="300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9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7048" y="1745413"/>
            <a:ext cx="8900320" cy="427839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Diagram p 15Fig 2.3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7047" y="1745413"/>
            <a:ext cx="9618747" cy="427839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road to design, development and testing.</a:t>
            </a:r>
          </a:p>
          <a:p>
            <a:pPr marL="0" lv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Awareness may come from multiple sources – proposal.</a:t>
            </a:r>
          </a:p>
          <a:p>
            <a:pPr marL="0" lv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Suggestion Phase – towards tentative design is essentially a creative step. Wherein new functionality is envisioned based on a novel concept. Creative step analogous to research methods.</a:t>
            </a:r>
          </a:p>
        </p:txBody>
      </p:sp>
    </p:spTree>
    <p:extLst>
      <p:ext uri="{BB962C8B-B14F-4D97-AF65-F5344CB8AC3E}">
        <p14:creationId xmlns:p14="http://schemas.microsoft.com/office/powerpoint/2010/main" val="177581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7047" y="1745413"/>
            <a:ext cx="9618747" cy="4278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road to design, development and testing.</a:t>
            </a:r>
          </a:p>
          <a:p>
            <a:pPr marL="0" lv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Phase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Tentative design is further developed and implemented. The implementation will vary depending on the artifact to be created.</a:t>
            </a:r>
          </a:p>
          <a:p>
            <a:pPr marL="0" lv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Phase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Artifact is evaluated according to the criteria. These are always implicit and frequently made explicit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7048" y="1745413"/>
            <a:ext cx="8900320" cy="427839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7048" y="1745413"/>
            <a:ext cx="8900320" cy="427839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9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7048" y="1745413"/>
            <a:ext cx="8900320" cy="427839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41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7048" y="1745413"/>
            <a:ext cx="8900320" cy="427839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0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62100" y="2791618"/>
            <a:ext cx="8900320" cy="18215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dirty="0"/>
              <a:t>Design Science</a:t>
            </a:r>
          </a:p>
          <a:p>
            <a:pPr marL="0" indent="0">
              <a:buNone/>
            </a:pPr>
            <a:r>
              <a:rPr lang="en-NZ" dirty="0"/>
              <a:t>A definition as “</a:t>
            </a:r>
            <a:r>
              <a:rPr lang="en-NZ" i="1" dirty="0"/>
              <a:t>an activity that contributes to the understanding of a phenomenon.</a:t>
            </a:r>
            <a:r>
              <a:rPr lang="en-NZ" dirty="0"/>
              <a:t>” </a:t>
            </a:r>
            <a:r>
              <a:rPr lang="en-NZ" dirty="0" err="1"/>
              <a:t>Vaishnavi</a:t>
            </a:r>
            <a:r>
              <a:rPr lang="en-NZ" dirty="0"/>
              <a:t>, V. &amp; </a:t>
            </a:r>
            <a:r>
              <a:rPr lang="en-NZ" dirty="0" err="1"/>
              <a:t>Kuechler</a:t>
            </a:r>
            <a:r>
              <a:rPr lang="en-NZ" dirty="0"/>
              <a:t> Jr, W. 2015.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6962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71675" y="1770126"/>
            <a:ext cx="6298898" cy="4278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dirty="0"/>
              <a:t>Design Science</a:t>
            </a:r>
          </a:p>
          <a:p>
            <a:pPr marL="0" indent="0">
              <a:buNone/>
            </a:pPr>
            <a:r>
              <a:rPr lang="en-NZ" dirty="0"/>
              <a:t>	The phenomenon’s typically a set of behaviours of some entity. Valid knowledge may allow prediction of some behaviour of some aspect of the phenomenon which leads to the formation of a theory.</a:t>
            </a:r>
          </a:p>
          <a:p>
            <a:pPr marL="0" lv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143" y="1984310"/>
            <a:ext cx="3766657" cy="301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48498" y="2294543"/>
            <a:ext cx="7677665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NZ" sz="3200" dirty="0" smtClean="0"/>
              <a:t>Design </a:t>
            </a:r>
            <a:r>
              <a:rPr lang="en-NZ" sz="3200" smtClean="0"/>
              <a:t>science </a:t>
            </a:r>
            <a:r>
              <a:rPr lang="en-NZ" sz="3200" smtClean="0"/>
              <a:t>also is </a:t>
            </a:r>
            <a:r>
              <a:rPr lang="en-NZ" sz="3200" dirty="0" smtClean="0"/>
              <a:t>an outcome based information technology research methodology, which offers specific guidelines for evaluation and iteration with research projects.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76353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54025" y="2327304"/>
            <a:ext cx="5721650" cy="284321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NZ" dirty="0"/>
              <a:t>Design science research is a set of </a:t>
            </a:r>
            <a:r>
              <a:rPr lang="en-NZ" dirty="0" smtClean="0"/>
              <a:t>analytical techniques and </a:t>
            </a:r>
            <a:r>
              <a:rPr lang="en-NZ" dirty="0"/>
              <a:t>perspectives for performing research in </a:t>
            </a:r>
            <a:r>
              <a:rPr lang="en-NZ" dirty="0" smtClean="0"/>
              <a:t>information systems(IS</a:t>
            </a:r>
            <a:r>
              <a:rPr lang="en-NZ" dirty="0"/>
              <a:t>).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089" y="2267465"/>
            <a:ext cx="4037929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7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760603" y="1857642"/>
            <a:ext cx="4796114" cy="32933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NZ" dirty="0"/>
              <a:t>Design </a:t>
            </a:r>
            <a:r>
              <a:rPr lang="en-NZ" dirty="0" smtClean="0"/>
              <a:t>Science Research (DSR) focuses </a:t>
            </a:r>
            <a:r>
              <a:rPr lang="en-NZ" dirty="0"/>
              <a:t>on the development and performance of (designed) </a:t>
            </a:r>
            <a:r>
              <a:rPr lang="en-NZ" dirty="0" smtClean="0"/>
              <a:t>artifact with </a:t>
            </a:r>
            <a:r>
              <a:rPr lang="en-NZ" dirty="0"/>
              <a:t>the explicit intention of improving the functional performance of the artifact.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87" y="1801872"/>
            <a:ext cx="3171923" cy="33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7048" y="1745413"/>
            <a:ext cx="8900320" cy="427839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Design Science</a:t>
            </a:r>
          </a:p>
          <a:p>
            <a:pPr marL="0" lvl="0" indent="0">
              <a:buNone/>
            </a:pPr>
            <a:r>
              <a:rPr lang="en-NZ" dirty="0"/>
              <a:t>Design science research involves the design of </a:t>
            </a:r>
            <a:r>
              <a:rPr lang="en-NZ" dirty="0" smtClean="0"/>
              <a:t>novel </a:t>
            </a:r>
            <a:r>
              <a:rPr lang="en-NZ" dirty="0"/>
              <a:t>or innovative artifacts and the analysis of the use and/or performance of such artifacts to improve and understand the </a:t>
            </a:r>
            <a:r>
              <a:rPr lang="en-NZ" dirty="0" smtClean="0"/>
              <a:t>behaviour </a:t>
            </a:r>
            <a:r>
              <a:rPr lang="en-NZ" dirty="0"/>
              <a:t>of aspects of Information Systems</a:t>
            </a:r>
            <a:r>
              <a:rPr lang="en-NZ" dirty="0" smtClean="0"/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68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029700" cy="1325563"/>
          </a:xfrm>
        </p:spPr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7048" y="1745413"/>
            <a:ext cx="8900320" cy="427839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Design Science</a:t>
            </a:r>
          </a:p>
          <a:p>
            <a:pPr marL="0" lv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NZ" dirty="0" smtClean="0"/>
              <a:t>In </a:t>
            </a:r>
            <a:r>
              <a:rPr lang="en-NZ" dirty="0"/>
              <a:t>design science research, as opposed to explanatory science research, academic research objectives are of a more pragmatic nature. Research in these disciplines can be seen as a quest for understanding and improving </a:t>
            </a:r>
            <a:r>
              <a:rPr lang="en-NZ" dirty="0" smtClean="0"/>
              <a:t>human performance.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3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0</TotalTime>
  <Words>623</Words>
  <Application>Microsoft Macintosh PowerPoint</Application>
  <PresentationFormat>Widescreen</PresentationFormat>
  <Paragraphs>94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Cambria</vt:lpstr>
      <vt:lpstr>Arial</vt:lpstr>
      <vt:lpstr>Cloud skipper design template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  <vt:lpstr>Research Design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2015-08-24T23:19:41Z</dcterms:created>
  <dcterms:modified xsi:type="dcterms:W3CDTF">2017-05-14T06:17:12Z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