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306" r:id="rId4"/>
    <p:sldId id="307" r:id="rId5"/>
    <p:sldId id="308" r:id="rId6"/>
    <p:sldId id="309" r:id="rId7"/>
    <p:sldId id="310" r:id="rId8"/>
    <p:sldId id="311" r:id="rId9"/>
    <p:sldId id="270" r:id="rId10"/>
    <p:sldId id="312" r:id="rId11"/>
    <p:sldId id="313" r:id="rId12"/>
    <p:sldId id="314" r:id="rId13"/>
    <p:sldId id="271" r:id="rId14"/>
    <p:sldId id="317" r:id="rId15"/>
    <p:sldId id="316" r:id="rId16"/>
    <p:sldId id="273" r:id="rId17"/>
    <p:sldId id="274" r:id="rId18"/>
    <p:sldId id="318" r:id="rId19"/>
    <p:sldId id="275" r:id="rId20"/>
    <p:sldId id="276" r:id="rId21"/>
    <p:sldId id="282" r:id="rId22"/>
    <p:sldId id="301" r:id="rId23"/>
    <p:sldId id="300" r:id="rId24"/>
    <p:sldId id="31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9" autoAdjust="0"/>
    <p:restoredTop sz="97013"/>
  </p:normalViewPr>
  <p:slideViewPr>
    <p:cSldViewPr snapToGrid="0">
      <p:cViewPr varScale="1">
        <p:scale>
          <a:sx n="155" d="100"/>
          <a:sy n="155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BF1D0-7AD8-E542-9517-78143B3AAC8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2BDE7-E99B-6847-9C2E-CB983470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9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78860-B61B-4626-B47C-B57827C2E39E}" type="datetimeFigureOut">
              <a:rPr lang="en-NZ" smtClean="0"/>
              <a:t>27/07/15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F35C4-B1DB-4330-977A-AEB8D43E95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1143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996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104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37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706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3135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849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564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0952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7000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7000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9772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079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083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017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45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614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716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58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35C4-B1DB-4330-977A-AEB8D43E958F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A39-377C-7D4C-A89F-289D6A47E0ED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206-BB08-CE49-9A81-952046A7EE91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938E-E291-4849-BAC4-1E0032ED0A9A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209A-484A-2649-B644-5C9A89318924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C138-CEFC-3344-A45A-8A81FF1FE95F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840C-F248-B447-A3C8-43399B7DA16A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A40D-FD14-6F45-9E3C-56595DE436B2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B5CF-86DA-FE45-B18F-55F9C691A90B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8D31-2A8A-6642-A5FF-199FE5AA110C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D5D-B9DA-7845-9488-30A5D14803AB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5926-D80A-B148-BB28-E3CBC0FF7E76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BF8-5BBC-6542-94BF-F7733073FF10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FAA5-07DF-0B43-A225-9312FC302E8E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142C-DCCD-D84F-B1D5-15BFE59B1804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A3D7-5D95-0E41-8E3E-C5785C7C7C2A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141-2718-E349-AAE6-C192BEC83953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283D-A846-D444-87B2-9B32DD0636A9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F9AD543-B1ED-B94A-8AE5-FDB78A3FE867}" type="datetime1">
              <a:rPr lang="en-NZ" smtClean="0"/>
              <a:t>27/07/15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3984" y="3734446"/>
            <a:ext cx="9144000" cy="1641490"/>
          </a:xfrm>
        </p:spPr>
        <p:txBody>
          <a:bodyPr>
            <a:normAutofit/>
          </a:bodyPr>
          <a:lstStyle/>
          <a:p>
            <a:r>
              <a:rPr lang="en-NZ" sz="8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Research Introduction</a:t>
            </a:r>
            <a:endParaRPr lang="en-NZ" sz="8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984" y="4848168"/>
            <a:ext cx="9144000" cy="754025"/>
          </a:xfrm>
        </p:spPr>
        <p:txBody>
          <a:bodyPr>
            <a:normAutofit/>
          </a:bodyPr>
          <a:lstStyle/>
          <a:p>
            <a:r>
              <a:rPr lang="en-NZ" dirty="0" smtClean="0">
                <a:solidFill>
                  <a:schemeClr val="tx1"/>
                </a:solidFill>
              </a:rPr>
              <a:t>What do we mean by doing research?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55" y="0"/>
            <a:ext cx="5601669" cy="37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>
                <a:latin typeface="Calibri" panose="020F0502020204030204" pitchFamily="34" charset="0"/>
              </a:rPr>
              <a:t>The Process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056" y="5376141"/>
            <a:ext cx="7523205" cy="801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1. Pose a question.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endParaRPr lang="en-NZ" sz="1600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58" y="2303998"/>
            <a:ext cx="6554368" cy="27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The Process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407" y="5341540"/>
            <a:ext cx="7563365" cy="6612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2. Collect data to answer the question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68" y="1426451"/>
            <a:ext cx="5900351" cy="39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Process</a:t>
            </a:r>
            <a:endParaRPr lang="en-NZ" sz="4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384" y="5484448"/>
            <a:ext cx="8594124" cy="71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3. Present and answer to the question.</a:t>
            </a: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75" y="835741"/>
            <a:ext cx="6150709" cy="43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Why do we carry out Research</a:t>
            </a:r>
            <a:r>
              <a:rPr lang="en-NZ" sz="480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20578" y="2165811"/>
            <a:ext cx="6390503" cy="4373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1. Research adds to our body of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knowledge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a) provide new insights in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	to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 phenomena.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b) confirm results or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		disconfirm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results from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	prior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studies.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440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Why do we carry out Research</a:t>
            </a:r>
            <a:r>
              <a:rPr lang="en-NZ" sz="480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13255" y="2286818"/>
            <a:ext cx="6960973" cy="4373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Can improve practice.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a) help improve current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		practice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b) can come up with new ideas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	and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way to do things.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68" y="2058016"/>
            <a:ext cx="3784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Why do we carry out Research</a:t>
            </a:r>
            <a:r>
              <a:rPr lang="en-NZ" sz="480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72065" y="3017817"/>
            <a:ext cx="6466703" cy="4373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3. Research informs policy debates. 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70" y="1944586"/>
            <a:ext cx="4969692" cy="3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264"/>
            <a:ext cx="10515600" cy="3646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When researchers conduct a study they proceed through a distinct set of steps. This has been identified as the “scientific method” of inquiry.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1. Identifying a research problem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Reviewing the Literature.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3. Specifying  the purpose of the research.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4. Collecting the data.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5. Analysing and interpreting the data.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6. Reporting and evaluating the research.</a:t>
            </a: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5253"/>
            <a:ext cx="10515600" cy="214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Conducting research is more than engaging in major steps in the process of research. It also includes designing and writing the research in one of the two major tracks: quantitative and qualitative research. The other thing to think about depending on the research question you can blend the two methods into a mixed method design.</a:t>
            </a: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7797"/>
            <a:ext cx="10515600" cy="178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Making the choice depends on: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1. The research problem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87" y="2474349"/>
            <a:ext cx="3659436" cy="27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03170" y="2915573"/>
            <a:ext cx="7401025" cy="2768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What a review literature establishes as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the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importance of the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problem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9" y="1995416"/>
            <a:ext cx="4967416" cy="27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Research Beginnings: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30" y="2113349"/>
            <a:ext cx="10233800" cy="4608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we will be covering: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1. Introduction</a:t>
            </a:r>
          </a:p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1. What is research?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Why do research?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3. Where does research fit in.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2. Where to start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1. The research question.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6111– Introduction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7" y="6154615"/>
            <a:ext cx="1227015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54" y="2113349"/>
            <a:ext cx="3126372" cy="31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6" y="150595"/>
            <a:ext cx="6781800" cy="1212663"/>
          </a:xfrm>
        </p:spPr>
        <p:txBody>
          <a:bodyPr>
            <a:normAutofit/>
          </a:bodyPr>
          <a:lstStyle/>
          <a:p>
            <a:r>
              <a:rPr lang="en-NZ" sz="36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7524" y="3128684"/>
            <a:ext cx="2725270" cy="4123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Research Questions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9247" y="3818967"/>
            <a:ext cx="2088777" cy="5827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Quantitative 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</a:rPr>
              <a:t>Research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84024" y="3818967"/>
            <a:ext cx="2088777" cy="5827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Qualitative 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</a:rPr>
              <a:t>Research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5236" y="4696775"/>
            <a:ext cx="1586753" cy="6069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Research 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</a:rPr>
              <a:t>Designs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0253" y="865703"/>
            <a:ext cx="1976718" cy="3559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Research  Process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25236" y="1425632"/>
            <a:ext cx="1586753" cy="6069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Research 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</a:rPr>
              <a:t>Problem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25236" y="2226279"/>
            <a:ext cx="1586753" cy="6069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Literature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</a:rPr>
              <a:t>Review</a:t>
            </a:r>
            <a:endParaRPr lang="en-NZ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>
          <a:xfrm>
            <a:off x="7718612" y="1221628"/>
            <a:ext cx="1" cy="20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18612" y="2032569"/>
            <a:ext cx="1" cy="20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 flipH="1">
            <a:off x="7718612" y="2833216"/>
            <a:ext cx="1" cy="29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0"/>
          </p:cNvCxnSpPr>
          <p:nvPr/>
        </p:nvCxnSpPr>
        <p:spPr>
          <a:xfrm flipH="1">
            <a:off x="5553636" y="3556748"/>
            <a:ext cx="1662953" cy="26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26824" y="3549781"/>
            <a:ext cx="1456765" cy="26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1"/>
          </p:cNvCxnSpPr>
          <p:nvPr/>
        </p:nvCxnSpPr>
        <p:spPr>
          <a:xfrm>
            <a:off x="5553636" y="4401673"/>
            <a:ext cx="1371600" cy="59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3"/>
          </p:cNvCxnSpPr>
          <p:nvPr/>
        </p:nvCxnSpPr>
        <p:spPr>
          <a:xfrm flipH="1">
            <a:off x="8511989" y="4401673"/>
            <a:ext cx="1371600" cy="59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7634" y="4842047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Flow of the research process</a:t>
            </a:r>
            <a:endParaRPr lang="en-NZ" sz="2400" dirty="0"/>
          </a:p>
        </p:txBody>
      </p:sp>
      <p:cxnSp>
        <p:nvCxnSpPr>
          <p:cNvPr id="7" name="Straight Arrow Connector 6"/>
          <p:cNvCxnSpPr>
            <a:stCxn id="13" idx="2"/>
          </p:cNvCxnSpPr>
          <p:nvPr/>
        </p:nvCxnSpPr>
        <p:spPr>
          <a:xfrm flipH="1">
            <a:off x="7718612" y="5303712"/>
            <a:ext cx="1" cy="58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8111" y="597129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Cont</a:t>
            </a:r>
            <a:r>
              <a:rPr lang="en-NZ" dirty="0" smtClean="0"/>
              <a:t> on next slide.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14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9" y="43263"/>
            <a:ext cx="6781800" cy="1212663"/>
          </a:xfrm>
        </p:spPr>
        <p:txBody>
          <a:bodyPr>
            <a:normAutofit/>
          </a:bodyPr>
          <a:lstStyle/>
          <a:p>
            <a:r>
              <a:rPr lang="en-NZ" sz="36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15466" y="1322175"/>
            <a:ext cx="1586753" cy="6069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Research 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Designs</a:t>
            </a:r>
            <a:endParaRPr lang="en-NZ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88310" y="2300871"/>
            <a:ext cx="3039036" cy="16261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Quantitative Design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 Experimental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 Correlational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 Survey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 Design Science</a:t>
            </a:r>
          </a:p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68796" y="2372497"/>
            <a:ext cx="3039036" cy="1342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Combined Design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-Mixed Methods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-Action Research</a:t>
            </a:r>
          </a:p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49282" y="2372496"/>
            <a:ext cx="3039036" cy="1342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Qualitative Design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-Grouped Theory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-Ethnography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-Narrative</a:t>
            </a:r>
          </a:p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1227" y="4158648"/>
            <a:ext cx="7032934" cy="1194486"/>
            <a:chOff x="2102711" y="3901823"/>
            <a:chExt cx="7032934" cy="1194486"/>
          </a:xfrm>
        </p:grpSpPr>
        <p:sp>
          <p:nvSpPr>
            <p:cNvPr id="3" name="Rectangle 2"/>
            <p:cNvSpPr/>
            <p:nvPr/>
          </p:nvSpPr>
          <p:spPr>
            <a:xfrm>
              <a:off x="2873918" y="3901823"/>
              <a:ext cx="5593492" cy="1194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02711" y="4179248"/>
              <a:ext cx="1586753" cy="606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Sampling</a:t>
              </a:r>
              <a:endParaRPr lang="en-NZ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40354" y="4179248"/>
              <a:ext cx="1586753" cy="606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Instruments</a:t>
              </a:r>
            </a:p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Protocols</a:t>
              </a:r>
              <a:endParaRPr lang="en-NZ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44623" y="4179247"/>
              <a:ext cx="1586753" cy="606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Data Analysis</a:t>
              </a:r>
              <a:endParaRPr lang="en-NZ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8892" y="4179246"/>
              <a:ext cx="1586753" cy="606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Interpretation</a:t>
              </a:r>
              <a:endParaRPr lang="en-NZ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33730" y="3912973"/>
              <a:ext cx="1" cy="258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71373" y="3921209"/>
              <a:ext cx="1" cy="258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344936" y="5700584"/>
            <a:ext cx="7630783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Discussion, Conclusions, Limitations, Future Research</a:t>
            </a:r>
            <a:endParaRPr lang="en-NZ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201518" y="5353134"/>
            <a:ext cx="0" cy="347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68131" y="3715263"/>
            <a:ext cx="710997" cy="44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</p:cNvCxnSpPr>
          <p:nvPr/>
        </p:nvCxnSpPr>
        <p:spPr>
          <a:xfrm>
            <a:off x="6188314" y="3715264"/>
            <a:ext cx="13204" cy="44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197500" y="3715263"/>
            <a:ext cx="634432" cy="44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3436" y="1533351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Flow of the research process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69952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9" y="43263"/>
            <a:ext cx="6781800" cy="1212663"/>
          </a:xfrm>
        </p:spPr>
        <p:txBody>
          <a:bodyPr>
            <a:normAutofit/>
          </a:bodyPr>
          <a:lstStyle/>
          <a:p>
            <a:r>
              <a:rPr lang="en-NZ" sz="36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15466" y="1322175"/>
            <a:ext cx="1586753" cy="6069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Research 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Designs</a:t>
            </a:r>
            <a:endParaRPr lang="en-NZ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68796" y="2372497"/>
            <a:ext cx="3039036" cy="1342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Design Science</a:t>
            </a:r>
            <a:endParaRPr lang="en-NZ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1227" y="4158648"/>
            <a:ext cx="7032934" cy="1194486"/>
            <a:chOff x="2102711" y="3901823"/>
            <a:chExt cx="7032934" cy="1194486"/>
          </a:xfrm>
        </p:grpSpPr>
        <p:sp>
          <p:nvSpPr>
            <p:cNvPr id="3" name="Rectangle 2"/>
            <p:cNvSpPr/>
            <p:nvPr/>
          </p:nvSpPr>
          <p:spPr>
            <a:xfrm>
              <a:off x="2873918" y="3901823"/>
              <a:ext cx="5593492" cy="1194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02711" y="4179248"/>
              <a:ext cx="1586753" cy="606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Build Artifact</a:t>
              </a:r>
              <a:endParaRPr lang="en-NZ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40354" y="4179248"/>
              <a:ext cx="1586753" cy="606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Instruments</a:t>
              </a:r>
            </a:p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Protocols</a:t>
              </a:r>
              <a:endParaRPr lang="en-NZ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44623" y="4179247"/>
              <a:ext cx="1586753" cy="606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Data Analysis</a:t>
              </a:r>
              <a:endParaRPr lang="en-NZ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8892" y="4179246"/>
              <a:ext cx="1586753" cy="606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Interpretation</a:t>
              </a:r>
              <a:endParaRPr lang="en-NZ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33730" y="3912973"/>
              <a:ext cx="1" cy="258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71373" y="3921209"/>
              <a:ext cx="1" cy="258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344936" y="5700584"/>
            <a:ext cx="7630783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Discussion, Conclusions, Limitations, Future Research</a:t>
            </a:r>
            <a:endParaRPr lang="en-NZ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201518" y="5353134"/>
            <a:ext cx="0" cy="347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</p:cNvCxnSpPr>
          <p:nvPr/>
        </p:nvCxnSpPr>
        <p:spPr>
          <a:xfrm>
            <a:off x="6188314" y="3715264"/>
            <a:ext cx="13204" cy="44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3436" y="1533351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Flow of the research process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5201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848" y="5463233"/>
            <a:ext cx="10515600" cy="119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reality is that most Research 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is not 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Revolutionary </a:t>
            </a:r>
            <a:r>
              <a:rPr lang="en-NZ" sz="2400" smtClean="0">
                <a:solidFill>
                  <a:schemeClr val="tx1"/>
                </a:solidFill>
                <a:latin typeface="Calibri" panose="020F0502020204030204" pitchFamily="34" charset="0"/>
              </a:rPr>
              <a:t>but </a:t>
            </a:r>
            <a:r>
              <a:rPr lang="en-NZ" sz="2400" smtClean="0">
                <a:solidFill>
                  <a:schemeClr val="tx1"/>
                </a:solidFill>
                <a:latin typeface="Calibri" panose="020F0502020204030204" pitchFamily="34" charset="0"/>
              </a:rPr>
              <a:t>Evolutionary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75" y="2248930"/>
            <a:ext cx="8540777" cy="31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>
                <a:latin typeface="Calibri" panose="020F0502020204030204" pitchFamily="34" charset="0"/>
              </a:rPr>
              <a:t>Introduction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63639"/>
            <a:ext cx="10515600" cy="119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You need to read Chapter 1 of the text Creswell, J.W. (2012)“</a:t>
            </a:r>
            <a:r>
              <a:rPr lang="en-NZ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Educational Research”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Research Beginnings;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369" y="2574457"/>
            <a:ext cx="10233800" cy="460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we will be covering: </a:t>
            </a:r>
            <a:r>
              <a:rPr lang="en-NZ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</a:t>
            </a:r>
            <a:endParaRPr lang="en-NZ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3. Answering the Question</a:t>
            </a:r>
          </a:p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1. First Steps – Related literature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What do we mean by related literature?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3. Once you have the literature what do you do with it?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6111– Introduction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7" y="6154615"/>
            <a:ext cx="1227015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60" y="0"/>
            <a:ext cx="2961540" cy="39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Research Beginnings;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076" y="2269393"/>
            <a:ext cx="10233800" cy="5030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we will be covering: </a:t>
            </a:r>
            <a:r>
              <a:rPr lang="en-NZ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</a:t>
            </a:r>
            <a:endParaRPr lang="en-NZ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4. Designing the research</a:t>
            </a:r>
          </a:p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1. What Methodology?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Which is best?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3. Quantitative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4. Qualitative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5. Design Science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6. Mixed Method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6111– Introduction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7" y="6154615"/>
            <a:ext cx="1227015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76" y="32766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Research Beginnings;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076" y="2269393"/>
            <a:ext cx="1023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we will be covering: </a:t>
            </a:r>
            <a:r>
              <a:rPr lang="en-NZ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</a:t>
            </a:r>
            <a:endParaRPr lang="en-NZ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5. Getting the data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1. The Population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Sampling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6111– Introduction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7" y="6154615"/>
            <a:ext cx="1227015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6" y="2269393"/>
            <a:ext cx="4200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Research Beginnings;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076" y="2269393"/>
            <a:ext cx="1023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we will be covering: </a:t>
            </a:r>
            <a:r>
              <a:rPr lang="en-NZ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</a:t>
            </a:r>
            <a:endParaRPr lang="en-NZ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6. Once you have the data is it real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1. Reliability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Validity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3. What else can go wrong?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4. What to do with the results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6111– Introduction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7" y="6154615"/>
            <a:ext cx="1227015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67" y="3162837"/>
            <a:ext cx="3426265" cy="19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Research Beginnings;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076" y="2269393"/>
            <a:ext cx="1023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we will be covering: </a:t>
            </a:r>
            <a:r>
              <a:rPr lang="en-NZ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</a:t>
            </a:r>
            <a:endParaRPr lang="en-NZ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7. Is it ethical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1. Subjects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Results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3. Design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6111– Introduction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7" y="6154615"/>
            <a:ext cx="1227015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635" y="1946885"/>
            <a:ext cx="2857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Research Beginnings;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076" y="2269393"/>
            <a:ext cx="1023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we will be covering: </a:t>
            </a:r>
            <a:r>
              <a:rPr lang="en-NZ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</a:t>
            </a:r>
            <a:endParaRPr lang="en-NZ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7. Theory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1. Theory what is it?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2. Where does it fit in the scheme of things?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6111– Introduction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7" y="6154615"/>
            <a:ext cx="1227015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63786"/>
            <a:ext cx="2209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latin typeface="Calibri" panose="020F0502020204030204" pitchFamily="34" charset="0"/>
              </a:rPr>
              <a:t>Introduction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264"/>
            <a:ext cx="10515600" cy="3646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Research is a process of steps used to collect and analyse information to increase our understanding of a topic or issue.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Consists of three steps.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1. Pose a question.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2. Collect data to answer the question.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3. Present and answer to the question.</a:t>
            </a: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en-NZ" sz="16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Creswell, J.W. (2009) Educational Research.</a:t>
            </a:r>
            <a:endParaRPr lang="en-NZ" sz="1600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77357"/>
            <a:ext cx="4114800" cy="365125"/>
          </a:xfrm>
        </p:spPr>
        <p:txBody>
          <a:bodyPr/>
          <a:lstStyle/>
          <a:p>
            <a:r>
              <a:rPr lang="en-US" smtClean="0"/>
              <a:t>IT 6111– Introduction - Chapter I of Educational Research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2597</TotalTime>
  <Words>616</Words>
  <Application>Microsoft Macintosh PowerPoint</Application>
  <PresentationFormat>Widescreen</PresentationFormat>
  <Paragraphs>252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Arial</vt:lpstr>
      <vt:lpstr>Depth</vt:lpstr>
      <vt:lpstr>Research Introduction</vt:lpstr>
      <vt:lpstr>Research Beginnings:</vt:lpstr>
      <vt:lpstr>Research Beginnings;</vt:lpstr>
      <vt:lpstr>Research Beginnings;</vt:lpstr>
      <vt:lpstr>Research Beginnings;</vt:lpstr>
      <vt:lpstr>Research Beginnings;</vt:lpstr>
      <vt:lpstr>Research Beginnings;</vt:lpstr>
      <vt:lpstr>Research Beginnings;</vt:lpstr>
      <vt:lpstr>Introduction</vt:lpstr>
      <vt:lpstr>The Process</vt:lpstr>
      <vt:lpstr>The Process</vt:lpstr>
      <vt:lpstr>The Process</vt:lpstr>
      <vt:lpstr>Why do we carry out Research?</vt:lpstr>
      <vt:lpstr>Why do we carry out Research?</vt:lpstr>
      <vt:lpstr>Why do we carry out Research?</vt:lpstr>
      <vt:lpstr>Introduction to Research</vt:lpstr>
      <vt:lpstr>Introduction to Research</vt:lpstr>
      <vt:lpstr>Introduction to Research</vt:lpstr>
      <vt:lpstr>Introduction to Research</vt:lpstr>
      <vt:lpstr>Introduction to Research</vt:lpstr>
      <vt:lpstr>Introduction to Research</vt:lpstr>
      <vt:lpstr>Introduction to Research</vt:lpstr>
      <vt:lpstr>Introduction to Research</vt:lpstr>
      <vt:lpstr>Introduction to Research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</dc:title>
  <dc:creator>Simon Dixon</dc:creator>
  <cp:lastModifiedBy>Microsoft Office User</cp:lastModifiedBy>
  <cp:revision>81</cp:revision>
  <dcterms:created xsi:type="dcterms:W3CDTF">2013-06-13T22:16:47Z</dcterms:created>
  <dcterms:modified xsi:type="dcterms:W3CDTF">2015-07-27T02:38:49Z</dcterms:modified>
</cp:coreProperties>
</file>