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9" r:id="rId4"/>
    <p:sldId id="258" r:id="rId5"/>
    <p:sldId id="260" r:id="rId6"/>
    <p:sldId id="270" r:id="rId7"/>
    <p:sldId id="261" r:id="rId8"/>
    <p:sldId id="262" r:id="rId9"/>
    <p:sldId id="263" r:id="rId10"/>
    <p:sldId id="264" r:id="rId11"/>
    <p:sldId id="265" r:id="rId12"/>
    <p:sldId id="266" r:id="rId13"/>
    <p:sldId id="271" r:id="rId14"/>
    <p:sldId id="267"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1C287FC-DC15-4A99-A6AF-6A8C95D17DD6}" type="datetimeFigureOut">
              <a:rPr lang="en-NZ" smtClean="0"/>
              <a:t>29/05/2018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96319463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C287FC-DC15-4A99-A6AF-6A8C95D17DD6}" type="datetimeFigureOut">
              <a:rPr lang="en-NZ" smtClean="0"/>
              <a:t>29/05/2018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12310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1C287FC-DC15-4A99-A6AF-6A8C95D17DD6}" type="datetimeFigureOut">
              <a:rPr lang="en-NZ" smtClean="0"/>
              <a:t>29/05/2018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214544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1C287FC-DC15-4A99-A6AF-6A8C95D17DD6}" type="datetimeFigureOut">
              <a:rPr lang="en-NZ" smtClean="0"/>
              <a:t>29/05/2018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73652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NZ"/>
          </a:p>
        </p:txBody>
      </p:sp>
      <p:sp>
        <p:nvSpPr>
          <p:cNvPr id="4" name="Date Placeholder 3"/>
          <p:cNvSpPr>
            <a:spLocks noGrp="1"/>
          </p:cNvSpPr>
          <p:nvPr>
            <p:ph type="dt" sz="half" idx="10"/>
          </p:nvPr>
        </p:nvSpPr>
        <p:spPr/>
        <p:txBody>
          <a:bodyPr/>
          <a:lstStyle/>
          <a:p>
            <a:fld id="{21C287FC-DC15-4A99-A6AF-6A8C95D17DD6}" type="datetimeFigureOut">
              <a:rPr lang="en-NZ" smtClean="0"/>
              <a:t>29/05/2018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37268251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10"/>
          </p:nvPr>
        </p:nvSpPr>
        <p:spPr/>
        <p:txBody>
          <a:bodyPr/>
          <a:lstStyle/>
          <a:p>
            <a:fld id="{21C287FC-DC15-4A99-A6AF-6A8C95D17DD6}" type="datetimeFigureOut">
              <a:rPr lang="en-NZ" smtClean="0"/>
              <a:t>29/05/2018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90240022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287FC-DC15-4A99-A6AF-6A8C95D17DD6}" type="datetimeFigureOut">
              <a:rPr lang="en-NZ" smtClean="0"/>
              <a:t>29/05/2018</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39396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Date Placeholder 4"/>
          <p:cNvSpPr>
            <a:spLocks noGrp="1"/>
          </p:cNvSpPr>
          <p:nvPr>
            <p:ph type="dt" sz="half" idx="10"/>
          </p:nvPr>
        </p:nvSpPr>
        <p:spPr/>
        <p:txBody>
          <a:bodyPr/>
          <a:lstStyle/>
          <a:p>
            <a:fld id="{21C287FC-DC15-4A99-A6AF-6A8C95D17DD6}" type="datetimeFigureOut">
              <a:rPr lang="en-NZ" smtClean="0"/>
              <a:t>29/05/2018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63603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7" name="Date Placeholder 6"/>
          <p:cNvSpPr>
            <a:spLocks noGrp="1"/>
          </p:cNvSpPr>
          <p:nvPr>
            <p:ph type="dt" sz="half" idx="10"/>
          </p:nvPr>
        </p:nvSpPr>
        <p:spPr/>
        <p:txBody>
          <a:bodyPr/>
          <a:lstStyle/>
          <a:p>
            <a:fld id="{21C287FC-DC15-4A99-A6AF-6A8C95D17DD6}" type="datetimeFigureOut">
              <a:rPr lang="en-NZ" smtClean="0"/>
              <a:t>29/05/2018</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12639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NZ"/>
          </a:p>
        </p:txBody>
      </p:sp>
      <p:sp>
        <p:nvSpPr>
          <p:cNvPr id="3" name="Date Placeholder 2"/>
          <p:cNvSpPr>
            <a:spLocks noGrp="1"/>
          </p:cNvSpPr>
          <p:nvPr>
            <p:ph type="dt" sz="half" idx="10"/>
          </p:nvPr>
        </p:nvSpPr>
        <p:spPr/>
        <p:txBody>
          <a:bodyPr/>
          <a:lstStyle/>
          <a:p>
            <a:fld id="{21C287FC-DC15-4A99-A6AF-6A8C95D17DD6}" type="datetimeFigureOut">
              <a:rPr lang="en-NZ" smtClean="0"/>
              <a:t>29/05/2018</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422599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287FC-DC15-4A99-A6AF-6A8C95D17DD6}" type="datetimeFigureOut">
              <a:rPr lang="en-NZ" smtClean="0"/>
              <a:t>29/05/2018</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3785176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C287FC-DC15-4A99-A6AF-6A8C95D17DD6}" type="datetimeFigureOut">
              <a:rPr lang="en-NZ" smtClean="0"/>
              <a:t>29/05/2018</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44C5AF25-E151-47E9-B017-2DB5980D9FC9}" type="slidenum">
              <a:rPr lang="en-NZ" smtClean="0"/>
              <a:t>‹#›</a:t>
            </a:fld>
            <a:endParaRPr lang="en-NZ"/>
          </a:p>
        </p:txBody>
      </p:sp>
    </p:spTree>
    <p:extLst>
      <p:ext uri="{BB962C8B-B14F-4D97-AF65-F5344CB8AC3E}">
        <p14:creationId xmlns:p14="http://schemas.microsoft.com/office/powerpoint/2010/main" val="1886342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287FC-DC15-4A99-A6AF-6A8C95D17DD6}" type="datetimeFigureOut">
              <a:rPr lang="en-NZ" smtClean="0"/>
              <a:t>29/05/2018</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C5AF25-E151-47E9-B017-2DB5980D9FC9}" type="slidenum">
              <a:rPr lang="en-NZ" smtClean="0"/>
              <a:t>‹#›</a:t>
            </a:fld>
            <a:endParaRPr lang="en-NZ"/>
          </a:p>
        </p:txBody>
      </p:sp>
    </p:spTree>
    <p:extLst>
      <p:ext uri="{BB962C8B-B14F-4D97-AF65-F5344CB8AC3E}">
        <p14:creationId xmlns:p14="http://schemas.microsoft.com/office/powerpoint/2010/main" val="127472200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2193758" cy="502551"/>
          </a:xfrm>
        </p:spPr>
        <p:txBody>
          <a:bodyPr>
            <a:normAutofit fontScale="90000"/>
          </a:bodyPr>
          <a:lstStyle/>
          <a:p>
            <a:r>
              <a:rPr lang="en-NZ" dirty="0" smtClean="0"/>
              <a:t>Lab 02 </a:t>
            </a:r>
            <a:endParaRPr lang="en-NZ"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311" y="0"/>
            <a:ext cx="7274689" cy="6858000"/>
          </a:xfrm>
          <a:prstGeom prst="rect">
            <a:avLst/>
          </a:prstGeom>
        </p:spPr>
      </p:pic>
    </p:spTree>
    <p:extLst>
      <p:ext uri="{BB962C8B-B14F-4D97-AF65-F5344CB8AC3E}">
        <p14:creationId xmlns:p14="http://schemas.microsoft.com/office/powerpoint/2010/main" val="1388466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06 </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a:t>By default, when an error occurs, error message with filename, line number and a message describing the error is sent to the browser. </a:t>
            </a:r>
          </a:p>
          <a:p>
            <a:r>
              <a:rPr lang="en-NZ" dirty="0"/>
              <a:t>Alternatively, you can also define your own error handling rules, as well as modify the way the errors can be logged. </a:t>
            </a:r>
            <a:endParaRPr lang="en-NZ" dirty="0" smtClean="0"/>
          </a:p>
          <a:p>
            <a:r>
              <a:rPr lang="en-NZ" dirty="0" smtClean="0"/>
              <a:t>This </a:t>
            </a:r>
            <a:r>
              <a:rPr lang="en-NZ" dirty="0"/>
              <a:t>allows you to change and enhance error reporting to suit your needs. In additions, you can send messages directly to other machines, to an email (or email to pager gateway!), to system logs, etc., </a:t>
            </a:r>
            <a:endParaRPr lang="en-NZ" dirty="0" smtClean="0"/>
          </a:p>
          <a:p>
            <a:r>
              <a:rPr lang="en-NZ" dirty="0" smtClean="0"/>
              <a:t>so </a:t>
            </a:r>
            <a:r>
              <a:rPr lang="en-NZ" dirty="0"/>
              <a:t>you can selectively log and monitor the most important parts of your applications and websites. </a:t>
            </a:r>
            <a:endParaRPr lang="en-NZ" dirty="0"/>
          </a:p>
        </p:txBody>
      </p:sp>
    </p:spTree>
    <p:extLst>
      <p:ext uri="{BB962C8B-B14F-4D97-AF65-F5344CB8AC3E}">
        <p14:creationId xmlns:p14="http://schemas.microsoft.com/office/powerpoint/2010/main" val="3580573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06 </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a:t>Creating a custom error handler involves 3 parts, i.e. custom function, handler registration, and error trigger. </a:t>
            </a:r>
            <a:endParaRPr lang="en-NZ" dirty="0" smtClean="0"/>
          </a:p>
          <a:p>
            <a:endParaRPr lang="en-NZ" dirty="0"/>
          </a:p>
          <a:p>
            <a:r>
              <a:rPr lang="en-NZ" dirty="0" err="1"/>
              <a:t>set_error_handler</a:t>
            </a:r>
            <a:r>
              <a:rPr lang="en-NZ" dirty="0"/>
              <a:t> ( &lt;</a:t>
            </a:r>
            <a:r>
              <a:rPr lang="en-NZ" dirty="0" err="1"/>
              <a:t>error_function</a:t>
            </a:r>
            <a:r>
              <a:rPr lang="en-NZ" dirty="0"/>
              <a:t>&gt;, [&lt;</a:t>
            </a:r>
            <a:r>
              <a:rPr lang="en-NZ" dirty="0" err="1"/>
              <a:t>error_level</a:t>
            </a:r>
            <a:r>
              <a:rPr lang="en-NZ" dirty="0"/>
              <a:t>&gt;] ); </a:t>
            </a:r>
            <a:endParaRPr lang="en-NZ" dirty="0" smtClean="0"/>
          </a:p>
          <a:p>
            <a:endParaRPr lang="en-NZ" dirty="0"/>
          </a:p>
          <a:p>
            <a:r>
              <a:rPr lang="en-NZ" dirty="0" smtClean="0"/>
              <a:t>Why do you think your program has errors?</a:t>
            </a:r>
          </a:p>
          <a:p>
            <a:r>
              <a:rPr lang="en-NZ" dirty="0" smtClean="0"/>
              <a:t>User input incorrect </a:t>
            </a:r>
            <a:r>
              <a:rPr lang="en-NZ" dirty="0" err="1" smtClean="0"/>
              <a:t>eg</a:t>
            </a:r>
            <a:r>
              <a:rPr lang="en-NZ" dirty="0" smtClean="0"/>
              <a:t> nothing </a:t>
            </a:r>
            <a:r>
              <a:rPr lang="en-NZ" dirty="0" err="1" smtClean="0"/>
              <a:t>inputed</a:t>
            </a:r>
            <a:r>
              <a:rPr lang="en-NZ" dirty="0" smtClean="0"/>
              <a:t>, to long, to short.</a:t>
            </a:r>
            <a:endParaRPr lang="en-NZ" dirty="0"/>
          </a:p>
        </p:txBody>
      </p:sp>
    </p:spTree>
    <p:extLst>
      <p:ext uri="{BB962C8B-B14F-4D97-AF65-F5344CB8AC3E}">
        <p14:creationId xmlns:p14="http://schemas.microsoft.com/office/powerpoint/2010/main" val="1328679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r>
              <a:rPr lang="en-NZ" dirty="0" smtClean="0"/>
              <a:t>07</a:t>
            </a:r>
            <a:endParaRPr lang="en-NZ" dirty="0"/>
          </a:p>
        </p:txBody>
      </p:sp>
      <p:sp>
        <p:nvSpPr>
          <p:cNvPr id="3" name="Subtitle 2"/>
          <p:cNvSpPr>
            <a:spLocks noGrp="1"/>
          </p:cNvSpPr>
          <p:nvPr>
            <p:ph type="subTitle" idx="1"/>
          </p:nvPr>
        </p:nvSpPr>
        <p:spPr>
          <a:xfrm>
            <a:off x="1524000" y="1624914"/>
            <a:ext cx="9144000" cy="4944328"/>
          </a:xfrm>
        </p:spPr>
        <p:txBody>
          <a:bodyPr/>
          <a:lstStyle/>
          <a:p>
            <a:r>
              <a:rPr lang="en-NZ" dirty="0" smtClean="0"/>
              <a:t>Sessions</a:t>
            </a:r>
          </a:p>
          <a:p>
            <a:r>
              <a:rPr lang="en-NZ" dirty="0"/>
              <a:t>By default, session variables last until the user closes the web browser. They hold information about one single user, and are available to all pages in one application</a:t>
            </a:r>
            <a:r>
              <a:rPr lang="en-NZ" dirty="0" smtClean="0"/>
              <a:t>.</a:t>
            </a:r>
          </a:p>
          <a:p>
            <a:r>
              <a:rPr lang="en-NZ" dirty="0"/>
              <a:t>A session in PHP is started with function: </a:t>
            </a:r>
            <a:r>
              <a:rPr lang="en-NZ" dirty="0" err="1"/>
              <a:t>session_start</a:t>
            </a:r>
            <a:r>
              <a:rPr lang="en-NZ" dirty="0"/>
              <a:t> ( ); </a:t>
            </a:r>
            <a:endParaRPr lang="en-NZ" dirty="0" smtClean="0"/>
          </a:p>
          <a:p>
            <a:r>
              <a:rPr lang="en-NZ" dirty="0"/>
              <a:t>This function keyword must be placed before any HTML tag being transmitted to the web browser. It is highly recommended to place it at the start of PHP page</a:t>
            </a:r>
            <a:r>
              <a:rPr lang="en-NZ" dirty="0" smtClean="0"/>
              <a:t>.</a:t>
            </a:r>
          </a:p>
          <a:p>
            <a:r>
              <a:rPr lang="en-NZ" dirty="0"/>
              <a:t>Session variables are set and retrieved with the PHP global variable: $_SESSION [ &lt;variable name&gt; ]. This keyword may appear anywhere within a PHP page, after </a:t>
            </a:r>
            <a:r>
              <a:rPr lang="en-NZ" dirty="0" err="1"/>
              <a:t>session_start</a:t>
            </a:r>
            <a:r>
              <a:rPr lang="en-NZ" dirty="0"/>
              <a:t> ( ); </a:t>
            </a:r>
            <a:endParaRPr lang="en-NZ" dirty="0"/>
          </a:p>
        </p:txBody>
      </p:sp>
    </p:spTree>
    <p:extLst>
      <p:ext uri="{BB962C8B-B14F-4D97-AF65-F5344CB8AC3E}">
        <p14:creationId xmlns:p14="http://schemas.microsoft.com/office/powerpoint/2010/main" val="747092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r>
              <a:rPr lang="en-NZ" dirty="0" smtClean="0"/>
              <a:t>07</a:t>
            </a:r>
            <a:endParaRPr lang="en-NZ"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362" y="1872003"/>
            <a:ext cx="8059275" cy="2295845"/>
          </a:xfrm>
          <a:prstGeom prst="rect">
            <a:avLst/>
          </a:prstGeom>
        </p:spPr>
      </p:pic>
    </p:spTree>
    <p:extLst>
      <p:ext uri="{BB962C8B-B14F-4D97-AF65-F5344CB8AC3E}">
        <p14:creationId xmlns:p14="http://schemas.microsoft.com/office/powerpoint/2010/main" val="12137214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07 </a:t>
            </a:r>
            <a:endParaRPr lang="en-NZ" dirty="0"/>
          </a:p>
        </p:txBody>
      </p:sp>
      <p:sp>
        <p:nvSpPr>
          <p:cNvPr id="3" name="Subtitle 2"/>
          <p:cNvSpPr>
            <a:spLocks noGrp="1"/>
          </p:cNvSpPr>
          <p:nvPr>
            <p:ph type="subTitle" idx="1"/>
          </p:nvPr>
        </p:nvSpPr>
        <p:spPr>
          <a:xfrm>
            <a:off x="854242" y="1697754"/>
            <a:ext cx="10483516" cy="3872867"/>
          </a:xfrm>
        </p:spPr>
        <p:txBody>
          <a:bodyPr>
            <a:normAutofit/>
          </a:bodyPr>
          <a:lstStyle/>
          <a:p>
            <a:r>
              <a:rPr lang="en-NZ" dirty="0" smtClean="0"/>
              <a:t>Cookies</a:t>
            </a:r>
          </a:p>
          <a:p>
            <a:r>
              <a:rPr lang="en-NZ" dirty="0"/>
              <a:t>Unlike session variables which are stored at the web server, a cookie variable (or a cookie in short) is stored at the user’s computer, and therefore often used to identify the user. </a:t>
            </a:r>
            <a:endParaRPr lang="en-NZ" dirty="0" smtClean="0"/>
          </a:p>
          <a:p>
            <a:r>
              <a:rPr lang="en-NZ" dirty="0" smtClean="0"/>
              <a:t>A </a:t>
            </a:r>
            <a:r>
              <a:rPr lang="en-NZ" dirty="0"/>
              <a:t>cookie is generally in form of a small file. Each time the same computer requests a page with a browser, the cookies are sent along. </a:t>
            </a:r>
          </a:p>
          <a:p>
            <a:r>
              <a:rPr lang="en-NZ" dirty="0"/>
              <a:t>Cookies are set using keyword: </a:t>
            </a:r>
            <a:r>
              <a:rPr lang="en-NZ" dirty="0" err="1"/>
              <a:t>setcookies</a:t>
            </a:r>
            <a:r>
              <a:rPr lang="en-NZ" dirty="0"/>
              <a:t> ( &lt;variable name&gt;, &lt;value&gt;, &lt;expiry&gt; ). Values are retrieved using keyword: $_COOKIE [ &lt;variable name&gt; ]. </a:t>
            </a:r>
          </a:p>
          <a:p>
            <a:r>
              <a:rPr lang="en-NZ" dirty="0"/>
              <a:t>There is no requirement to start a cookie function prior to using this keyword.</a:t>
            </a:r>
            <a:endParaRPr lang="en-NZ" dirty="0"/>
          </a:p>
        </p:txBody>
      </p:sp>
    </p:spTree>
    <p:extLst>
      <p:ext uri="{BB962C8B-B14F-4D97-AF65-F5344CB8AC3E}">
        <p14:creationId xmlns:p14="http://schemas.microsoft.com/office/powerpoint/2010/main" val="3928257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362" y="1624914"/>
            <a:ext cx="8059275" cy="1438476"/>
          </a:xfrm>
          <a:prstGeom prst="rect">
            <a:avLst/>
          </a:prstGeom>
        </p:spPr>
      </p:pic>
    </p:spTree>
    <p:extLst>
      <p:ext uri="{BB962C8B-B14F-4D97-AF65-F5344CB8AC3E}">
        <p14:creationId xmlns:p14="http://schemas.microsoft.com/office/powerpoint/2010/main" val="127690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r>
              <a:rPr lang="en-NZ" dirty="0" smtClean="0"/>
              <a:t>08</a:t>
            </a:r>
            <a:endParaRPr lang="en-NZ" dirty="0"/>
          </a:p>
        </p:txBody>
      </p:sp>
      <p:sp>
        <p:nvSpPr>
          <p:cNvPr id="3" name="Subtitle 2"/>
          <p:cNvSpPr>
            <a:spLocks noGrp="1"/>
          </p:cNvSpPr>
          <p:nvPr>
            <p:ph type="subTitle" idx="1"/>
          </p:nvPr>
        </p:nvSpPr>
        <p:spPr>
          <a:xfrm>
            <a:off x="1524000" y="1624914"/>
            <a:ext cx="9144000" cy="1659707"/>
          </a:xfrm>
        </p:spPr>
        <p:txBody>
          <a:bodyPr/>
          <a:lstStyle/>
          <a:p>
            <a:r>
              <a:rPr lang="en-NZ" dirty="0"/>
              <a:t>There are 2 common methods to connect to MySQL database in PHP application, i.e. </a:t>
            </a:r>
            <a:r>
              <a:rPr lang="en-NZ" dirty="0" err="1"/>
              <a:t>MySQLi</a:t>
            </a:r>
            <a:r>
              <a:rPr lang="en-NZ" dirty="0"/>
              <a:t> and PDO (PHP Data Objects). </a:t>
            </a:r>
            <a:endParaRPr lang="en-NZ" dirty="0" smtClean="0"/>
          </a:p>
          <a:p>
            <a:r>
              <a:rPr lang="en-NZ" dirty="0"/>
              <a:t>Versions of PHP used the MySQL extension. However, this extension was deprecated in 2012. </a:t>
            </a:r>
            <a:endParaRPr lang="en-NZ" dirty="0"/>
          </a:p>
        </p:txBody>
      </p:sp>
      <p:sp>
        <p:nvSpPr>
          <p:cNvPr id="4" name="Subtitle 2"/>
          <p:cNvSpPr txBox="1">
            <a:spLocks/>
          </p:cNvSpPr>
          <p:nvPr/>
        </p:nvSpPr>
        <p:spPr>
          <a:xfrm>
            <a:off x="1" y="3152274"/>
            <a:ext cx="12192000" cy="37057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NZ" dirty="0"/>
              <a:t>Both </a:t>
            </a:r>
            <a:r>
              <a:rPr lang="en-NZ" dirty="0" err="1"/>
              <a:t>MySQLi</a:t>
            </a:r>
            <a:r>
              <a:rPr lang="en-NZ" dirty="0"/>
              <a:t> and PDO have their advantages. PDO will work on 12 different database systems, where as </a:t>
            </a:r>
            <a:r>
              <a:rPr lang="en-NZ" dirty="0" err="1"/>
              <a:t>MySQLi</a:t>
            </a:r>
            <a:r>
              <a:rPr lang="en-NZ" dirty="0"/>
              <a:t> will only work with MySQL databases. </a:t>
            </a:r>
            <a:endParaRPr lang="en-NZ" dirty="0" smtClean="0"/>
          </a:p>
          <a:p>
            <a:r>
              <a:rPr lang="en-NZ" dirty="0" smtClean="0"/>
              <a:t>If </a:t>
            </a:r>
            <a:r>
              <a:rPr lang="en-NZ" dirty="0"/>
              <a:t>you have to switch your project to use another database, PDO makes the process easy. You only have to change the connection string and a few queries. </a:t>
            </a:r>
            <a:endParaRPr lang="en-NZ" dirty="0" smtClean="0"/>
          </a:p>
          <a:p>
            <a:r>
              <a:rPr lang="en-NZ" dirty="0" smtClean="0"/>
              <a:t>With </a:t>
            </a:r>
            <a:r>
              <a:rPr lang="en-NZ" dirty="0" err="1"/>
              <a:t>MySQLi</a:t>
            </a:r>
            <a:r>
              <a:rPr lang="en-NZ" dirty="0"/>
              <a:t>, you will need to rewrite the entire code, including queries. </a:t>
            </a:r>
          </a:p>
          <a:p>
            <a:r>
              <a:rPr lang="en-NZ" dirty="0"/>
              <a:t>Both are object-oriented, but </a:t>
            </a:r>
            <a:r>
              <a:rPr lang="en-NZ" dirty="0" err="1"/>
              <a:t>MySQLi</a:t>
            </a:r>
            <a:r>
              <a:rPr lang="en-NZ" dirty="0"/>
              <a:t> also offers a procedural API. </a:t>
            </a:r>
            <a:endParaRPr lang="en-NZ" dirty="0" smtClean="0"/>
          </a:p>
          <a:p>
            <a:r>
              <a:rPr lang="en-NZ" dirty="0" smtClean="0"/>
              <a:t>Both </a:t>
            </a:r>
            <a:r>
              <a:rPr lang="en-NZ" dirty="0"/>
              <a:t>also support Prepared Statements, which are very important for web application security as they protect from SQL injection.</a:t>
            </a:r>
          </a:p>
        </p:txBody>
      </p:sp>
    </p:spTree>
    <p:extLst>
      <p:ext uri="{BB962C8B-B14F-4D97-AF65-F5344CB8AC3E}">
        <p14:creationId xmlns:p14="http://schemas.microsoft.com/office/powerpoint/2010/main" val="38976118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08 </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256" y="1624914"/>
            <a:ext cx="9945488" cy="4315427"/>
          </a:xfrm>
          <a:prstGeom prst="rect">
            <a:avLst/>
          </a:prstGeom>
        </p:spPr>
      </p:pic>
    </p:spTree>
    <p:extLst>
      <p:ext uri="{BB962C8B-B14F-4D97-AF65-F5344CB8AC3E}">
        <p14:creationId xmlns:p14="http://schemas.microsoft.com/office/powerpoint/2010/main" val="4081121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08 </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smtClean="0"/>
              <a:t>SELECT INSERT UPDATE DELETE</a:t>
            </a:r>
          </a:p>
          <a:p>
            <a:r>
              <a:rPr lang="en-NZ" dirty="0" smtClean="0"/>
              <a:t>FORMAT</a:t>
            </a:r>
          </a:p>
          <a:p>
            <a:r>
              <a:rPr lang="en-NZ" dirty="0" smtClean="0"/>
              <a:t>ROW COUNT</a:t>
            </a:r>
            <a:endParaRPr lang="en-NZ" dirty="0"/>
          </a:p>
        </p:txBody>
      </p:sp>
    </p:spTree>
    <p:extLst>
      <p:ext uri="{BB962C8B-B14F-4D97-AF65-F5344CB8AC3E}">
        <p14:creationId xmlns:p14="http://schemas.microsoft.com/office/powerpoint/2010/main" val="3574331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526" y="1122363"/>
            <a:ext cx="9144000" cy="502551"/>
          </a:xfrm>
        </p:spPr>
        <p:txBody>
          <a:bodyPr>
            <a:normAutofit fontScale="90000"/>
          </a:bodyPr>
          <a:lstStyle/>
          <a:p>
            <a:r>
              <a:rPr lang="en-NZ" dirty="0" smtClean="0"/>
              <a:t>Lab 09 </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282" y="1624914"/>
            <a:ext cx="9040487" cy="5020376"/>
          </a:xfrm>
          <a:prstGeom prst="rect">
            <a:avLst/>
          </a:prstGeom>
        </p:spPr>
      </p:pic>
    </p:spTree>
    <p:extLst>
      <p:ext uri="{BB962C8B-B14F-4D97-AF65-F5344CB8AC3E}">
        <p14:creationId xmlns:p14="http://schemas.microsoft.com/office/powerpoint/2010/main" val="4009398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02 </a:t>
            </a:r>
            <a:endParaRPr lang="en-NZ" dirty="0"/>
          </a:p>
        </p:txBody>
      </p:sp>
      <p:sp>
        <p:nvSpPr>
          <p:cNvPr id="10" name="Rectangle 2"/>
          <p:cNvSpPr>
            <a:spLocks noChangeArrowheads="1"/>
          </p:cNvSpPr>
          <p:nvPr/>
        </p:nvSpPr>
        <p:spPr bwMode="auto">
          <a:xfrm>
            <a:off x="898358" y="2178912"/>
            <a:ext cx="10395284" cy="268147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PHP echo and print Statements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DC143C"/>
                </a:solidFill>
                <a:effectLst/>
                <a:latin typeface="Consolas" panose="020B0609020204030204" pitchFamily="49" charset="0"/>
              </a:rPr>
              <a:t>echo</a:t>
            </a:r>
            <a:r>
              <a:rPr kumimoji="0" lang="en-US" altLang="en-US" sz="2400" b="0" i="0" u="none" strike="noStrike" cap="none" normalizeH="0" baseline="0" dirty="0" smtClean="0">
                <a:ln>
                  <a:noFill/>
                </a:ln>
                <a:solidFill>
                  <a:srgbClr val="000000"/>
                </a:solidFill>
                <a:effectLst/>
                <a:latin typeface="Verdana" panose="020B0604030504040204" pitchFamily="34" charset="0"/>
              </a:rPr>
              <a:t> and </a:t>
            </a:r>
            <a:r>
              <a:rPr kumimoji="0" lang="en-US" altLang="en-US" sz="2400" b="0" i="0" u="none" strike="noStrike" cap="none" normalizeH="0" baseline="0" dirty="0" smtClean="0">
                <a:ln>
                  <a:noFill/>
                </a:ln>
                <a:solidFill>
                  <a:srgbClr val="DC143C"/>
                </a:solidFill>
                <a:effectLst/>
                <a:latin typeface="Consolas" panose="020B0609020204030204" pitchFamily="49" charset="0"/>
              </a:rPr>
              <a:t>print</a:t>
            </a:r>
            <a:r>
              <a:rPr kumimoji="0" lang="en-US" altLang="en-US" sz="2400" b="0" i="0" u="none" strike="noStrike" cap="none" normalizeH="0" baseline="0" dirty="0" smtClean="0">
                <a:ln>
                  <a:noFill/>
                </a:ln>
                <a:solidFill>
                  <a:srgbClr val="000000"/>
                </a:solidFill>
                <a:effectLst/>
                <a:latin typeface="Verdana" panose="020B0604030504040204" pitchFamily="34" charset="0"/>
              </a:rPr>
              <a:t> are more or less the same. They are both used to output data to the screen.</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Verdana" panose="020B0604030504040204" pitchFamily="34" charset="0"/>
              </a:rPr>
              <a:t>The differences are small: </a:t>
            </a:r>
            <a:r>
              <a:rPr kumimoji="0" lang="en-US" altLang="en-US" sz="2400" b="0" i="0" u="none" strike="noStrike" cap="none" normalizeH="0" baseline="0" dirty="0" smtClean="0">
                <a:ln>
                  <a:noFill/>
                </a:ln>
                <a:solidFill>
                  <a:srgbClr val="DC143C"/>
                </a:solidFill>
                <a:effectLst/>
                <a:latin typeface="Consolas" panose="020B0609020204030204" pitchFamily="49" charset="0"/>
              </a:rPr>
              <a:t>echo</a:t>
            </a:r>
            <a:r>
              <a:rPr kumimoji="0" lang="en-US" altLang="en-US" sz="2400" b="0" i="0" u="none" strike="noStrike" cap="none" normalizeH="0" baseline="0" dirty="0" smtClean="0">
                <a:ln>
                  <a:noFill/>
                </a:ln>
                <a:solidFill>
                  <a:srgbClr val="000000"/>
                </a:solidFill>
                <a:effectLst/>
                <a:latin typeface="Verdana" panose="020B0604030504040204" pitchFamily="34" charset="0"/>
              </a:rPr>
              <a:t> has no return value while </a:t>
            </a:r>
            <a:r>
              <a:rPr kumimoji="0" lang="en-US" altLang="en-US" sz="2400" b="0" i="0" u="none" strike="noStrike" cap="none" normalizeH="0" baseline="0" dirty="0" smtClean="0">
                <a:ln>
                  <a:noFill/>
                </a:ln>
                <a:solidFill>
                  <a:srgbClr val="DC143C"/>
                </a:solidFill>
                <a:effectLst/>
                <a:latin typeface="Consolas" panose="020B0609020204030204" pitchFamily="49" charset="0"/>
              </a:rPr>
              <a:t>print</a:t>
            </a:r>
            <a:r>
              <a:rPr kumimoji="0" lang="en-US" altLang="en-US" sz="2400" b="0" i="0" u="none" strike="noStrike" cap="none" normalizeH="0" baseline="0" dirty="0" smtClean="0">
                <a:ln>
                  <a:noFill/>
                </a:ln>
                <a:solidFill>
                  <a:srgbClr val="000000"/>
                </a:solidFill>
                <a:effectLst/>
                <a:latin typeface="Verdana" panose="020B0604030504040204" pitchFamily="34" charset="0"/>
              </a:rPr>
              <a:t> has a return value of 1 so it can be used in expressions. echo can take multiple parameters (although such usage is rare) while </a:t>
            </a:r>
            <a:r>
              <a:rPr kumimoji="0" lang="en-US" altLang="en-US" sz="2400" b="0" i="0" u="none" strike="noStrike" cap="none" normalizeH="0" baseline="0" dirty="0" smtClean="0">
                <a:ln>
                  <a:noFill/>
                </a:ln>
                <a:solidFill>
                  <a:srgbClr val="DC143C"/>
                </a:solidFill>
                <a:effectLst/>
                <a:latin typeface="Consolas" panose="020B0609020204030204" pitchFamily="49" charset="0"/>
              </a:rPr>
              <a:t>print</a:t>
            </a:r>
            <a:r>
              <a:rPr kumimoji="0" lang="en-US" altLang="en-US" sz="2400" b="0" i="0" u="none" strike="noStrike" cap="none" normalizeH="0" baseline="0" dirty="0" smtClean="0">
                <a:ln>
                  <a:noFill/>
                </a:ln>
                <a:solidFill>
                  <a:srgbClr val="000000"/>
                </a:solidFill>
                <a:effectLst/>
                <a:latin typeface="Verdana" panose="020B0604030504040204" pitchFamily="34" charset="0"/>
              </a:rPr>
              <a:t> can take one argument. </a:t>
            </a:r>
            <a:r>
              <a:rPr kumimoji="0" lang="en-US" altLang="en-US" sz="2400" b="0" i="0" u="none" strike="noStrike" cap="none" normalizeH="0" baseline="0" dirty="0" smtClean="0">
                <a:ln>
                  <a:noFill/>
                </a:ln>
                <a:solidFill>
                  <a:srgbClr val="DC143C"/>
                </a:solidFill>
                <a:effectLst/>
                <a:latin typeface="Consolas" panose="020B0609020204030204" pitchFamily="49" charset="0"/>
              </a:rPr>
              <a:t>echo</a:t>
            </a:r>
            <a:r>
              <a:rPr kumimoji="0" lang="en-US" altLang="en-US" sz="2400" b="0" i="0" u="none" strike="noStrike" cap="none" normalizeH="0" baseline="0" dirty="0" smtClean="0">
                <a:ln>
                  <a:noFill/>
                </a:ln>
                <a:solidFill>
                  <a:srgbClr val="000000"/>
                </a:solidFill>
                <a:effectLst/>
                <a:latin typeface="Verdana" panose="020B0604030504040204" pitchFamily="34" charset="0"/>
              </a:rPr>
              <a:t> is marginally faster than </a:t>
            </a:r>
            <a:r>
              <a:rPr kumimoji="0" lang="en-US" altLang="en-US" sz="2400" b="0" i="0" u="none" strike="noStrike" cap="none" normalizeH="0" baseline="0" dirty="0" smtClean="0">
                <a:ln>
                  <a:noFill/>
                </a:ln>
                <a:solidFill>
                  <a:srgbClr val="DC143C"/>
                </a:solidFill>
                <a:effectLst/>
                <a:latin typeface="Consolas" panose="020B0609020204030204" pitchFamily="49" charset="0"/>
              </a:rPr>
              <a:t>print</a:t>
            </a:r>
            <a:r>
              <a:rPr kumimoji="0" lang="en-US" altLang="en-US" sz="2400" b="0" i="0" u="none" strike="noStrike" cap="none" normalizeH="0" baseline="0" dirty="0" smtClean="0">
                <a:ln>
                  <a:noFill/>
                </a:ln>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2832127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09 </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099" y="1624914"/>
            <a:ext cx="8973802" cy="3362794"/>
          </a:xfrm>
          <a:prstGeom prst="rect">
            <a:avLst/>
          </a:prstGeom>
        </p:spPr>
      </p:pic>
    </p:spTree>
    <p:extLst>
      <p:ext uri="{BB962C8B-B14F-4D97-AF65-F5344CB8AC3E}">
        <p14:creationId xmlns:p14="http://schemas.microsoft.com/office/powerpoint/2010/main" val="3021109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r>
              <a:rPr lang="en-NZ" dirty="0" smtClean="0"/>
              <a:t>10</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599" y="1624914"/>
            <a:ext cx="8068801" cy="3153215"/>
          </a:xfrm>
          <a:prstGeom prst="rect">
            <a:avLst/>
          </a:prstGeom>
        </p:spPr>
      </p:pic>
    </p:spTree>
    <p:extLst>
      <p:ext uri="{BB962C8B-B14F-4D97-AF65-F5344CB8AC3E}">
        <p14:creationId xmlns:p14="http://schemas.microsoft.com/office/powerpoint/2010/main" val="42242409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621" y="773448"/>
            <a:ext cx="2626895" cy="502551"/>
          </a:xfrm>
        </p:spPr>
        <p:txBody>
          <a:bodyPr>
            <a:normAutofit fontScale="90000"/>
          </a:bodyPr>
          <a:lstStyle/>
          <a:p>
            <a:r>
              <a:rPr lang="en-NZ" dirty="0" smtClean="0"/>
              <a:t>Lab 10 </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373" y="773448"/>
            <a:ext cx="8554644" cy="5334744"/>
          </a:xfrm>
          <a:prstGeom prst="rect">
            <a:avLst/>
          </a:prstGeom>
        </p:spPr>
      </p:pic>
    </p:spTree>
    <p:extLst>
      <p:ext uri="{BB962C8B-B14F-4D97-AF65-F5344CB8AC3E}">
        <p14:creationId xmlns:p14="http://schemas.microsoft.com/office/powerpoint/2010/main" val="13353655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11 </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a:t>There are two common methods to send an email message in PHP, i.e. using the server’s built-in mail server and using an external mail server. </a:t>
            </a:r>
          </a:p>
          <a:p>
            <a:r>
              <a:rPr lang="en-NZ" dirty="0"/>
              <a:t>In this exercise, we will look at the implementation of these methods using a different technique in each method.</a:t>
            </a:r>
            <a:endParaRPr lang="en-NZ" dirty="0"/>
          </a:p>
        </p:txBody>
      </p:sp>
    </p:spTree>
    <p:extLst>
      <p:ext uri="{BB962C8B-B14F-4D97-AF65-F5344CB8AC3E}">
        <p14:creationId xmlns:p14="http://schemas.microsoft.com/office/powerpoint/2010/main" val="35552634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60626"/>
            <a:ext cx="2133600" cy="502551"/>
          </a:xfrm>
        </p:spPr>
        <p:txBody>
          <a:bodyPr>
            <a:normAutofit fontScale="90000"/>
          </a:bodyPr>
          <a:lstStyle/>
          <a:p>
            <a:r>
              <a:rPr lang="en-NZ" dirty="0" smtClean="0"/>
              <a:t>Lab 11 </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078" y="132411"/>
            <a:ext cx="8592749" cy="6725589"/>
          </a:xfrm>
          <a:prstGeom prst="rect">
            <a:avLst/>
          </a:prstGeom>
        </p:spPr>
      </p:pic>
    </p:spTree>
    <p:extLst>
      <p:ext uri="{BB962C8B-B14F-4D97-AF65-F5344CB8AC3E}">
        <p14:creationId xmlns:p14="http://schemas.microsoft.com/office/powerpoint/2010/main" val="20041353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smtClean="0"/>
              <a:t>Lab 12 </a:t>
            </a:r>
            <a:endParaRPr lang="en-NZ" dirty="0"/>
          </a:p>
        </p:txBody>
      </p:sp>
      <p:sp>
        <p:nvSpPr>
          <p:cNvPr id="3" name="Subtitle 2"/>
          <p:cNvSpPr>
            <a:spLocks noGrp="1"/>
          </p:cNvSpPr>
          <p:nvPr>
            <p:ph type="subTitle" idx="1"/>
          </p:nvPr>
        </p:nvSpPr>
        <p:spPr>
          <a:xfrm>
            <a:off x="1524000" y="1624914"/>
            <a:ext cx="9144000" cy="3632886"/>
          </a:xfrm>
        </p:spPr>
        <p:txBody>
          <a:bodyPr/>
          <a:lstStyle/>
          <a:p>
            <a:endParaRPr lang="en-NZ" dirty="0"/>
          </a:p>
        </p:txBody>
      </p:sp>
    </p:spTree>
    <p:extLst>
      <p:ext uri="{BB962C8B-B14F-4D97-AF65-F5344CB8AC3E}">
        <p14:creationId xmlns:p14="http://schemas.microsoft.com/office/powerpoint/2010/main" val="377188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endParaRPr lang="en-NZ" dirty="0"/>
          </a:p>
        </p:txBody>
      </p:sp>
      <p:sp>
        <p:nvSpPr>
          <p:cNvPr id="3" name="Subtitle 2"/>
          <p:cNvSpPr>
            <a:spLocks noGrp="1"/>
          </p:cNvSpPr>
          <p:nvPr>
            <p:ph type="subTitle" idx="1"/>
          </p:nvPr>
        </p:nvSpPr>
        <p:spPr>
          <a:xfrm>
            <a:off x="1524000" y="1624914"/>
            <a:ext cx="9144000" cy="3632886"/>
          </a:xfrm>
        </p:spPr>
        <p:txBody>
          <a:bodyPr/>
          <a:lstStyle/>
          <a:p>
            <a:endParaRPr lang="en-NZ" dirty="0"/>
          </a:p>
        </p:txBody>
      </p:sp>
    </p:spTree>
    <p:extLst>
      <p:ext uri="{BB962C8B-B14F-4D97-AF65-F5344CB8AC3E}">
        <p14:creationId xmlns:p14="http://schemas.microsoft.com/office/powerpoint/2010/main" val="37713432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endParaRPr lang="en-NZ" dirty="0"/>
          </a:p>
        </p:txBody>
      </p:sp>
      <p:sp>
        <p:nvSpPr>
          <p:cNvPr id="3" name="Subtitle 2"/>
          <p:cNvSpPr>
            <a:spLocks noGrp="1"/>
          </p:cNvSpPr>
          <p:nvPr>
            <p:ph type="subTitle" idx="1"/>
          </p:nvPr>
        </p:nvSpPr>
        <p:spPr>
          <a:xfrm>
            <a:off x="1524000" y="1624914"/>
            <a:ext cx="9144000" cy="3632886"/>
          </a:xfrm>
        </p:spPr>
        <p:txBody>
          <a:bodyPr/>
          <a:lstStyle/>
          <a:p>
            <a:endParaRPr lang="en-NZ" dirty="0"/>
          </a:p>
        </p:txBody>
      </p:sp>
    </p:spTree>
    <p:extLst>
      <p:ext uri="{BB962C8B-B14F-4D97-AF65-F5344CB8AC3E}">
        <p14:creationId xmlns:p14="http://schemas.microsoft.com/office/powerpoint/2010/main" val="4221187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r>
              <a:rPr lang="en-NZ" dirty="0" smtClean="0"/>
              <a:t>04</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a:t>$GLOBALS is used to access global variables from any part of your PHP script, including from within a function or method. </a:t>
            </a:r>
          </a:p>
          <a:p>
            <a:r>
              <a:rPr lang="en-NZ" dirty="0"/>
              <a:t>Format for this keyword is $GLOBALS [&lt;variable name&gt;] </a:t>
            </a:r>
          </a:p>
          <a:p>
            <a:r>
              <a:rPr lang="en-NZ" dirty="0"/>
              <a:t>&lt;variable name&gt; is the name of the variable you want to access. </a:t>
            </a:r>
            <a:endParaRPr lang="en-NZ" dirty="0"/>
          </a:p>
        </p:txBody>
      </p:sp>
    </p:spTree>
    <p:extLst>
      <p:ext uri="{BB962C8B-B14F-4D97-AF65-F5344CB8AC3E}">
        <p14:creationId xmlns:p14="http://schemas.microsoft.com/office/powerpoint/2010/main" val="9528599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04 </a:t>
            </a:r>
            <a:endParaRPr lang="en-NZ" dirty="0"/>
          </a:p>
        </p:txBody>
      </p:sp>
      <p:sp>
        <p:nvSpPr>
          <p:cNvPr id="3" name="Subtitle 2"/>
          <p:cNvSpPr>
            <a:spLocks noGrp="1"/>
          </p:cNvSpPr>
          <p:nvPr>
            <p:ph type="subTitle" idx="1"/>
          </p:nvPr>
        </p:nvSpPr>
        <p:spPr>
          <a:xfrm>
            <a:off x="1524000" y="1624914"/>
            <a:ext cx="9144000" cy="2995212"/>
          </a:xfrm>
        </p:spPr>
        <p:txBody>
          <a:bodyPr>
            <a:normAutofit lnSpcReduction="10000"/>
          </a:bodyPr>
          <a:lstStyle/>
          <a:p>
            <a:pPr fontAlgn="base"/>
            <a:r>
              <a:rPr lang="en-NZ" dirty="0"/>
              <a:t>So far as I know, a public static field is basically a global given that it can be called from anywhere with the exception that it does not clog the namespace</a:t>
            </a:r>
            <a:r>
              <a:rPr lang="en-NZ" dirty="0" smtClean="0"/>
              <a:t>.</a:t>
            </a:r>
          </a:p>
          <a:p>
            <a:pPr fontAlgn="base"/>
            <a:r>
              <a:rPr lang="en-NZ" dirty="0" smtClean="0"/>
              <a:t>One reason to use</a:t>
            </a:r>
            <a:endParaRPr lang="en-NZ" dirty="0"/>
          </a:p>
          <a:p>
            <a:pPr fontAlgn="base"/>
            <a:r>
              <a:rPr lang="en-NZ" dirty="0"/>
              <a:t>The only time I personally use 'global' variables in my code are in the form of public static fields that are immutable. In this case there is no need to worry about the value being screwed around by other parts of the program and of course its a lot nicer than having a dozen variables with the same permanent values in each class.</a:t>
            </a:r>
          </a:p>
          <a:p>
            <a:endParaRPr lang="en-NZ" dirty="0"/>
          </a:p>
        </p:txBody>
      </p:sp>
    </p:spTree>
    <p:extLst>
      <p:ext uri="{BB962C8B-B14F-4D97-AF65-F5344CB8AC3E}">
        <p14:creationId xmlns:p14="http://schemas.microsoft.com/office/powerpoint/2010/main" val="747913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04 </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a:t>$_SERVER holds information about headers, paths, and script locations. Figure 2 below shows an example of how to use some of the elements in $_SERVER.</a:t>
            </a:r>
            <a:endParaRPr lang="en-NZ"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045347"/>
            <a:ext cx="3572374" cy="2715004"/>
          </a:xfrm>
          <a:prstGeom prst="rect">
            <a:avLst/>
          </a:prstGeom>
        </p:spPr>
      </p:pic>
    </p:spTree>
    <p:extLst>
      <p:ext uri="{BB962C8B-B14F-4D97-AF65-F5344CB8AC3E}">
        <p14:creationId xmlns:p14="http://schemas.microsoft.com/office/powerpoint/2010/main" val="12742615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5015" y="869700"/>
            <a:ext cx="2530642" cy="502551"/>
          </a:xfrm>
        </p:spPr>
        <p:txBody>
          <a:bodyPr>
            <a:normAutofit fontScale="90000"/>
          </a:bodyPr>
          <a:lstStyle/>
          <a:p>
            <a:r>
              <a:rPr lang="en-NZ" dirty="0" smtClean="0"/>
              <a:t>Lab </a:t>
            </a:r>
            <a:r>
              <a:rPr lang="en-NZ" dirty="0" smtClean="0"/>
              <a:t>04</a:t>
            </a:r>
            <a:endParaRPr lang="en-NZ"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9110" y="522991"/>
            <a:ext cx="8249801" cy="6335009"/>
          </a:xfrm>
          <a:prstGeom prst="rect">
            <a:avLst/>
          </a:prstGeom>
        </p:spPr>
      </p:pic>
    </p:spTree>
    <p:extLst>
      <p:ext uri="{BB962C8B-B14F-4D97-AF65-F5344CB8AC3E}">
        <p14:creationId xmlns:p14="http://schemas.microsoft.com/office/powerpoint/2010/main" val="3914231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a:t>
            </a:r>
            <a:r>
              <a:rPr lang="en-NZ" dirty="0" smtClean="0"/>
              <a:t>04</a:t>
            </a:r>
            <a:endParaRPr lang="en-NZ" dirty="0"/>
          </a:p>
        </p:txBody>
      </p:sp>
      <p:sp>
        <p:nvSpPr>
          <p:cNvPr id="3" name="Subtitle 2"/>
          <p:cNvSpPr>
            <a:spLocks noGrp="1"/>
          </p:cNvSpPr>
          <p:nvPr>
            <p:ph type="subTitle" idx="1"/>
          </p:nvPr>
        </p:nvSpPr>
        <p:spPr>
          <a:xfrm>
            <a:off x="1524000" y="1624914"/>
            <a:ext cx="9144000" cy="3632886"/>
          </a:xfrm>
        </p:spPr>
        <p:txBody>
          <a:bodyPr/>
          <a:lstStyle/>
          <a:p>
            <a:r>
              <a:rPr lang="en-NZ" dirty="0"/>
              <a:t>$_ENV </a:t>
            </a:r>
            <a:r>
              <a:rPr lang="en-US" altLang="en-US" dirty="0">
                <a:solidFill>
                  <a:srgbClr val="666666"/>
                </a:solidFill>
                <a:latin typeface="BrandonText"/>
              </a:rPr>
              <a:t>PHP environment variables allow your scripts to glean certain types of data dynamically from the server. </a:t>
            </a:r>
            <a:endParaRPr lang="en-US" altLang="en-US" dirty="0" smtClean="0">
              <a:solidFill>
                <a:srgbClr val="666666"/>
              </a:solidFill>
              <a:latin typeface="BrandonText"/>
            </a:endParaRPr>
          </a:p>
          <a:p>
            <a:r>
              <a:rPr lang="en-US" altLang="en-US" dirty="0" smtClean="0">
                <a:solidFill>
                  <a:srgbClr val="666666"/>
                </a:solidFill>
                <a:latin typeface="BrandonText"/>
              </a:rPr>
              <a:t>This </a:t>
            </a:r>
            <a:r>
              <a:rPr lang="en-US" altLang="en-US" dirty="0">
                <a:solidFill>
                  <a:srgbClr val="666666"/>
                </a:solidFill>
                <a:latin typeface="BrandonText"/>
              </a:rPr>
              <a:t>supports script flexibility in a potentially changing server environment. For example, the </a:t>
            </a:r>
            <a:r>
              <a:rPr lang="en-US" altLang="en-US" b="1" dirty="0">
                <a:solidFill>
                  <a:srgbClr val="282B2D"/>
                </a:solidFill>
                <a:latin typeface="Courier New" panose="02070309020205020404" pitchFamily="49" charset="0"/>
                <a:cs typeface="Courier New" panose="02070309020205020404" pitchFamily="49" charset="0"/>
              </a:rPr>
              <a:t>SITE_HTMLROOT</a:t>
            </a:r>
            <a:r>
              <a:rPr lang="en-US" altLang="en-US" dirty="0">
                <a:solidFill>
                  <a:srgbClr val="666666"/>
                </a:solidFill>
                <a:latin typeface="BrandonText"/>
              </a:rPr>
              <a:t> variable provided by (</a:t>
            </a:r>
            <a:r>
              <a:rPr lang="en-US" altLang="en-US" dirty="0" err="1">
                <a:solidFill>
                  <a:srgbClr val="666666"/>
                </a:solidFill>
                <a:latin typeface="BrandonText"/>
              </a:rPr>
              <a:t>mt</a:t>
            </a:r>
            <a:r>
              <a:rPr lang="en-US" altLang="en-US" dirty="0">
                <a:solidFill>
                  <a:srgbClr val="666666"/>
                </a:solidFill>
                <a:latin typeface="BrandonText"/>
              </a:rPr>
              <a:t>) Media Temple will automatically provide the correct path to your document root on any Grid server, without necessitating any changes in your script</a:t>
            </a:r>
            <a:r>
              <a:rPr lang="en-US" altLang="en-US" dirty="0" smtClean="0">
                <a:solidFill>
                  <a:srgbClr val="666666"/>
                </a:solidFill>
                <a:latin typeface="BrandonText"/>
              </a:rPr>
              <a:t>.</a:t>
            </a:r>
          </a:p>
          <a:p>
            <a:r>
              <a:rPr lang="en-US" altLang="en-US" dirty="0" smtClean="0">
                <a:solidFill>
                  <a:srgbClr val="666666"/>
                </a:solidFill>
                <a:latin typeface="BrandonText"/>
              </a:rPr>
              <a:t> </a:t>
            </a:r>
            <a:r>
              <a:rPr lang="en-US" altLang="en-US" dirty="0">
                <a:solidFill>
                  <a:srgbClr val="666666"/>
                </a:solidFill>
                <a:latin typeface="BrandonText"/>
              </a:rPr>
              <a:t>(</a:t>
            </a:r>
            <a:r>
              <a:rPr lang="en-US" altLang="en-US" dirty="0" err="1">
                <a:solidFill>
                  <a:srgbClr val="666666"/>
                </a:solidFill>
                <a:latin typeface="BrandonText"/>
              </a:rPr>
              <a:t>mt</a:t>
            </a:r>
            <a:r>
              <a:rPr lang="en-US" altLang="en-US" dirty="0">
                <a:solidFill>
                  <a:srgbClr val="666666"/>
                </a:solidFill>
                <a:latin typeface="BrandonText"/>
              </a:rPr>
              <a:t>) Media Temple provides several dozen variables like this for your convenience.</a:t>
            </a:r>
            <a:r>
              <a:rPr lang="en-US" altLang="en-US" dirty="0"/>
              <a:t> </a:t>
            </a:r>
          </a:p>
          <a:p>
            <a:endParaRPr lang="en-NZ" dirty="0"/>
          </a:p>
        </p:txBody>
      </p:sp>
    </p:spTree>
    <p:extLst>
      <p:ext uri="{BB962C8B-B14F-4D97-AF65-F5344CB8AC3E}">
        <p14:creationId xmlns:p14="http://schemas.microsoft.com/office/powerpoint/2010/main" val="3280804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04 </a:t>
            </a:r>
            <a:endParaRPr lang="en-NZ" dirty="0"/>
          </a:p>
        </p:txBody>
      </p:sp>
      <p:sp>
        <p:nvSpPr>
          <p:cNvPr id="3" name="Subtitle 2"/>
          <p:cNvSpPr>
            <a:spLocks noGrp="1"/>
          </p:cNvSpPr>
          <p:nvPr>
            <p:ph type="subTitle" idx="1"/>
          </p:nvPr>
        </p:nvSpPr>
        <p:spPr>
          <a:xfrm>
            <a:off x="1524000" y="1624913"/>
            <a:ext cx="9144000" cy="5148865"/>
          </a:xfrm>
        </p:spPr>
        <p:txBody>
          <a:bodyPr>
            <a:normAutofit/>
          </a:bodyPr>
          <a:lstStyle/>
          <a:p>
            <a:r>
              <a:rPr lang="en-NZ" dirty="0"/>
              <a:t>On the Grid, it is particularly helpful to use a few select environment variables, for three reasons. </a:t>
            </a:r>
            <a:endParaRPr lang="en-NZ" dirty="0" smtClean="0"/>
          </a:p>
          <a:p>
            <a:r>
              <a:rPr lang="en-NZ" dirty="0" smtClean="0"/>
              <a:t>First</a:t>
            </a:r>
            <a:r>
              <a:rPr lang="en-NZ" dirty="0"/>
              <a:t>, if you ever decide to re-use a script on a different domain on the Grid, you won't have to change all your variables. </a:t>
            </a:r>
            <a:endParaRPr lang="en-NZ" dirty="0" smtClean="0"/>
          </a:p>
          <a:p>
            <a:r>
              <a:rPr lang="en-NZ" dirty="0" smtClean="0"/>
              <a:t>Second</a:t>
            </a:r>
            <a:r>
              <a:rPr lang="en-NZ" dirty="0"/>
              <a:t>, the variables are often more convenient than the long path and server names used for the Grid architecture. </a:t>
            </a:r>
            <a:endParaRPr lang="en-NZ" dirty="0" smtClean="0"/>
          </a:p>
          <a:p>
            <a:r>
              <a:rPr lang="en-NZ" dirty="0" smtClean="0"/>
              <a:t>Third</a:t>
            </a:r>
            <a:r>
              <a:rPr lang="en-NZ" dirty="0"/>
              <a:t>, the Grid load-balancing occasionally requires sites and databases to be shifted to different physical machines, which can change your environment. This is not a common occurrence, but it is an essential part of Grid functionality.</a:t>
            </a:r>
            <a:endParaRPr lang="en-NZ" dirty="0"/>
          </a:p>
        </p:txBody>
      </p:sp>
    </p:spTree>
    <p:extLst>
      <p:ext uri="{BB962C8B-B14F-4D97-AF65-F5344CB8AC3E}">
        <p14:creationId xmlns:p14="http://schemas.microsoft.com/office/powerpoint/2010/main" val="264664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502551"/>
          </a:xfrm>
        </p:spPr>
        <p:txBody>
          <a:bodyPr>
            <a:normAutofit fontScale="90000"/>
          </a:bodyPr>
          <a:lstStyle/>
          <a:p>
            <a:r>
              <a:rPr lang="en-NZ" dirty="0" smtClean="0"/>
              <a:t>Lab 05 </a:t>
            </a:r>
            <a:endParaRPr lang="en-NZ" dirty="0"/>
          </a:p>
        </p:txBody>
      </p:sp>
      <p:sp>
        <p:nvSpPr>
          <p:cNvPr id="3" name="Subtitle 2"/>
          <p:cNvSpPr>
            <a:spLocks noGrp="1"/>
          </p:cNvSpPr>
          <p:nvPr>
            <p:ph type="subTitle" idx="1"/>
          </p:nvPr>
        </p:nvSpPr>
        <p:spPr>
          <a:xfrm>
            <a:off x="1524000" y="1624914"/>
            <a:ext cx="9144000" cy="4378844"/>
          </a:xfrm>
        </p:spPr>
        <p:txBody>
          <a:bodyPr>
            <a:normAutofit/>
          </a:bodyPr>
          <a:lstStyle/>
          <a:p>
            <a:r>
              <a:rPr lang="en-NZ" dirty="0"/>
              <a:t>Each file uploaded by the user if stored in an array variable containing its binary and file properties. </a:t>
            </a:r>
            <a:endParaRPr lang="en-NZ" dirty="0" smtClean="0"/>
          </a:p>
          <a:p>
            <a:r>
              <a:rPr lang="en-NZ" dirty="0" smtClean="0"/>
              <a:t>These </a:t>
            </a:r>
            <a:r>
              <a:rPr lang="en-NZ" dirty="0"/>
              <a:t>properties include file name, file size, file type, and more. </a:t>
            </a:r>
          </a:p>
          <a:p>
            <a:r>
              <a:rPr lang="en-NZ" dirty="0"/>
              <a:t>Note that uploaded files reside in the application temporary folder, having a temporary name. </a:t>
            </a:r>
            <a:endParaRPr lang="en-NZ" dirty="0" smtClean="0"/>
          </a:p>
          <a:p>
            <a:r>
              <a:rPr lang="en-NZ" dirty="0" smtClean="0"/>
              <a:t>They </a:t>
            </a:r>
            <a:r>
              <a:rPr lang="en-NZ" dirty="0"/>
              <a:t>are moved into targeted folder using keyword: </a:t>
            </a:r>
            <a:r>
              <a:rPr lang="en-NZ" dirty="0" err="1"/>
              <a:t>move_uploaded_file</a:t>
            </a:r>
            <a:r>
              <a:rPr lang="en-NZ" dirty="0"/>
              <a:t>. </a:t>
            </a:r>
            <a:endParaRPr lang="en-NZ" dirty="0" smtClean="0"/>
          </a:p>
          <a:p>
            <a:r>
              <a:rPr lang="en-NZ" dirty="0"/>
              <a:t>Format of the array: $_FILES [“&lt;HTML input tag name&gt;”] [“&lt;property&gt;”] [&lt;index number&gt;] </a:t>
            </a:r>
            <a:endParaRPr lang="en-NZ" dirty="0" smtClean="0"/>
          </a:p>
          <a:p>
            <a:r>
              <a:rPr lang="en-NZ" dirty="0"/>
              <a:t>Example: $_FILES ["</a:t>
            </a:r>
            <a:r>
              <a:rPr lang="en-NZ" dirty="0" err="1"/>
              <a:t>FileToUpload</a:t>
            </a:r>
            <a:r>
              <a:rPr lang="en-NZ" dirty="0"/>
              <a:t>"] ["name"] [</a:t>
            </a:r>
            <a:r>
              <a:rPr lang="en-NZ" dirty="0" smtClean="0"/>
              <a:t>0]</a:t>
            </a:r>
            <a:endParaRPr lang="en-NZ" dirty="0"/>
          </a:p>
        </p:txBody>
      </p:sp>
    </p:spTree>
    <p:extLst>
      <p:ext uri="{BB962C8B-B14F-4D97-AF65-F5344CB8AC3E}">
        <p14:creationId xmlns:p14="http://schemas.microsoft.com/office/powerpoint/2010/main" val="2531364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1068</Words>
  <Application>Microsoft Office PowerPoint</Application>
  <PresentationFormat>Widescreen</PresentationFormat>
  <Paragraphs>82</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BrandonText</vt:lpstr>
      <vt:lpstr>Calibri</vt:lpstr>
      <vt:lpstr>Calibri Light</vt:lpstr>
      <vt:lpstr>Consolas</vt:lpstr>
      <vt:lpstr>Courier New</vt:lpstr>
      <vt:lpstr>Segoe UI</vt:lpstr>
      <vt:lpstr>Verdana</vt:lpstr>
      <vt:lpstr>Office Theme</vt:lpstr>
      <vt:lpstr>Lab 02 </vt:lpstr>
      <vt:lpstr>Lab 02 </vt:lpstr>
      <vt:lpstr>Lab 04</vt:lpstr>
      <vt:lpstr>Lab 04 </vt:lpstr>
      <vt:lpstr>Lab 04 </vt:lpstr>
      <vt:lpstr>Lab 04</vt:lpstr>
      <vt:lpstr>Lab 04</vt:lpstr>
      <vt:lpstr>Lab 04 </vt:lpstr>
      <vt:lpstr>Lab 05 </vt:lpstr>
      <vt:lpstr>Lab 06 </vt:lpstr>
      <vt:lpstr>Lab 06 </vt:lpstr>
      <vt:lpstr>Lab 07</vt:lpstr>
      <vt:lpstr>Lab 07</vt:lpstr>
      <vt:lpstr>Lab 07 </vt:lpstr>
      <vt:lpstr>Lab </vt:lpstr>
      <vt:lpstr>Lab 08</vt:lpstr>
      <vt:lpstr>Lab 08 </vt:lpstr>
      <vt:lpstr>Lab 08 </vt:lpstr>
      <vt:lpstr>Lab 09 </vt:lpstr>
      <vt:lpstr>Lab 09 </vt:lpstr>
      <vt:lpstr>Lab 10</vt:lpstr>
      <vt:lpstr>Lab 10 </vt:lpstr>
      <vt:lpstr>Lab 11 </vt:lpstr>
      <vt:lpstr>Lab 11 </vt:lpstr>
      <vt:lpstr>Lab 12 </vt:lpstr>
      <vt:lpstr>Lab </vt:lpstr>
      <vt:lpstr>Lab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02 </dc:title>
  <dc:creator>Chris Simmons</dc:creator>
  <cp:lastModifiedBy>Chris Simmons</cp:lastModifiedBy>
  <cp:revision>70</cp:revision>
  <dcterms:created xsi:type="dcterms:W3CDTF">2018-05-28T23:15:07Z</dcterms:created>
  <dcterms:modified xsi:type="dcterms:W3CDTF">2018-05-29T01:30:32Z</dcterms:modified>
</cp:coreProperties>
</file>