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87" r:id="rId4"/>
    <p:sldId id="262" r:id="rId5"/>
    <p:sldId id="284" r:id="rId6"/>
    <p:sldId id="279" r:id="rId7"/>
    <p:sldId id="280" r:id="rId8"/>
    <p:sldId id="288" r:id="rId9"/>
    <p:sldId id="281" r:id="rId10"/>
    <p:sldId id="282" r:id="rId11"/>
    <p:sldId id="265" r:id="rId12"/>
    <p:sldId id="285" r:id="rId1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99FF33"/>
    <a:srgbClr val="FFFF00"/>
    <a:srgbClr val="CCFFFF"/>
    <a:srgbClr val="FF0000"/>
    <a:srgbClr val="339933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AB0D84-820D-478E-BA6C-E79E24100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3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AB36C0-60C5-4B9E-907D-23591EBF7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91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3C6935-F307-4A16-81E5-949C65D613B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NZ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>
                <a:solidFill>
                  <a:schemeClr val="tx1"/>
                </a:solidFill>
                <a:latin typeface="Montara Std Gothic" pitchFamily="34" charset="0"/>
              </a:defRPr>
            </a:lvl1pPr>
            <a:lvl2pPr marL="742950" indent="-285750" defTabSz="963613">
              <a:defRPr>
                <a:solidFill>
                  <a:schemeClr val="tx1"/>
                </a:solidFill>
                <a:latin typeface="Montara Std Gothic" pitchFamily="34" charset="0"/>
              </a:defRPr>
            </a:lvl2pPr>
            <a:lvl3pPr marL="1143000" indent="-228600" defTabSz="963613">
              <a:defRPr>
                <a:solidFill>
                  <a:schemeClr val="tx1"/>
                </a:solidFill>
                <a:latin typeface="Montara Std Gothic" pitchFamily="34" charset="0"/>
              </a:defRPr>
            </a:lvl3pPr>
            <a:lvl4pPr marL="1600200" indent="-228600" defTabSz="963613">
              <a:defRPr>
                <a:solidFill>
                  <a:schemeClr val="tx1"/>
                </a:solidFill>
                <a:latin typeface="Montara Std Gothic" pitchFamily="34" charset="0"/>
              </a:defRPr>
            </a:lvl4pPr>
            <a:lvl5pPr marL="2057400" indent="-228600" defTabSz="963613">
              <a:defRPr>
                <a:solidFill>
                  <a:schemeClr val="tx1"/>
                </a:solidFill>
                <a:latin typeface="Montara Std Gothic" pitchFamily="34" charset="0"/>
              </a:defRPr>
            </a:lvl5pPr>
            <a:lvl6pPr marL="25146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6pPr>
            <a:lvl7pPr marL="29718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7pPr>
            <a:lvl8pPr marL="34290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8pPr>
            <a:lvl9pPr marL="3886200" indent="-228600" algn="ctr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9pPr>
          </a:lstStyle>
          <a:p>
            <a:fld id="{42865787-7D29-4190-BC60-8CC02348796C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CB9C4-53D5-47F8-A0E1-53AF6A1E867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7C73-31BD-4ED9-95D9-7D7563BA1AF3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A775A-ED44-4365-AFD5-2F46008E48E1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6F491-E7AB-4761-8CAD-303FCDFB5768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D596-FAC0-4DB9-9AB3-9C9A1B4464BB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A89CE-D14A-4E5F-9501-177D6991B514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5772B-292F-45BA-A510-7E555DC1C2F6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A05A-06E0-4252-AE05-206983DF3D74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481E-73D8-4F25-B0C2-861129024399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6C1BF-F8C3-4566-8288-AC38A60F940F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33D8B0-F9B1-4AAF-AED9-BF3FC0403227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altLang="en-US" smtClean="0"/>
              <a:t>157.221:   </a:t>
            </a:r>
            <a:r>
              <a:rPr lang="en-US" altLang="en-US" u="sng" smtClean="0"/>
              <a:t>Information Systems Analysis (2005)</a:t>
            </a:r>
            <a:endParaRPr lang="en-US" altLang="en-US" sz="120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55DF74-36B9-41EF-8181-2141F63CF296}" type="slidenum">
              <a:rPr lang="en-US" altLang="en-US" smtClean="0"/>
              <a:pPr/>
              <a:t>‹#›</a:t>
            </a:fld>
            <a:endParaRPr lang="en-US" altLang="en-US" sz="120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576" y="119675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IT5182</a:t>
            </a:r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 Fundamentals of Data Models and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Databases</a:t>
            </a:r>
          </a:p>
          <a:p>
            <a:pPr algn="ctr"/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Lecture 1 </a:t>
            </a:r>
            <a:endParaRPr lang="en-NZ" sz="3600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en-NZ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NZ" sz="3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Systems</a:t>
            </a:r>
            <a:endParaRPr lang="en-NZ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en-US" dirty="0"/>
              <a:t>What is systems analysis 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752528"/>
          </a:xfrm>
        </p:spPr>
        <p:txBody>
          <a:bodyPr>
            <a:normAutofit/>
          </a:bodyPr>
          <a:lstStyle/>
          <a:p>
            <a:endParaRPr lang="en-US" altLang="en-US" sz="1600" dirty="0"/>
          </a:p>
          <a:p>
            <a:r>
              <a:rPr lang="en-US" altLang="en-US" sz="1800" dirty="0"/>
              <a:t>Systems analysis is an early phase of the </a:t>
            </a:r>
            <a:r>
              <a:rPr lang="en-US" altLang="en-US" sz="1800" dirty="0" smtClean="0"/>
              <a:t>system development </a:t>
            </a:r>
            <a:r>
              <a:rPr lang="en-US" altLang="en-US" sz="1800" dirty="0"/>
              <a:t>life cycle (SDLC).</a:t>
            </a:r>
          </a:p>
          <a:p>
            <a:endParaRPr lang="en-US" altLang="en-US" sz="1800" dirty="0"/>
          </a:p>
          <a:p>
            <a:r>
              <a:rPr lang="en-US" altLang="en-US" sz="1800" dirty="0" smtClean="0"/>
              <a:t>Systems analysis is a coordinated set of activities with the aim of learning enough about a system to understand what the system is required to do.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  <a:p>
            <a:r>
              <a:rPr lang="en-US" altLang="en-US" sz="1800" dirty="0"/>
              <a:t>Systems analysis often involves building abstract models of existing or proposed </a:t>
            </a:r>
            <a:r>
              <a:rPr lang="en-US" altLang="en-US" sz="1800" dirty="0" smtClean="0"/>
              <a:t>systems </a:t>
            </a:r>
            <a:r>
              <a:rPr lang="en-US" altLang="en-US" sz="1800" dirty="0"/>
              <a:t>to discover how they work.</a:t>
            </a:r>
          </a:p>
          <a:p>
            <a:endParaRPr lang="en-US" altLang="en-US" sz="1600" dirty="0">
              <a:latin typeface="Helvetica" pitchFamily="34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Helvetica" pitchFamily="34" charset="0"/>
              </a:rPr>
              <a:t>The quality and completeness of the work done during the analysis phase of the </a:t>
            </a:r>
            <a:r>
              <a:rPr lang="en-US" altLang="en-US" sz="1600" b="1" dirty="0" smtClean="0">
                <a:latin typeface="Helvetica" pitchFamily="34" charset="0"/>
              </a:rPr>
              <a:t>systems development </a:t>
            </a:r>
            <a:r>
              <a:rPr lang="en-US" altLang="en-US" sz="1600" b="1" dirty="0">
                <a:latin typeface="Helvetica" pitchFamily="34" charset="0"/>
              </a:rPr>
              <a:t>life cycle is fundamental to the success or failure of </a:t>
            </a:r>
            <a:r>
              <a:rPr lang="en-US" altLang="en-US" sz="1600" b="1" dirty="0" smtClean="0">
                <a:latin typeface="Helvetica" pitchFamily="34" charset="0"/>
              </a:rPr>
              <a:t>IT </a:t>
            </a:r>
            <a:r>
              <a:rPr lang="en-US" altLang="en-US" sz="1600" b="1" dirty="0">
                <a:latin typeface="Helvetica" pitchFamily="34" charset="0"/>
              </a:rPr>
              <a:t>projects.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F7227-F4CB-4C2C-99A0-6168EA03C97E}" type="slidenum">
              <a:rPr lang="en-US" altLang="en-US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Why </a:t>
            </a:r>
            <a:r>
              <a:rPr lang="en-US" altLang="en-US" dirty="0" smtClean="0"/>
              <a:t>is systems analysis important </a:t>
            </a:r>
            <a:r>
              <a:rPr lang="en-US" altLang="en-US" dirty="0"/>
              <a:t>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229600" cy="4389120"/>
          </a:xfrm>
        </p:spPr>
        <p:txBody>
          <a:bodyPr>
            <a:normAutofit lnSpcReduction="10000"/>
          </a:bodyPr>
          <a:lstStyle/>
          <a:p>
            <a:endParaRPr lang="en-US" altLang="en-US" sz="1600" dirty="0"/>
          </a:p>
          <a:p>
            <a:r>
              <a:rPr lang="en-US" altLang="en-US" sz="1800" dirty="0"/>
              <a:t>Systems analysis is the key activity in the development and maintenance of </a:t>
            </a:r>
            <a:r>
              <a:rPr lang="en-US" altLang="en-US" sz="1800" dirty="0" smtClean="0"/>
              <a:t>IT systems</a:t>
            </a:r>
            <a:r>
              <a:rPr lang="en-US" altLang="en-US" sz="1800" dirty="0"/>
              <a:t>.</a:t>
            </a:r>
          </a:p>
          <a:p>
            <a:endParaRPr lang="en-US" altLang="en-US" sz="1800" dirty="0"/>
          </a:p>
          <a:p>
            <a:r>
              <a:rPr lang="en-US" altLang="en-US" sz="1800" dirty="0"/>
              <a:t>Systems analysis is one of the most challenging </a:t>
            </a:r>
            <a:r>
              <a:rPr lang="en-US" altLang="en-US" sz="1800" dirty="0" smtClean="0"/>
              <a:t>parts </a:t>
            </a:r>
            <a:r>
              <a:rPr lang="en-US" altLang="en-US" sz="1800" dirty="0"/>
              <a:t>of the systems development process.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r>
              <a:rPr lang="en-US" altLang="en-US" sz="1800" dirty="0"/>
              <a:t>Designing and building information systems is much easier than determining the requirements that the technology must serve.</a:t>
            </a:r>
          </a:p>
          <a:p>
            <a:endParaRPr lang="en-US" altLang="en-US" sz="1800" dirty="0"/>
          </a:p>
          <a:p>
            <a:r>
              <a:rPr lang="en-US" altLang="en-US" sz="1800" dirty="0" smtClean="0"/>
              <a:t>Until </a:t>
            </a:r>
            <a:r>
              <a:rPr lang="en-US" altLang="en-US" sz="1800" dirty="0" smtClean="0"/>
              <a:t>quite recently</a:t>
            </a:r>
            <a:r>
              <a:rPr lang="en-US" altLang="en-US" sz="1800" dirty="0" smtClean="0"/>
              <a:t>, over </a:t>
            </a:r>
            <a:r>
              <a:rPr lang="en-US" altLang="en-US" sz="1800" dirty="0"/>
              <a:t>30% of </a:t>
            </a:r>
            <a:r>
              <a:rPr lang="en-US" altLang="en-US" sz="1800" dirty="0" smtClean="0"/>
              <a:t>IT </a:t>
            </a:r>
            <a:r>
              <a:rPr lang="en-US" altLang="en-US" sz="1800" dirty="0"/>
              <a:t>projects </a:t>
            </a:r>
            <a:r>
              <a:rPr lang="en-US" altLang="en-US" sz="1800" dirty="0" smtClean="0"/>
              <a:t>failed </a:t>
            </a:r>
            <a:r>
              <a:rPr lang="en-US" altLang="en-US" sz="1800" dirty="0"/>
              <a:t>i.e. </a:t>
            </a:r>
            <a:r>
              <a:rPr lang="en-US" altLang="en-US" sz="1800" dirty="0" smtClean="0"/>
              <a:t>were never </a:t>
            </a:r>
            <a:r>
              <a:rPr lang="en-US" altLang="en-US" sz="1800" dirty="0"/>
              <a:t>completed. More than 50% cost double the original estimate, </a:t>
            </a:r>
            <a:r>
              <a:rPr lang="en-US" altLang="en-US" sz="1800" dirty="0" smtClean="0"/>
              <a:t>took </a:t>
            </a:r>
            <a:r>
              <a:rPr lang="en-US" altLang="en-US" sz="1800" dirty="0"/>
              <a:t>twice as long to </a:t>
            </a:r>
            <a:r>
              <a:rPr lang="en-US" altLang="en-US" sz="1800" dirty="0" smtClean="0"/>
              <a:t>build </a:t>
            </a:r>
            <a:r>
              <a:rPr lang="en-US" altLang="en-US" sz="1800" dirty="0"/>
              <a:t>and </a:t>
            </a:r>
            <a:r>
              <a:rPr lang="en-US" altLang="en-US" sz="1800" dirty="0" smtClean="0"/>
              <a:t>possessed </a:t>
            </a:r>
            <a:r>
              <a:rPr lang="en-US" altLang="en-US" sz="1800" dirty="0"/>
              <a:t>half of the </a:t>
            </a:r>
            <a:r>
              <a:rPr lang="en-US" altLang="en-US" sz="1800" dirty="0" smtClean="0"/>
              <a:t>required features</a:t>
            </a:r>
            <a:r>
              <a:rPr lang="en-US" altLang="en-US" sz="1800" dirty="0"/>
              <a:t>. A significant proportion of IT project failures </a:t>
            </a:r>
            <a:r>
              <a:rPr lang="en-US" altLang="en-US" sz="1800" dirty="0" smtClean="0"/>
              <a:t>were due </a:t>
            </a:r>
            <a:r>
              <a:rPr lang="en-US" altLang="en-US" sz="1800" dirty="0"/>
              <a:t>to </a:t>
            </a:r>
            <a:r>
              <a:rPr lang="en-US" altLang="en-US" sz="1800" dirty="0" smtClean="0"/>
              <a:t>poorly defined system </a:t>
            </a:r>
            <a:r>
              <a:rPr lang="en-US" altLang="en-US" sz="1800" dirty="0"/>
              <a:t>requirements during the analysis phase, e.g. the </a:t>
            </a:r>
            <a:r>
              <a:rPr lang="en-US" altLang="en-US" sz="1800" dirty="0" smtClean="0"/>
              <a:t>Nova Pay </a:t>
            </a:r>
            <a:r>
              <a:rPr lang="en-US" altLang="en-US" sz="1800" dirty="0"/>
              <a:t>project.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48EBE-80FF-4D53-AE65-689D7F8A0B93}" type="slidenum">
              <a:rPr lang="en-US" altLang="en-US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en-US" dirty="0"/>
              <a:t>What systems analysts </a:t>
            </a:r>
            <a:r>
              <a:rPr lang="en-US" altLang="en-US" dirty="0" smtClean="0"/>
              <a:t>do?</a:t>
            </a:r>
            <a:endParaRPr lang="en-US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lnSpc>
                <a:spcPct val="50000"/>
              </a:lnSpc>
            </a:pPr>
            <a:endParaRPr lang="en-US" altLang="en-US" sz="1600" dirty="0"/>
          </a:p>
          <a:p>
            <a:r>
              <a:rPr lang="en-US" altLang="en-US" sz="1800" dirty="0" smtClean="0"/>
              <a:t>Analysts attempt </a:t>
            </a:r>
            <a:r>
              <a:rPr lang="en-US" altLang="en-US" sz="1800" dirty="0"/>
              <a:t>to </a:t>
            </a:r>
            <a:r>
              <a:rPr lang="en-US" altLang="en-US" sz="1800" dirty="0" err="1"/>
              <a:t>formalise</a:t>
            </a:r>
            <a:r>
              <a:rPr lang="en-US" altLang="en-US" sz="1800" dirty="0"/>
              <a:t> both user and business requirements for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/>
              <a:t>	new systems or modifications to existing information systems. 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r>
              <a:rPr lang="en-US" altLang="en-US" sz="1800" dirty="0"/>
              <a:t>Analysts are the interface between users, their managers and the system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1800" dirty="0"/>
              <a:t>	development team.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1800" dirty="0"/>
          </a:p>
          <a:p>
            <a:r>
              <a:rPr lang="en-US" altLang="en-US" sz="1800" dirty="0"/>
              <a:t>Analysts define and clarify business problems and processes, and assist in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/>
              <a:t>	implementing  “best practice” solutions.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r>
              <a:rPr lang="en-US" altLang="en-US" sz="1800" dirty="0"/>
              <a:t>Analysts use models to help them document and understand </a:t>
            </a:r>
            <a:r>
              <a:rPr lang="en-US" altLang="en-US" sz="1800" dirty="0" smtClean="0"/>
              <a:t>information systems  and </a:t>
            </a:r>
            <a:r>
              <a:rPr lang="en-US" altLang="en-US" sz="1800" dirty="0"/>
              <a:t>business problems.</a:t>
            </a:r>
          </a:p>
          <a:p>
            <a:pPr>
              <a:lnSpc>
                <a:spcPct val="80000"/>
              </a:lnSpc>
            </a:pPr>
            <a:endParaRPr lang="en-US" altLang="en-US" sz="1800" dirty="0"/>
          </a:p>
          <a:p>
            <a:r>
              <a:rPr lang="en-US" altLang="en-US" sz="1800" dirty="0"/>
              <a:t>The key result of the analysis phase is a clearly </a:t>
            </a:r>
            <a:r>
              <a:rPr lang="en-US" altLang="en-US" sz="1800" dirty="0" smtClean="0"/>
              <a:t>defined set of system </a:t>
            </a:r>
            <a:r>
              <a:rPr lang="en-US" altLang="en-US" sz="1800" dirty="0"/>
              <a:t>requirements </a:t>
            </a:r>
            <a:r>
              <a:rPr lang="en-US" altLang="en-US" sz="1800" dirty="0" smtClean="0"/>
              <a:t>(both the data and processing requirements), which are usually specified within models.</a:t>
            </a:r>
            <a:endParaRPr lang="en-US" alt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750D-6B2B-4213-A7C2-9566733EC49E}" type="slidenum">
              <a:rPr lang="en-US" altLang="en-US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en-US" dirty="0" smtClean="0"/>
              <a:t>What’s it all about: </a:t>
            </a:r>
            <a:br>
              <a:rPr lang="en-US" altLang="en-US" dirty="0" smtClean="0"/>
            </a:br>
            <a:endParaRPr lang="en-US" alt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 smtClean="0"/>
              <a:t>Aim: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457200" lvl="1" indent="0">
              <a:lnSpc>
                <a:spcPct val="90000"/>
              </a:lnSpc>
              <a:buNone/>
            </a:pPr>
            <a:r>
              <a:rPr lang="en-NZ" dirty="0"/>
              <a:t>To understand concepts of systems theory, the stages of the Systems Development Lifecycle and the essential concepts in systems analysis and design</a:t>
            </a:r>
            <a:r>
              <a:rPr lang="en-NZ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NZ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NZ" dirty="0" smtClean="0"/>
              <a:t>We will apply these concepts to define the requirements of simple database systems, which you will then build.</a:t>
            </a:r>
            <a:endParaRPr lang="en-NZ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914400" lvl="1" indent="-457200">
              <a:lnSpc>
                <a:spcPct val="90000"/>
              </a:lnSpc>
              <a:buFontTx/>
              <a:buNone/>
            </a:pPr>
            <a:endParaRPr lang="en-US" altLang="en-US" dirty="0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ontara Std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ontara Std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ontara Std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ontara Std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ontara Std Gothic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9pPr>
          </a:lstStyle>
          <a:p>
            <a:fld id="{5E15BE67-5F49-4FEA-AAC6-ADA81525F2B5}" type="slidenum">
              <a:rPr lang="en-US" altLang="en-US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Introducing IT5182</a:t>
            </a:r>
          </a:p>
        </p:txBody>
      </p:sp>
    </p:spTree>
    <p:extLst>
      <p:ext uri="{BB962C8B-B14F-4D97-AF65-F5344CB8AC3E}">
        <p14:creationId xmlns:p14="http://schemas.microsoft.com/office/powerpoint/2010/main" val="42526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NZ" altLang="en-US" dirty="0" smtClean="0"/>
              <a:t>Do list:</a:t>
            </a:r>
          </a:p>
          <a:p>
            <a:r>
              <a:rPr lang="en-NZ" altLang="en-US" dirty="0" smtClean="0"/>
              <a:t>Attend at least 80% of all classes</a:t>
            </a:r>
          </a:p>
          <a:p>
            <a:r>
              <a:rPr lang="en-NZ" altLang="en-US" dirty="0" smtClean="0"/>
              <a:t>Complete in-class exercises </a:t>
            </a:r>
          </a:p>
          <a:p>
            <a:r>
              <a:rPr lang="en-NZ" altLang="en-US" dirty="0" smtClean="0"/>
              <a:t>Submit all assignments</a:t>
            </a:r>
          </a:p>
          <a:p>
            <a:r>
              <a:rPr lang="en-NZ" altLang="en-US" dirty="0" smtClean="0"/>
              <a:t>Revise for the exam</a:t>
            </a:r>
          </a:p>
          <a:p>
            <a:endParaRPr lang="en-NZ" altLang="en-US" dirty="0" smtClean="0"/>
          </a:p>
          <a:p>
            <a:r>
              <a:rPr lang="en-NZ" altLang="en-US" dirty="0" smtClean="0"/>
              <a:t>75% of all students who enrol at Whitireia complete their qualification successfully</a:t>
            </a:r>
          </a:p>
          <a:p>
            <a:r>
              <a:rPr lang="en-NZ" altLang="en-US" dirty="0" smtClean="0"/>
              <a:t>95% of students who do the above Pass</a:t>
            </a:r>
          </a:p>
          <a:p>
            <a:r>
              <a:rPr lang="en-NZ" altLang="en-US" dirty="0" smtClean="0"/>
              <a:t>95% of students who do not do the above Fail....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ontara Std Gothic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ontara Std Gothic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ontara Std Gothic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ontara Std Gothic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ontara Std Gothic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ara Std Gothic" pitchFamily="34" charset="0"/>
              </a:defRPr>
            </a:lvl9pPr>
          </a:lstStyle>
          <a:p>
            <a:fld id="{0DDF265C-B645-4E44-AF0F-BC151FB36584}" type="slidenum">
              <a:rPr lang="en-US" altLang="en-US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dirty="0" smtClean="0"/>
              <a:t>‘Secrets’ of Success in IT5182</a:t>
            </a:r>
          </a:p>
        </p:txBody>
      </p:sp>
    </p:spTree>
    <p:extLst>
      <p:ext uri="{BB962C8B-B14F-4D97-AF65-F5344CB8AC3E}">
        <p14:creationId xmlns:p14="http://schemas.microsoft.com/office/powerpoint/2010/main" val="228528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en-US" altLang="en-US" dirty="0"/>
              <a:t>Course Contents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413"/>
              </a:spcAft>
              <a:buFont typeface="Wingdings" pitchFamily="2" charset="2"/>
              <a:buNone/>
            </a:pPr>
            <a:r>
              <a:rPr lang="en-US" altLang="en-US" sz="2400" dirty="0" smtClean="0"/>
              <a:t>The </a:t>
            </a:r>
            <a:r>
              <a:rPr lang="en-US" altLang="en-US" sz="2400" dirty="0"/>
              <a:t>major topics covered are: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o"/>
            </a:pPr>
            <a:r>
              <a:rPr lang="en-US" altLang="en-US" dirty="0"/>
              <a:t>The role of systems analysis in the </a:t>
            </a:r>
            <a:r>
              <a:rPr lang="en-US" altLang="en-US" dirty="0" smtClean="0"/>
              <a:t>systems development </a:t>
            </a:r>
            <a:r>
              <a:rPr lang="en-US" altLang="en-US" dirty="0"/>
              <a:t>life cycle.</a:t>
            </a:r>
          </a:p>
          <a:p>
            <a:pPr lvl="2" algn="just">
              <a:spcAft>
                <a:spcPts val="600"/>
              </a:spcAft>
              <a:buFont typeface="Wingdings" pitchFamily="2" charset="2"/>
              <a:buChar char="o"/>
            </a:pPr>
            <a:r>
              <a:rPr lang="en-US" altLang="en-US" dirty="0" smtClean="0"/>
              <a:t>Database modelling </a:t>
            </a:r>
            <a:r>
              <a:rPr lang="en-US" altLang="en-US" dirty="0"/>
              <a:t>techniques </a:t>
            </a:r>
            <a:r>
              <a:rPr lang="en-US" altLang="en-US" dirty="0" smtClean="0"/>
              <a:t>that you will use to define the requirements of simple database systems.</a:t>
            </a:r>
            <a:endParaRPr lang="en-US" altLang="en-US" dirty="0"/>
          </a:p>
          <a:p>
            <a:pPr lvl="2" algn="just">
              <a:spcAft>
                <a:spcPts val="600"/>
              </a:spcAft>
              <a:buFont typeface="Wingdings" pitchFamily="2" charset="2"/>
              <a:buChar char="o"/>
            </a:pPr>
            <a:r>
              <a:rPr lang="en-US" altLang="en-US" dirty="0" smtClean="0"/>
              <a:t>How to use a database development tool (we will use MS SQL Server) to build a simple database system that meets the requirements defined in your models.</a:t>
            </a:r>
            <a:endParaRPr lang="en-US" altLang="en-US" dirty="0"/>
          </a:p>
          <a:p>
            <a:pPr lvl="3" algn="just">
              <a:spcAft>
                <a:spcPts val="600"/>
              </a:spcAft>
            </a:pPr>
            <a:endParaRPr lang="en-US" altLang="en-US" dirty="0"/>
          </a:p>
          <a:p>
            <a:pPr>
              <a:lnSpc>
                <a:spcPct val="50000"/>
              </a:lnSpc>
              <a:spcAft>
                <a:spcPts val="1413"/>
              </a:spcAft>
              <a:buFont typeface="Wingdings" pitchFamily="2" charset="2"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801B-797E-47CF-9DF6-47F8ECF9947B}" type="slidenum">
              <a:rPr lang="en-US" altLang="en-US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en-US" dirty="0"/>
              <a:t>Introduction to systems analysis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en-US" sz="1600" u="sng" dirty="0"/>
          </a:p>
          <a:p>
            <a:pPr>
              <a:buFont typeface="Wingdings" pitchFamily="2" charset="2"/>
              <a:buNone/>
            </a:pPr>
            <a:r>
              <a:rPr lang="en-US" altLang="en-US" sz="2000" u="sng" dirty="0"/>
              <a:t>Systems Analysis Principles</a:t>
            </a:r>
          </a:p>
          <a:p>
            <a:endParaRPr lang="en-US" altLang="en-US" sz="2000" u="sng" dirty="0"/>
          </a:p>
          <a:p>
            <a:r>
              <a:rPr lang="en-US" altLang="en-US" sz="2000" dirty="0"/>
              <a:t>Introducing systems analysis, the work of systems analysts, the business </a:t>
            </a:r>
            <a:r>
              <a:rPr lang="en-US" altLang="en-US" sz="2000" dirty="0" smtClean="0"/>
              <a:t> environment </a:t>
            </a:r>
            <a:r>
              <a:rPr lang="en-US" altLang="en-US" sz="2000" dirty="0"/>
              <a:t>they work </a:t>
            </a:r>
            <a:r>
              <a:rPr lang="en-US" altLang="en-US" sz="2000" dirty="0" smtClean="0"/>
              <a:t>in </a:t>
            </a:r>
            <a:r>
              <a:rPr lang="en-US" altLang="en-US" sz="2000" dirty="0"/>
              <a:t>and the role of analysis in the </a:t>
            </a:r>
            <a:r>
              <a:rPr lang="en-US" altLang="en-US" sz="2000" dirty="0" smtClean="0"/>
              <a:t>systems development </a:t>
            </a:r>
            <a:r>
              <a:rPr lang="en-US" altLang="en-US" sz="2000" dirty="0"/>
              <a:t>life cycle (SDLC).  </a:t>
            </a:r>
          </a:p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40D1-7489-497C-B7DE-D6EEB8ED01CC}" type="slidenum">
              <a:rPr lang="en-US" altLang="en-US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altLang="en-US" dirty="0"/>
              <a:t>What is a system 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en-US" u="sng" dirty="0"/>
          </a:p>
          <a:p>
            <a:r>
              <a:rPr lang="en-US" altLang="en-US" dirty="0"/>
              <a:t>Systems concepts help us understand how </a:t>
            </a:r>
            <a:r>
              <a:rPr lang="en-US" altLang="en-US" dirty="0" smtClean="0"/>
              <a:t>organisations </a:t>
            </a:r>
            <a:r>
              <a:rPr lang="en-US" altLang="en-US" dirty="0"/>
              <a:t>work.</a:t>
            </a:r>
          </a:p>
          <a:p>
            <a:pPr>
              <a:lnSpc>
                <a:spcPct val="50000"/>
              </a:lnSpc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We use systems concepts to represent selected aspects of </a:t>
            </a:r>
            <a:r>
              <a:rPr lang="en-US" altLang="en-US" dirty="0" smtClean="0"/>
              <a:t>the real </a:t>
            </a:r>
            <a:r>
              <a:rPr lang="en-US" altLang="en-US" dirty="0"/>
              <a:t>world in an abstract way, </a:t>
            </a:r>
            <a:r>
              <a:rPr lang="en-US" altLang="en-US" dirty="0" smtClean="0"/>
              <a:t>e.g. </a:t>
            </a:r>
            <a:r>
              <a:rPr lang="en-US" altLang="en-US" dirty="0"/>
              <a:t>by constructing models which represent real world processes as systems.</a:t>
            </a:r>
            <a:endParaRPr lang="en-US" altLang="en-US" u="sng" dirty="0"/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en-US" u="sng" dirty="0"/>
          </a:p>
          <a:p>
            <a:pPr>
              <a:buFont typeface="Wingdings" pitchFamily="2" charset="2"/>
              <a:buNone/>
            </a:pPr>
            <a:r>
              <a:rPr lang="en-US" altLang="en-US" u="sng" dirty="0"/>
              <a:t>Key Features of a system</a:t>
            </a:r>
            <a:r>
              <a:rPr lang="en-US" altLang="en-US" dirty="0"/>
              <a:t>: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a system exists in an environment.</a:t>
            </a:r>
          </a:p>
          <a:p>
            <a:r>
              <a:rPr lang="en-US" altLang="en-US" dirty="0"/>
              <a:t>a system is separated from its environment by a boundary.</a:t>
            </a:r>
          </a:p>
          <a:p>
            <a:r>
              <a:rPr lang="en-US" altLang="en-US" dirty="0"/>
              <a:t>systems have inputs and outputs.</a:t>
            </a:r>
          </a:p>
          <a:p>
            <a:r>
              <a:rPr lang="en-US" altLang="en-US" dirty="0"/>
              <a:t>systems have interfaces.</a:t>
            </a:r>
          </a:p>
          <a:p>
            <a:r>
              <a:rPr lang="en-US" altLang="en-US" dirty="0"/>
              <a:t>systems may have sub-systems.</a:t>
            </a:r>
          </a:p>
          <a:p>
            <a:r>
              <a:rPr lang="en-US" altLang="en-US" dirty="0"/>
              <a:t>systems frequently have control mechanisms.</a:t>
            </a:r>
          </a:p>
          <a:p>
            <a:r>
              <a:rPr lang="en-US" altLang="en-US" dirty="0"/>
              <a:t>Control often relies on feedback.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14AF-4ECE-46A7-A8BB-C20E548925D7}" type="slidenum">
              <a:rPr lang="en-US" altLang="en-US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1619" y="476672"/>
            <a:ext cx="8229600" cy="1143000"/>
          </a:xfrm>
        </p:spPr>
        <p:txBody>
          <a:bodyPr/>
          <a:lstStyle/>
          <a:p>
            <a:r>
              <a:rPr lang="en-US" altLang="en-US" dirty="0"/>
              <a:t>Parts of a system</a:t>
            </a:r>
          </a:p>
        </p:txBody>
      </p:sp>
      <p:sp>
        <p:nvSpPr>
          <p:cNvPr id="31761" name="Text Box 17"/>
          <p:cNvSpPr txBox="1">
            <a:spLocks noGrp="1" noChangeArrowheads="1"/>
          </p:cNvSpPr>
          <p:nvPr>
            <p:ph idx="1"/>
          </p:nvPr>
        </p:nvSpPr>
        <p:spPr>
          <a:xfrm>
            <a:off x="304800" y="1295400"/>
            <a:ext cx="8305800" cy="51054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200"/>
              <a:t> 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82ABF-C0FC-4F58-8392-8DC75A6DECB6}" type="slidenum">
              <a:rPr lang="en-US" altLang="en-US"/>
              <a:pPr/>
              <a:t>7</a:t>
            </a:fld>
            <a:endParaRPr lang="en-US" altLang="en-US" sz="1200"/>
          </a:p>
        </p:txBody>
      </p:sp>
      <p:grpSp>
        <p:nvGrpSpPr>
          <p:cNvPr id="31768" name="Group 24"/>
          <p:cNvGrpSpPr>
            <a:grpSpLocks noChangeAspect="1"/>
          </p:cNvGrpSpPr>
          <p:nvPr/>
        </p:nvGrpSpPr>
        <p:grpSpPr bwMode="auto">
          <a:xfrm>
            <a:off x="1042988" y="1844675"/>
            <a:ext cx="6913562" cy="4117975"/>
            <a:chOff x="2350" y="2890"/>
            <a:chExt cx="9809" cy="5973"/>
          </a:xfrm>
        </p:grpSpPr>
        <p:sp>
          <p:nvSpPr>
            <p:cNvPr id="31769" name="AutoShape 25"/>
            <p:cNvSpPr>
              <a:spLocks noChangeAspect="1" noChangeArrowheads="1"/>
            </p:cNvSpPr>
            <p:nvPr/>
          </p:nvSpPr>
          <p:spPr bwMode="auto">
            <a:xfrm>
              <a:off x="2350" y="2890"/>
              <a:ext cx="9809" cy="5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NZ"/>
            </a:p>
          </p:txBody>
        </p:sp>
        <p:sp>
          <p:nvSpPr>
            <p:cNvPr id="31770" name="Text Box 26"/>
            <p:cNvSpPr txBox="1">
              <a:spLocks noChangeArrowheads="1"/>
            </p:cNvSpPr>
            <p:nvPr/>
          </p:nvSpPr>
          <p:spPr bwMode="auto">
            <a:xfrm>
              <a:off x="5689" y="4277"/>
              <a:ext cx="3131" cy="1524"/>
            </a:xfrm>
            <a:prstGeom prst="rect">
              <a:avLst/>
            </a:prstGeom>
            <a:solidFill>
              <a:srgbClr val="99FF33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7666" tIns="33833" rIns="67666" bIns="33833"/>
            <a:lstStyle/>
            <a:p>
              <a:endParaRPr lang="en-NZ" altLang="en-US" sz="1200" dirty="0">
                <a:solidFill>
                  <a:srgbClr val="000000"/>
                </a:solidFill>
                <a:latin typeface="Arial" charset="0"/>
              </a:endParaRPr>
            </a:p>
            <a:p>
              <a:r>
                <a:rPr lang="en-NZ" altLang="en-US" sz="1200" dirty="0">
                  <a:solidFill>
                    <a:srgbClr val="000000"/>
                  </a:solidFill>
                  <a:latin typeface="Arial" charset="0"/>
                </a:rPr>
                <a:t>What the system does</a:t>
              </a:r>
            </a:p>
            <a:p>
              <a:endParaRPr lang="en-NZ" altLang="en-US" dirty="0"/>
            </a:p>
          </p:txBody>
        </p:sp>
        <p:sp>
          <p:nvSpPr>
            <p:cNvPr id="31771" name="AutoShape 27"/>
            <p:cNvSpPr>
              <a:spLocks noChangeArrowheads="1"/>
            </p:cNvSpPr>
            <p:nvPr/>
          </p:nvSpPr>
          <p:spPr bwMode="auto">
            <a:xfrm>
              <a:off x="6837" y="5450"/>
              <a:ext cx="835" cy="1706"/>
            </a:xfrm>
            <a:prstGeom prst="upArrow">
              <a:avLst>
                <a:gd name="adj1" fmla="val 50000"/>
                <a:gd name="adj2" fmla="val 51078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31772" name="AutoShape 28"/>
            <p:cNvSpPr>
              <a:spLocks noChangeArrowheads="1"/>
            </p:cNvSpPr>
            <p:nvPr/>
          </p:nvSpPr>
          <p:spPr bwMode="auto">
            <a:xfrm>
              <a:off x="2350" y="4597"/>
              <a:ext cx="3235" cy="85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31773" name="AutoShape 29"/>
            <p:cNvSpPr>
              <a:spLocks noChangeArrowheads="1"/>
            </p:cNvSpPr>
            <p:nvPr/>
          </p:nvSpPr>
          <p:spPr bwMode="auto">
            <a:xfrm>
              <a:off x="9028" y="4597"/>
              <a:ext cx="3131" cy="853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31774" name="Text Box 30"/>
            <p:cNvSpPr txBox="1">
              <a:spLocks noChangeArrowheads="1"/>
            </p:cNvSpPr>
            <p:nvPr/>
          </p:nvSpPr>
          <p:spPr bwMode="auto">
            <a:xfrm>
              <a:off x="6107" y="7370"/>
              <a:ext cx="2504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67666" tIns="33833" rIns="67666" bIns="33833"/>
            <a:lstStyle/>
            <a:p>
              <a:r>
                <a:rPr lang="en-NZ" altLang="en-US" sz="1200">
                  <a:solidFill>
                    <a:srgbClr val="000000"/>
                  </a:solidFill>
                  <a:latin typeface="Arial" charset="0"/>
                </a:rPr>
                <a:t>How the system is controlled</a:t>
              </a:r>
              <a:endParaRPr lang="en-NZ" altLang="en-US"/>
            </a:p>
          </p:txBody>
        </p:sp>
        <p:sp>
          <p:nvSpPr>
            <p:cNvPr id="31775" name="AutoShape 31"/>
            <p:cNvSpPr>
              <a:spLocks noChangeArrowheads="1"/>
            </p:cNvSpPr>
            <p:nvPr/>
          </p:nvSpPr>
          <p:spPr bwMode="auto">
            <a:xfrm rot="-10800000">
              <a:off x="8924" y="5557"/>
              <a:ext cx="1357" cy="2559"/>
            </a:xfrm>
            <a:custGeom>
              <a:avLst/>
              <a:gdLst>
                <a:gd name="G0" fmla="+- 14850 0 0"/>
                <a:gd name="G1" fmla="+- 4537 0 0"/>
                <a:gd name="G2" fmla="+- 12158 0 4537"/>
                <a:gd name="G3" fmla="+- G2 0 4537"/>
                <a:gd name="G4" fmla="*/ G3 32768 32059"/>
                <a:gd name="G5" fmla="*/ G4 1 2"/>
                <a:gd name="G6" fmla="+- 21600 0 14850"/>
                <a:gd name="G7" fmla="*/ G6 4537 6079"/>
                <a:gd name="G8" fmla="+- G7 14850 0"/>
                <a:gd name="T0" fmla="*/ 14850 w 21600"/>
                <a:gd name="T1" fmla="*/ 0 h 21600"/>
                <a:gd name="T2" fmla="*/ 14850 w 21600"/>
                <a:gd name="T3" fmla="*/ 12158 h 21600"/>
                <a:gd name="T4" fmla="*/ 1576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850" y="0"/>
                  </a:lnTo>
                  <a:lnTo>
                    <a:pt x="14850" y="4537"/>
                  </a:lnTo>
                  <a:lnTo>
                    <a:pt x="12427" y="4537"/>
                  </a:lnTo>
                  <a:cubicBezTo>
                    <a:pt x="5564" y="4537"/>
                    <a:pt x="0" y="7949"/>
                    <a:pt x="0" y="12158"/>
                  </a:cubicBezTo>
                  <a:lnTo>
                    <a:pt x="0" y="21600"/>
                  </a:lnTo>
                  <a:lnTo>
                    <a:pt x="3152" y="21600"/>
                  </a:lnTo>
                  <a:lnTo>
                    <a:pt x="3152" y="12158"/>
                  </a:lnTo>
                  <a:cubicBezTo>
                    <a:pt x="3152" y="9652"/>
                    <a:pt x="7305" y="7621"/>
                    <a:pt x="12427" y="7621"/>
                  </a:cubicBezTo>
                  <a:lnTo>
                    <a:pt x="14850" y="7621"/>
                  </a:lnTo>
                  <a:lnTo>
                    <a:pt x="14850" y="12158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3185" y="3423"/>
              <a:ext cx="8139" cy="54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 anchor="ctr"/>
            <a:lstStyle/>
            <a:p>
              <a:endParaRPr lang="en-NZ"/>
            </a:p>
          </p:txBody>
        </p:sp>
        <p:sp>
          <p:nvSpPr>
            <p:cNvPr id="31777" name="Text Box 33"/>
            <p:cNvSpPr txBox="1">
              <a:spLocks noChangeArrowheads="1"/>
            </p:cNvSpPr>
            <p:nvPr/>
          </p:nvSpPr>
          <p:spPr bwMode="auto">
            <a:xfrm>
              <a:off x="3707" y="4765"/>
              <a:ext cx="104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/>
            <a:p>
              <a:r>
                <a:rPr lang="en-NZ" altLang="en-US" sz="1200">
                  <a:solidFill>
                    <a:srgbClr val="000000"/>
                  </a:solidFill>
                  <a:latin typeface="Arial" charset="0"/>
                </a:rPr>
                <a:t>inputs</a:t>
              </a:r>
              <a:endParaRPr lang="en-NZ" altLang="en-US"/>
            </a:p>
          </p:txBody>
        </p:sp>
        <p:sp>
          <p:nvSpPr>
            <p:cNvPr id="31778" name="Text Box 34"/>
            <p:cNvSpPr txBox="1">
              <a:spLocks noChangeArrowheads="1"/>
            </p:cNvSpPr>
            <p:nvPr/>
          </p:nvSpPr>
          <p:spPr bwMode="auto">
            <a:xfrm>
              <a:off x="9759" y="4765"/>
              <a:ext cx="1252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/>
            <a:p>
              <a:r>
                <a:rPr lang="en-NZ" altLang="en-US" sz="1200">
                  <a:solidFill>
                    <a:srgbClr val="000000"/>
                  </a:solidFill>
                  <a:latin typeface="Arial" charset="0"/>
                </a:rPr>
                <a:t>outputs</a:t>
              </a:r>
              <a:endParaRPr lang="en-NZ" altLang="en-US"/>
            </a:p>
          </p:txBody>
        </p:sp>
        <p:sp>
          <p:nvSpPr>
            <p:cNvPr id="31779" name="Text Box 35"/>
            <p:cNvSpPr txBox="1">
              <a:spLocks noChangeArrowheads="1"/>
            </p:cNvSpPr>
            <p:nvPr/>
          </p:nvSpPr>
          <p:spPr bwMode="auto">
            <a:xfrm>
              <a:off x="8820" y="6196"/>
              <a:ext cx="1565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/>
            <a:p>
              <a:r>
                <a:rPr lang="en-NZ" altLang="en-US" sz="1200">
                  <a:solidFill>
                    <a:srgbClr val="000000"/>
                  </a:solidFill>
                  <a:latin typeface="Arial" charset="0"/>
                </a:rPr>
                <a:t>feedback</a:t>
              </a:r>
              <a:endParaRPr lang="en-NZ" altLang="en-US"/>
            </a:p>
          </p:txBody>
        </p:sp>
        <p:sp>
          <p:nvSpPr>
            <p:cNvPr id="31780" name="Text Box 36"/>
            <p:cNvSpPr txBox="1">
              <a:spLocks noChangeArrowheads="1"/>
            </p:cNvSpPr>
            <p:nvPr/>
          </p:nvSpPr>
          <p:spPr bwMode="auto">
            <a:xfrm>
              <a:off x="6628" y="6303"/>
              <a:ext cx="1357" cy="4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/>
            <a:p>
              <a:r>
                <a:rPr lang="en-NZ" altLang="en-US" sz="1200">
                  <a:solidFill>
                    <a:srgbClr val="000000"/>
                  </a:solidFill>
                  <a:latin typeface="Arial" charset="0"/>
                </a:rPr>
                <a:t>control</a:t>
              </a:r>
              <a:endParaRPr lang="en-NZ" altLang="en-US"/>
            </a:p>
          </p:txBody>
        </p:sp>
        <p:sp>
          <p:nvSpPr>
            <p:cNvPr id="31781" name="Text Box 37"/>
            <p:cNvSpPr txBox="1">
              <a:spLocks noChangeArrowheads="1"/>
            </p:cNvSpPr>
            <p:nvPr/>
          </p:nvSpPr>
          <p:spPr bwMode="auto">
            <a:xfrm>
              <a:off x="6002" y="2890"/>
              <a:ext cx="2818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666" tIns="33833" rIns="67666" bIns="33833"/>
            <a:lstStyle/>
            <a:p>
              <a:r>
                <a:rPr lang="en-NZ" altLang="en-US" sz="1200">
                  <a:solidFill>
                    <a:srgbClr val="000000"/>
                  </a:solidFill>
                  <a:latin typeface="Arial" charset="0"/>
                </a:rPr>
                <a:t>system boundary</a:t>
              </a:r>
              <a:endParaRPr lang="en-NZ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Examples of </a:t>
            </a:r>
            <a:r>
              <a:rPr lang="en-US" altLang="en-US" dirty="0" smtClean="0"/>
              <a:t>systems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70000"/>
              </a:lnSpc>
            </a:pPr>
            <a:endParaRPr lang="en-US" altLang="en-US" sz="1600" b="1" dirty="0"/>
          </a:p>
          <a:p>
            <a:pPr marL="0" indent="0">
              <a:buNone/>
            </a:pPr>
            <a:r>
              <a:rPr lang="en-US" altLang="en-US" sz="3600" b="1" dirty="0" smtClean="0"/>
              <a:t>Natural Systems</a:t>
            </a:r>
          </a:p>
          <a:p>
            <a:r>
              <a:rPr lang="en-US" altLang="en-US" sz="3300" dirty="0" smtClean="0"/>
              <a:t>Ecosystems – Amazon jungle, the  oceans, planet earth etc.</a:t>
            </a:r>
            <a:endParaRPr lang="en-US" altLang="en-US" sz="3300" dirty="0"/>
          </a:p>
          <a:p>
            <a:r>
              <a:rPr lang="en-US" altLang="en-US" sz="3300" dirty="0" smtClean="0"/>
              <a:t>Weather systems, climate</a:t>
            </a:r>
            <a:r>
              <a:rPr lang="en-US" altLang="en-US" sz="3300" dirty="0"/>
              <a:t>	</a:t>
            </a:r>
            <a:endParaRPr lang="en-US" altLang="en-US" sz="3300" dirty="0" smtClean="0"/>
          </a:p>
          <a:p>
            <a:r>
              <a:rPr lang="en-US" altLang="en-US" sz="3300" dirty="0" smtClean="0"/>
              <a:t>Human body (respiratory system, digestive system, the brain etc.)</a:t>
            </a:r>
          </a:p>
          <a:p>
            <a:r>
              <a:rPr lang="en-US" altLang="en-US" sz="3300" dirty="0" smtClean="0"/>
              <a:t>The solar system, Milky Way, the universe</a:t>
            </a:r>
          </a:p>
          <a:p>
            <a:endParaRPr lang="en-US" altLang="en-US" sz="3300" dirty="0"/>
          </a:p>
          <a:p>
            <a:pPr marL="0" indent="0">
              <a:buNone/>
            </a:pPr>
            <a:r>
              <a:rPr lang="en-US" altLang="en-US" sz="3300" b="1" dirty="0" smtClean="0"/>
              <a:t>Human Systems (non IT)</a:t>
            </a:r>
          </a:p>
          <a:p>
            <a:r>
              <a:rPr lang="en-US" altLang="en-US" sz="3300" dirty="0" smtClean="0"/>
              <a:t>Vehicles (electrical system, cooling system, fuel system etc. i.e. lots of systems working together)</a:t>
            </a:r>
          </a:p>
          <a:p>
            <a:r>
              <a:rPr lang="en-US" altLang="en-US" sz="3300" dirty="0" smtClean="0"/>
              <a:t>Air conditioning systems</a:t>
            </a:r>
          </a:p>
          <a:p>
            <a:r>
              <a:rPr lang="en-US" altLang="en-US" sz="3600" dirty="0" smtClean="0"/>
              <a:t>Transport systems </a:t>
            </a:r>
            <a:r>
              <a:rPr lang="en-US" altLang="en-US" sz="3600" dirty="0"/>
              <a:t>		</a:t>
            </a:r>
            <a:endParaRPr lang="en-US" altLang="en-US" sz="3600" dirty="0" smtClean="0"/>
          </a:p>
          <a:p>
            <a:endParaRPr lang="en-US" altLang="en-US" sz="2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34A-5BE0-4CC8-966F-611B59A2AAC9}" type="slidenum">
              <a:rPr lang="en-US" altLang="en-US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5478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Examples of information systems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12776"/>
            <a:ext cx="8208912" cy="4896544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altLang="en-US" sz="1600" dirty="0"/>
          </a:p>
          <a:p>
            <a:r>
              <a:rPr lang="en-US" altLang="en-US" sz="1800" dirty="0" smtClean="0"/>
              <a:t>Whitireia’s student </a:t>
            </a:r>
            <a:r>
              <a:rPr lang="en-US" altLang="en-US" sz="1800" dirty="0"/>
              <a:t>enrolment </a:t>
            </a:r>
            <a:r>
              <a:rPr lang="en-US" altLang="en-US" sz="1800" dirty="0" smtClean="0"/>
              <a:t>system</a:t>
            </a:r>
            <a:endParaRPr lang="en-US" altLang="en-US" sz="1800" dirty="0"/>
          </a:p>
          <a:p>
            <a:r>
              <a:rPr lang="en-US" altLang="en-US" sz="1800" dirty="0"/>
              <a:t>An airline booking system  			</a:t>
            </a:r>
            <a:endParaRPr lang="en-US" altLang="en-US" sz="1800" dirty="0" smtClean="0"/>
          </a:p>
          <a:p>
            <a:r>
              <a:rPr lang="en-US" altLang="en-US" sz="1800" dirty="0" smtClean="0"/>
              <a:t>The point-of-sale (i.e. the check-out) </a:t>
            </a:r>
            <a:r>
              <a:rPr lang="en-US" altLang="en-US" sz="1800" dirty="0"/>
              <a:t>system at a supermarket 		</a:t>
            </a:r>
          </a:p>
          <a:p>
            <a:r>
              <a:rPr lang="en-US" altLang="en-US" sz="1800" dirty="0"/>
              <a:t>The flood warning system for the </a:t>
            </a:r>
            <a:r>
              <a:rPr lang="en-US" altLang="en-US" sz="1800" dirty="0" err="1"/>
              <a:t>Manawatu</a:t>
            </a:r>
            <a:r>
              <a:rPr lang="en-US" altLang="en-US" sz="1800" dirty="0"/>
              <a:t> River  	</a:t>
            </a:r>
            <a:endParaRPr lang="en-US" altLang="en-US" sz="1800" dirty="0" smtClean="0"/>
          </a:p>
          <a:p>
            <a:r>
              <a:rPr lang="en-US" altLang="en-US" sz="1800" dirty="0" smtClean="0"/>
              <a:t>An </a:t>
            </a:r>
            <a:r>
              <a:rPr lang="en-US" altLang="en-US" sz="1800" dirty="0"/>
              <a:t>internet retail company 	</a:t>
            </a:r>
            <a:endParaRPr lang="en-US" altLang="en-US" sz="1800" dirty="0" smtClean="0"/>
          </a:p>
          <a:p>
            <a:endParaRPr lang="en-US" altLang="en-US" sz="1800" dirty="0"/>
          </a:p>
          <a:p>
            <a:pPr>
              <a:buFont typeface="Wingdings" pitchFamily="2" charset="2"/>
              <a:buNone/>
            </a:pPr>
            <a:r>
              <a:rPr lang="en-US" altLang="en-US" sz="1800" u="sng" dirty="0"/>
              <a:t>Common features</a:t>
            </a:r>
            <a:r>
              <a:rPr lang="en-US" altLang="en-US" sz="1800" dirty="0"/>
              <a:t>:</a:t>
            </a:r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r>
              <a:rPr lang="en-US" altLang="en-US" sz="1800" dirty="0"/>
              <a:t>Most </a:t>
            </a:r>
            <a:r>
              <a:rPr lang="en-US" altLang="en-US" sz="1800" dirty="0" smtClean="0"/>
              <a:t>IT </a:t>
            </a:r>
            <a:r>
              <a:rPr lang="en-US" altLang="en-US" sz="1800" dirty="0" smtClean="0"/>
              <a:t>systems (which include database systems) </a:t>
            </a:r>
            <a:r>
              <a:rPr lang="en-US" altLang="en-US" sz="1800" dirty="0"/>
              <a:t>consist of a combination of human activity, information, input, processing, output and </a:t>
            </a:r>
            <a:r>
              <a:rPr lang="en-US" altLang="en-US" sz="1800" dirty="0" smtClean="0"/>
              <a:t>feedback</a:t>
            </a:r>
            <a:endParaRPr lang="en-US" altLang="en-US" sz="1800" dirty="0"/>
          </a:p>
          <a:p>
            <a:pPr>
              <a:lnSpc>
                <a:spcPct val="60000"/>
              </a:lnSpc>
            </a:pPr>
            <a:endParaRPr lang="en-US" altLang="en-US" sz="1800" dirty="0"/>
          </a:p>
          <a:p>
            <a:r>
              <a:rPr lang="en-US" altLang="en-US" sz="1800" dirty="0" smtClean="0"/>
              <a:t>IT Systems often have </a:t>
            </a:r>
            <a:r>
              <a:rPr lang="en-US" altLang="en-US" sz="1800" dirty="0"/>
              <a:t>both manual and automated </a:t>
            </a:r>
            <a:r>
              <a:rPr lang="en-US" altLang="en-US" sz="1800" dirty="0" smtClean="0"/>
              <a:t>components</a:t>
            </a:r>
            <a:endParaRPr lang="en-US" altLang="en-US" sz="1800" dirty="0"/>
          </a:p>
          <a:p>
            <a:pPr>
              <a:lnSpc>
                <a:spcPct val="60000"/>
              </a:lnSpc>
            </a:pPr>
            <a:endParaRPr lang="en-US" altLang="en-US" sz="1800" dirty="0"/>
          </a:p>
          <a:p>
            <a:r>
              <a:rPr lang="en-US" altLang="en-US" sz="1800" dirty="0"/>
              <a:t>Communication between system components is of critical </a:t>
            </a:r>
            <a:r>
              <a:rPr lang="en-US" altLang="en-US" sz="1800" dirty="0" smtClean="0"/>
              <a:t>importance</a:t>
            </a:r>
            <a:endParaRPr lang="en-US" alt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E534A-5BE0-4CC8-966F-611B59A2AAC9}" type="slidenum">
              <a:rPr lang="en-US" altLang="en-US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2366</TotalTime>
  <Words>576</Words>
  <Application>Microsoft Office PowerPoint</Application>
  <PresentationFormat>On-screen Show (4:3)</PresentationFormat>
  <Paragraphs>133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Introducing IT5182</vt:lpstr>
      <vt:lpstr>‘Secrets’ of Success in IT5182</vt:lpstr>
      <vt:lpstr>Course Contents</vt:lpstr>
      <vt:lpstr>Introduction to systems analysis</vt:lpstr>
      <vt:lpstr>What is a system ?</vt:lpstr>
      <vt:lpstr>Parts of a system</vt:lpstr>
      <vt:lpstr>Examples of systems</vt:lpstr>
      <vt:lpstr>Examples of information systems</vt:lpstr>
      <vt:lpstr>What is systems analysis ?</vt:lpstr>
      <vt:lpstr>Why is systems analysis important ?</vt:lpstr>
      <vt:lpstr>What systems analysts do?</vt:lpstr>
    </vt:vector>
  </TitlesOfParts>
  <Company>Massey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adrian</cp:lastModifiedBy>
  <cp:revision>59</cp:revision>
  <cp:lastPrinted>2002-02-24T21:00:53Z</cp:lastPrinted>
  <dcterms:created xsi:type="dcterms:W3CDTF">2001-01-14T21:10:50Z</dcterms:created>
  <dcterms:modified xsi:type="dcterms:W3CDTF">2014-02-19T21:38:43Z</dcterms:modified>
</cp:coreProperties>
</file>