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305" r:id="rId2"/>
    <p:sldId id="296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99FF33"/>
    <a:srgbClr val="FFFF00"/>
    <a:srgbClr val="CCFFFF"/>
    <a:srgbClr val="FF0000"/>
    <a:srgbClr val="339933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4" y="19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3B860014-A58C-49F7-A0BD-0005B1DDA3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531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5F38C6E9-3770-40E1-A492-850284DD8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466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C6935-F307-4A16-81E5-949C65D613B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AA6E-299E-45A5-9B07-F7BBF18AB6DD}" type="datetime1">
              <a:rPr lang="en-US" altLang="en-US" smtClean="0"/>
              <a:t>3/30/2014</a:t>
            </a:fld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5917-23D5-46E0-AB39-772D973A4A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BB62-4081-40C5-A93A-0497FC39B477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7A75-6909-4575-ABAB-384012B58697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F9DC-2627-46B7-939A-36D3071528E5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FF1B-A626-4D8F-BD34-1261E8333A32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5385-4748-4F43-996A-ACCB7CAD2F2A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020-A5D4-4E77-8F5E-8075418D585F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3C1A-643E-4E6F-8F63-D7E6DAE358E1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373-05C1-45D0-A3B6-23E5F0F3E948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78F6-B8E3-4916-A204-0E8689C3757A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292E-4373-4ED3-948C-E09E05FF2C93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F156-82AB-4831-8144-5EE1FFBBA23B}" type="datetime1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sz="1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79DD-2399-4D08-8471-7937B9275D93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92F7-45F8-47DE-B6E1-10DB6324F982}" type="datetime1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1D4-96FD-49B2-A12B-4465D0E1CD1B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064-2B10-4E3A-9800-086CD916CA65}" type="datetime1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276F-9D33-4F61-A0E1-26C8FD68420A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2978-CA85-4F5B-AAEF-B2598A3E1746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9E0A-6C30-41D0-BF9D-C75BBC5493A3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42D7-84D3-4631-B4EA-DD865BFD2E5A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811F65-9690-4F41-B215-837A9F2A5A8C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CF1094-45E0-4EB5-8631-FB53BEE858AC}" type="datetime1">
              <a:rPr lang="en-US" smtClean="0"/>
              <a:t>3/30/2014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94067C-5498-4222-9061-1D9FC7752FB2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196752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IT5182</a:t>
            </a:r>
            <a:r>
              <a:rPr lang="en-N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Fundamentals of Data Models and </a:t>
            </a:r>
            <a:r>
              <a:rPr lang="en-NZ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Databases</a:t>
            </a:r>
          </a:p>
          <a:p>
            <a:pPr algn="ctr"/>
            <a:endParaRPr lang="en-NZ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N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 </a:t>
            </a:r>
            <a:r>
              <a:rPr lang="en-NZ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 </a:t>
            </a:r>
          </a:p>
          <a:p>
            <a:pPr algn="ctr"/>
            <a:r>
              <a:rPr lang="en-NZ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 Hierarchy Diagram (FHDs)</a:t>
            </a:r>
          </a:p>
        </p:txBody>
      </p:sp>
    </p:spTree>
    <p:extLst>
      <p:ext uri="{BB962C8B-B14F-4D97-AF65-F5344CB8AC3E}">
        <p14:creationId xmlns:p14="http://schemas.microsoft.com/office/powerpoint/2010/main" val="321250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1D4-96FD-49B2-A12B-4465D0E1CD1B}" type="slidenum">
              <a:rPr lang="en-US" altLang="en-US" smtClean="0"/>
              <a:pPr/>
              <a:t>10</a:t>
            </a:fld>
            <a:endParaRPr lang="en-US" altLang="en-US" sz="12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2881" y="-18694"/>
            <a:ext cx="8305800" cy="1143000"/>
          </a:xfrm>
          <a:prstGeom prst="rect">
            <a:avLst/>
          </a:prstGeom>
          <a:noFill/>
          <a:ln/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AU" altLang="en-US" sz="3200" b="1" dirty="0" smtClean="0"/>
              <a:t>Example: The Original Business Process Model</a:t>
            </a:r>
            <a:endParaRPr lang="en-AU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1" y="1135132"/>
            <a:ext cx="7779792" cy="562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7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305800" cy="1143000"/>
          </a:xfrm>
        </p:spPr>
        <p:txBody>
          <a:bodyPr>
            <a:normAutofit/>
          </a:bodyPr>
          <a:lstStyle/>
          <a:p>
            <a:r>
              <a:rPr lang="en-NZ" sz="3200" b="1" dirty="0"/>
              <a:t>Example: Corresponding FHD Identifying Functions to Automate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1D4-96FD-49B2-A12B-4465D0E1CD1B}" type="slidenum">
              <a:rPr lang="en-US" altLang="en-US" smtClean="0"/>
              <a:pPr/>
              <a:t>11</a:t>
            </a:fld>
            <a:endParaRPr lang="en-US" altLang="en-US" sz="12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30983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869160"/>
            <a:ext cx="80648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Although FHDs can include all of the process steps from our original business process model, as system developers, we are only interested in those process steps that use data. </a:t>
            </a:r>
          </a:p>
          <a:p>
            <a:r>
              <a:rPr lang="en-NZ" sz="2000" dirty="0" smtClean="0"/>
              <a:t>Note that the root function is simply the name of the original business process model – Fill Sales Order, in the above example.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96967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229600" cy="78296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Lecture </a:t>
            </a:r>
            <a:r>
              <a:rPr lang="en-US" altLang="en-US" sz="3600" dirty="0" smtClean="0"/>
              <a:t>6:   Function Hierarchy Diagrams</a:t>
            </a:r>
            <a:endParaRPr lang="en-AU" altLang="en-US" sz="36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800" b="1" dirty="0" smtClean="0"/>
              <a:t>Objectives</a:t>
            </a:r>
            <a:endParaRPr lang="en-NZ" sz="2800" b="1" dirty="0"/>
          </a:p>
          <a:p>
            <a:pPr marL="0" indent="0">
              <a:buNone/>
            </a:pPr>
            <a:r>
              <a:rPr lang="en-NZ" sz="2800" dirty="0"/>
              <a:t>At the end of this lesson, you should be able to do the following</a:t>
            </a:r>
            <a:r>
              <a:rPr lang="en-NZ" sz="2800" dirty="0" smtClean="0"/>
              <a:t>:</a:t>
            </a:r>
          </a:p>
          <a:p>
            <a:pPr marL="0" indent="0">
              <a:buNone/>
            </a:pPr>
            <a:endParaRPr lang="en-NZ" sz="2800" dirty="0"/>
          </a:p>
          <a:p>
            <a:r>
              <a:rPr lang="en-NZ" sz="2800" dirty="0" smtClean="0"/>
              <a:t>Create </a:t>
            </a:r>
            <a:r>
              <a:rPr lang="en-NZ" sz="2800" dirty="0"/>
              <a:t>a function hierarchy diagram </a:t>
            </a:r>
            <a:r>
              <a:rPr lang="en-NZ" sz="2800" dirty="0" smtClean="0"/>
              <a:t>using Visio</a:t>
            </a:r>
            <a:endParaRPr lang="en-NZ" sz="2800" dirty="0"/>
          </a:p>
          <a:p>
            <a:pPr lvl="2">
              <a:lnSpc>
                <a:spcPct val="80000"/>
              </a:lnSpc>
              <a:buSzPct val="70000"/>
              <a:buFont typeface="Wingdings" pitchFamily="2" charset="2"/>
              <a:buNone/>
            </a:pPr>
            <a:endParaRPr lang="en-US" altLang="en-US" sz="1600" b="0" dirty="0"/>
          </a:p>
          <a:p>
            <a:endParaRPr lang="en-AU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9CCB-F841-4890-9606-AEDE3C65BD41}" type="slidenum">
              <a:rPr lang="en-US" altLang="en-US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NZ" dirty="0" smtClean="0"/>
              <a:t>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Function </a:t>
            </a:r>
            <a:r>
              <a:rPr lang="en-NZ" dirty="0" smtClean="0"/>
              <a:t>modelling </a:t>
            </a:r>
            <a:r>
              <a:rPr lang="en-NZ" dirty="0"/>
              <a:t>is an important task in the specification of business requirements.</a:t>
            </a:r>
          </a:p>
          <a:p>
            <a:r>
              <a:rPr lang="en-NZ" dirty="0"/>
              <a:t>It is complementary </a:t>
            </a:r>
            <a:r>
              <a:rPr lang="en-NZ" dirty="0" smtClean="0"/>
              <a:t>to business </a:t>
            </a:r>
            <a:r>
              <a:rPr lang="en-NZ" dirty="0"/>
              <a:t>process </a:t>
            </a:r>
            <a:r>
              <a:rPr lang="en-NZ" dirty="0" smtClean="0"/>
              <a:t>modelling</a:t>
            </a:r>
            <a:r>
              <a:rPr lang="en-NZ" dirty="0"/>
              <a:t>, which we explored in a previous lesson.</a:t>
            </a:r>
          </a:p>
          <a:p>
            <a:r>
              <a:rPr lang="en-NZ" dirty="0"/>
              <a:t>This lesson looks at using </a:t>
            </a:r>
            <a:r>
              <a:rPr lang="en-NZ" dirty="0" smtClean="0"/>
              <a:t>MS </a:t>
            </a:r>
            <a:r>
              <a:rPr lang="en-NZ" dirty="0" smtClean="0"/>
              <a:t>Visio </a:t>
            </a:r>
            <a:r>
              <a:rPr lang="en-NZ" dirty="0"/>
              <a:t>to create a </a:t>
            </a:r>
            <a:r>
              <a:rPr lang="en-NZ" dirty="0" smtClean="0"/>
              <a:t>function hierarchy diagram.</a:t>
            </a:r>
          </a:p>
          <a:p>
            <a:r>
              <a:rPr lang="en-NZ" dirty="0" smtClean="0"/>
              <a:t>The function hierarchy diagram defines the functions that will be automated in the new system.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020-A5D4-4E77-8F5E-8075418D585F}" type="slidenum">
              <a:rPr lang="en-US" altLang="en-US" smtClean="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5720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NZ" b="1" dirty="0"/>
              <a:t>Business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120"/>
          </a:xfrm>
        </p:spPr>
        <p:txBody>
          <a:bodyPr>
            <a:normAutofit/>
          </a:bodyPr>
          <a:lstStyle/>
          <a:p>
            <a:r>
              <a:rPr lang="en-NZ" dirty="0"/>
              <a:t>A </a:t>
            </a:r>
            <a:r>
              <a:rPr lang="en-NZ" b="1" i="1" dirty="0"/>
              <a:t>business function </a:t>
            </a:r>
            <a:r>
              <a:rPr lang="en-NZ" dirty="0"/>
              <a:t>is something the business needs to do to achieve its </a:t>
            </a:r>
            <a:r>
              <a:rPr lang="en-NZ" dirty="0" smtClean="0"/>
              <a:t>objectives</a:t>
            </a:r>
            <a:br>
              <a:rPr lang="en-NZ" dirty="0" smtClean="0"/>
            </a:br>
            <a:endParaRPr lang="en-NZ" dirty="0" smtClean="0"/>
          </a:p>
          <a:p>
            <a:pPr marL="0" indent="0">
              <a:buNone/>
            </a:pPr>
            <a:r>
              <a:rPr lang="en-NZ" b="1" dirty="0"/>
              <a:t>Examples of Business Functions</a:t>
            </a:r>
          </a:p>
          <a:p>
            <a:r>
              <a:rPr lang="en-NZ" dirty="0"/>
              <a:t>The following are all examples of business functions: Print customer’s bill, </a:t>
            </a:r>
            <a:r>
              <a:rPr lang="en-NZ" dirty="0" smtClean="0"/>
              <a:t>Assemble products </a:t>
            </a:r>
            <a:r>
              <a:rPr lang="en-NZ" dirty="0"/>
              <a:t>in a box, Take </a:t>
            </a:r>
            <a:r>
              <a:rPr lang="en-NZ" dirty="0" smtClean="0"/>
              <a:t>an order.</a:t>
            </a:r>
          </a:p>
          <a:p>
            <a:r>
              <a:rPr lang="en-NZ" dirty="0"/>
              <a:t>Process steps and business functions both represent activities carried out by </a:t>
            </a:r>
            <a:r>
              <a:rPr lang="en-NZ" dirty="0" smtClean="0"/>
              <a:t>the business</a:t>
            </a:r>
            <a:r>
              <a:rPr lang="en-NZ" dirty="0"/>
              <a:t>; they can be considered as two perspectives on the same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020-A5D4-4E77-8F5E-8075418D585F}" type="slidenum">
              <a:rPr lang="en-US" altLang="en-US" smtClean="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0905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NZ" b="1" dirty="0"/>
              <a:t>Function Hierarchy Diagrams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88316"/>
            <a:ext cx="8229600" cy="4389120"/>
          </a:xfrm>
        </p:spPr>
        <p:txBody>
          <a:bodyPr/>
          <a:lstStyle/>
          <a:p>
            <a:r>
              <a:rPr lang="en-NZ" dirty="0"/>
              <a:t>A </a:t>
            </a:r>
            <a:r>
              <a:rPr lang="en-NZ" b="1" i="1" dirty="0"/>
              <a:t>function hierarchy diagram (FHD) </a:t>
            </a:r>
            <a:r>
              <a:rPr lang="en-NZ" dirty="0"/>
              <a:t>represents the functional requirements of </a:t>
            </a:r>
            <a:r>
              <a:rPr lang="en-NZ" dirty="0" smtClean="0"/>
              <a:t>a system </a:t>
            </a:r>
            <a:r>
              <a:rPr lang="en-NZ" dirty="0"/>
              <a:t>and their logical groupings</a:t>
            </a:r>
            <a:r>
              <a:rPr lang="en-NZ" dirty="0" smtClean="0"/>
              <a:t>.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020-A5D4-4E77-8F5E-8075418D585F}" type="slidenum">
              <a:rPr lang="en-US" altLang="en-US" smtClean="0"/>
              <a:pPr/>
              <a:t>5</a:t>
            </a:fld>
            <a:endParaRPr lang="en-US" altLang="en-US" sz="1200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951584" y="4297883"/>
            <a:ext cx="263525" cy="1336675"/>
          </a:xfrm>
          <a:custGeom>
            <a:avLst/>
            <a:gdLst>
              <a:gd name="T0" fmla="*/ 0 w 166"/>
              <a:gd name="T1" fmla="*/ 0 h 842"/>
              <a:gd name="T2" fmla="*/ 0 w 166"/>
              <a:gd name="T3" fmla="*/ 841 h 842"/>
              <a:gd name="T4" fmla="*/ 165 w 166"/>
              <a:gd name="T5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842">
                <a:moveTo>
                  <a:pt x="0" y="0"/>
                </a:moveTo>
                <a:lnTo>
                  <a:pt x="0" y="841"/>
                </a:lnTo>
                <a:lnTo>
                  <a:pt x="165" y="841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3345409" y="4297883"/>
            <a:ext cx="346075" cy="2122488"/>
          </a:xfrm>
          <a:custGeom>
            <a:avLst/>
            <a:gdLst>
              <a:gd name="T0" fmla="*/ 0 w 218"/>
              <a:gd name="T1" fmla="*/ 0 h 1337"/>
              <a:gd name="T2" fmla="*/ 0 w 218"/>
              <a:gd name="T3" fmla="*/ 1328 h 1337"/>
              <a:gd name="T4" fmla="*/ 210 w 218"/>
              <a:gd name="T5" fmla="*/ 1328 h 1337"/>
              <a:gd name="T6" fmla="*/ 217 w 218"/>
              <a:gd name="T7" fmla="*/ 133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" h="1337">
                <a:moveTo>
                  <a:pt x="0" y="0"/>
                </a:moveTo>
                <a:lnTo>
                  <a:pt x="0" y="1328"/>
                </a:lnTo>
                <a:lnTo>
                  <a:pt x="210" y="1328"/>
                </a:lnTo>
                <a:lnTo>
                  <a:pt x="217" y="1336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45409" y="4967684"/>
            <a:ext cx="3206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345409" y="5812234"/>
            <a:ext cx="3206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951584" y="4989909"/>
            <a:ext cx="238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370809" y="3000896"/>
            <a:ext cx="0" cy="749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894559" y="2492896"/>
            <a:ext cx="954087" cy="522287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A7CCF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08859" y="3761308"/>
            <a:ext cx="954087" cy="522288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A7CCF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339184" y="3772421"/>
            <a:ext cx="954087" cy="522287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A7CCF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835696" y="3767658"/>
            <a:ext cx="954088" cy="522288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A7CCF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674021" y="6147321"/>
            <a:ext cx="954088" cy="522287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A7CCF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674021" y="5358333"/>
            <a:ext cx="954088" cy="522288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A7CCF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674021" y="4537596"/>
            <a:ext cx="954088" cy="522287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A7CCF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175421" y="5348808"/>
            <a:ext cx="954088" cy="522288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A7CCF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951584" y="5002609"/>
            <a:ext cx="238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0" name="Rectangle 18"/>
          <p:cNvSpPr txBox="1">
            <a:spLocks noChangeArrowheads="1"/>
          </p:cNvSpPr>
          <p:nvPr/>
        </p:nvSpPr>
        <p:spPr>
          <a:xfrm>
            <a:off x="5076056" y="2636912"/>
            <a:ext cx="3810000" cy="3259137"/>
          </a:xfrm>
          <a:prstGeom prst="rect">
            <a:avLst/>
          </a:prstGeom>
          <a:noFill/>
          <a:ln/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AU" altLang="en-US" dirty="0" smtClean="0"/>
              <a:t>Shows how business functions are grouped</a:t>
            </a:r>
          </a:p>
          <a:p>
            <a:pPr lvl="1" fontAlgn="auto">
              <a:spcAft>
                <a:spcPts val="0"/>
              </a:spcAft>
            </a:pPr>
            <a:r>
              <a:rPr lang="en-AU" altLang="en-US" dirty="0" smtClean="0"/>
              <a:t>Shows all functions on one diagram</a:t>
            </a:r>
          </a:p>
          <a:p>
            <a:pPr lvl="1" fontAlgn="auto">
              <a:spcAft>
                <a:spcPts val="0"/>
              </a:spcAft>
            </a:pPr>
            <a:r>
              <a:rPr lang="en-AU" altLang="en-US" dirty="0"/>
              <a:t>Helps you identify functions to automate</a:t>
            </a:r>
          </a:p>
          <a:p>
            <a:pPr lvl="1" fontAlgn="auto">
              <a:spcAft>
                <a:spcPts val="0"/>
              </a:spcAft>
            </a:pPr>
            <a:r>
              <a:rPr lang="en-AU" altLang="en-US" dirty="0"/>
              <a:t>Feeds application</a:t>
            </a:r>
            <a:br>
              <a:rPr lang="en-AU" altLang="en-US" dirty="0"/>
            </a:br>
            <a:r>
              <a:rPr lang="en-AU" altLang="en-US" dirty="0"/>
              <a:t>design and build</a:t>
            </a: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2272259" y="3416821"/>
            <a:ext cx="25717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2291309" y="3421583"/>
            <a:ext cx="0" cy="3286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4836071" y="3429000"/>
            <a:ext cx="0" cy="3286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2175421" y="4537596"/>
            <a:ext cx="954088" cy="522287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A7CCF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412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6838950" y="4351338"/>
            <a:ext cx="0" cy="328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5005388" y="4351338"/>
            <a:ext cx="0" cy="328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5772150" y="4037013"/>
            <a:ext cx="0" cy="328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noFill/>
          <a:ln/>
        </p:spPr>
        <p:txBody>
          <a:bodyPr/>
          <a:lstStyle/>
          <a:p>
            <a:r>
              <a:rPr lang="en-AU" altLang="en-US" dirty="0"/>
              <a:t>Decomposition of a Function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179888" y="4538663"/>
            <a:ext cx="1620837" cy="92868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89804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A7CCF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117386" y="4565650"/>
            <a:ext cx="1763304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1800" b="1" dirty="0">
                <a:latin typeface="Arial" charset="0"/>
              </a:rPr>
              <a:t>Select</a:t>
            </a:r>
            <a:br>
              <a:rPr lang="en-AU" altLang="en-US" sz="1800" b="1" dirty="0">
                <a:latin typeface="Arial" charset="0"/>
              </a:rPr>
            </a:br>
            <a:r>
              <a:rPr lang="en-AU" altLang="en-US" sz="1800" b="1" dirty="0">
                <a:latin typeface="Arial" charset="0"/>
              </a:rPr>
              <a:t>person to </a:t>
            </a:r>
            <a:br>
              <a:rPr lang="en-AU" altLang="en-US" sz="1800" b="1" dirty="0">
                <a:latin typeface="Arial" charset="0"/>
              </a:rPr>
            </a:br>
            <a:r>
              <a:rPr lang="en-AU" altLang="en-US" sz="1800" b="1" dirty="0">
                <a:latin typeface="Arial" charset="0"/>
              </a:rPr>
              <a:t>transport food</a:t>
            </a:r>
          </a:p>
        </p:txBody>
      </p:sp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1347788" y="1781175"/>
            <a:ext cx="2074862" cy="666750"/>
            <a:chOff x="849" y="1122"/>
            <a:chExt cx="1307" cy="420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849" y="1122"/>
              <a:ext cx="11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dirty="0">
                  <a:solidFill>
                    <a:schemeClr val="accent2"/>
                  </a:solidFill>
                  <a:latin typeface="Arial" charset="0"/>
                </a:rPr>
                <a:t>root function</a:t>
              </a:r>
            </a:p>
          </p:txBody>
        </p:sp>
        <p:sp>
          <p:nvSpPr>
            <p:cNvPr id="20489" name="Freeform 9"/>
            <p:cNvSpPr>
              <a:spLocks/>
            </p:cNvSpPr>
            <p:nvPr/>
          </p:nvSpPr>
          <p:spPr bwMode="auto">
            <a:xfrm>
              <a:off x="1395" y="1422"/>
              <a:ext cx="761" cy="120"/>
            </a:xfrm>
            <a:custGeom>
              <a:avLst/>
              <a:gdLst>
                <a:gd name="T0" fmla="*/ 0 w 761"/>
                <a:gd name="T1" fmla="*/ 0 h 120"/>
                <a:gd name="T2" fmla="*/ 0 w 761"/>
                <a:gd name="T3" fmla="*/ 119 h 120"/>
                <a:gd name="T4" fmla="*/ 760 w 761"/>
                <a:gd name="T5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1" h="120">
                  <a:moveTo>
                    <a:pt x="0" y="0"/>
                  </a:moveTo>
                  <a:lnTo>
                    <a:pt x="0" y="119"/>
                  </a:lnTo>
                  <a:lnTo>
                    <a:pt x="760" y="119"/>
                  </a:lnTo>
                </a:path>
              </a:pathLst>
            </a:custGeom>
            <a:noFill/>
            <a:ln w="508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0492" name="Line 12"/>
          <p:cNvSpPr>
            <a:spLocks noChangeShapeType="1"/>
          </p:cNvSpPr>
          <p:nvPr/>
        </p:nvSpPr>
        <p:spPr bwMode="auto">
          <a:xfrm flipH="1">
            <a:off x="2565399" y="2958306"/>
            <a:ext cx="4763" cy="25161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6127750" y="4545013"/>
            <a:ext cx="1335088" cy="955675"/>
            <a:chOff x="3860" y="2863"/>
            <a:chExt cx="841" cy="602"/>
          </a:xfrm>
        </p:grpSpPr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3860" y="2863"/>
              <a:ext cx="841" cy="60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89804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solidFill>
                <a:srgbClr val="A7CCF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3876" y="2881"/>
              <a:ext cx="82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1800" b="1" dirty="0">
                  <a:latin typeface="Arial" charset="0"/>
                </a:rPr>
                <a:t>Hand over</a:t>
              </a:r>
              <a:br>
                <a:rPr lang="en-AU" altLang="en-US" sz="1800" b="1" dirty="0">
                  <a:latin typeface="Arial" charset="0"/>
                </a:rPr>
              </a:br>
              <a:r>
                <a:rPr lang="en-AU" altLang="en-US" sz="1800" b="1" dirty="0">
                  <a:latin typeface="Arial" charset="0"/>
                </a:rPr>
                <a:t>ordered</a:t>
              </a:r>
              <a:br>
                <a:rPr lang="en-AU" altLang="en-US" sz="1800" b="1" dirty="0">
                  <a:latin typeface="Arial" charset="0"/>
                </a:rPr>
              </a:br>
              <a:r>
                <a:rPr lang="en-AU" altLang="en-US" sz="1800" b="1" dirty="0">
                  <a:latin typeface="Arial" charset="0"/>
                </a:rPr>
                <a:t>food</a:t>
              </a:r>
            </a:p>
          </p:txBody>
        </p:sp>
      </p:grpSp>
      <p:grpSp>
        <p:nvGrpSpPr>
          <p:cNvPr id="20498" name="Group 18"/>
          <p:cNvGrpSpPr>
            <a:grpSpLocks/>
          </p:cNvGrpSpPr>
          <p:nvPr/>
        </p:nvGrpSpPr>
        <p:grpSpPr bwMode="auto">
          <a:xfrm>
            <a:off x="3500438" y="1682750"/>
            <a:ext cx="1238250" cy="1020763"/>
            <a:chOff x="2205" y="1060"/>
            <a:chExt cx="780" cy="643"/>
          </a:xfrm>
        </p:grpSpPr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2205" y="1060"/>
              <a:ext cx="780" cy="643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89804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solidFill>
                <a:srgbClr val="A7CCF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2220" y="1095"/>
              <a:ext cx="76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1800" b="1" dirty="0">
                  <a:latin typeface="Arial" charset="0"/>
                </a:rPr>
                <a:t>Satisfy</a:t>
              </a:r>
              <a:br>
                <a:rPr lang="en-AU" altLang="en-US" sz="1800" b="1" dirty="0">
                  <a:latin typeface="Arial" charset="0"/>
                </a:rPr>
              </a:br>
              <a:r>
                <a:rPr lang="en-AU" altLang="en-US" sz="1800" b="1" dirty="0">
                  <a:latin typeface="Arial" charset="0"/>
                </a:rPr>
                <a:t>customer</a:t>
              </a:r>
              <a:br>
                <a:rPr lang="en-AU" altLang="en-US" sz="1800" b="1" dirty="0">
                  <a:latin typeface="Arial" charset="0"/>
                </a:rPr>
              </a:br>
              <a:r>
                <a:rPr lang="en-AU" altLang="en-US" sz="1800" b="1" dirty="0">
                  <a:latin typeface="Arial" charset="0"/>
                </a:rPr>
                <a:t>order</a:t>
              </a:r>
            </a:p>
          </p:txBody>
        </p:sp>
      </p:grp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6283327" y="2135188"/>
            <a:ext cx="1898650" cy="1598612"/>
            <a:chOff x="3958" y="1345"/>
            <a:chExt cx="1196" cy="1007"/>
          </a:xfrm>
        </p:grpSpPr>
        <p:sp>
          <p:nvSpPr>
            <p:cNvPr id="20499" name="Freeform 19"/>
            <p:cNvSpPr>
              <a:spLocks/>
            </p:cNvSpPr>
            <p:nvPr/>
          </p:nvSpPr>
          <p:spPr bwMode="auto">
            <a:xfrm>
              <a:off x="4081" y="1660"/>
              <a:ext cx="565" cy="692"/>
            </a:xfrm>
            <a:custGeom>
              <a:avLst/>
              <a:gdLst>
                <a:gd name="T0" fmla="*/ 564 w 565"/>
                <a:gd name="T1" fmla="*/ 0 h 692"/>
                <a:gd name="T2" fmla="*/ 564 w 565"/>
                <a:gd name="T3" fmla="*/ 691 h 692"/>
                <a:gd name="T4" fmla="*/ 0 w 565"/>
                <a:gd name="T5" fmla="*/ 691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5" h="692">
                  <a:moveTo>
                    <a:pt x="564" y="0"/>
                  </a:moveTo>
                  <a:lnTo>
                    <a:pt x="564" y="691"/>
                  </a:lnTo>
                  <a:lnTo>
                    <a:pt x="0" y="691"/>
                  </a:lnTo>
                </a:path>
              </a:pathLst>
            </a:custGeom>
            <a:noFill/>
            <a:ln w="508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3958" y="1345"/>
              <a:ext cx="11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dirty="0">
                  <a:solidFill>
                    <a:schemeClr val="accent2"/>
                  </a:solidFill>
                  <a:latin typeface="Arial" charset="0"/>
                </a:rPr>
                <a:t>full functions</a:t>
              </a:r>
            </a:p>
          </p:txBody>
        </p:sp>
      </p:grp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1165225" y="4189413"/>
            <a:ext cx="5199063" cy="1657350"/>
            <a:chOff x="734" y="2639"/>
            <a:chExt cx="3275" cy="1044"/>
          </a:xfrm>
        </p:grpSpPr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734" y="3133"/>
              <a:ext cx="12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dirty="0">
                  <a:solidFill>
                    <a:schemeClr val="accent2"/>
                  </a:solidFill>
                  <a:latin typeface="Arial" charset="0"/>
                </a:rPr>
                <a:t>leaf functions</a:t>
              </a:r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2011" y="3272"/>
              <a:ext cx="583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2129" y="3281"/>
              <a:ext cx="1880" cy="402"/>
            </a:xfrm>
            <a:custGeom>
              <a:avLst/>
              <a:gdLst>
                <a:gd name="T0" fmla="*/ 0 w 1880"/>
                <a:gd name="T1" fmla="*/ 0 h 402"/>
                <a:gd name="T2" fmla="*/ 0 w 1880"/>
                <a:gd name="T3" fmla="*/ 401 h 402"/>
                <a:gd name="T4" fmla="*/ 1879 w 1880"/>
                <a:gd name="T5" fmla="*/ 401 h 402"/>
                <a:gd name="T6" fmla="*/ 1879 w 1880"/>
                <a:gd name="T7" fmla="*/ 1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0" h="402">
                  <a:moveTo>
                    <a:pt x="0" y="0"/>
                  </a:moveTo>
                  <a:lnTo>
                    <a:pt x="0" y="401"/>
                  </a:lnTo>
                  <a:lnTo>
                    <a:pt x="1879" y="401"/>
                  </a:lnTo>
                  <a:lnTo>
                    <a:pt x="1879" y="132"/>
                  </a:lnTo>
                </a:path>
              </a:pathLst>
            </a:custGeom>
            <a:noFill/>
            <a:ln w="508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1618" y="2639"/>
              <a:ext cx="851" cy="375"/>
            </a:xfrm>
            <a:custGeom>
              <a:avLst/>
              <a:gdLst>
                <a:gd name="T0" fmla="*/ 0 w 851"/>
                <a:gd name="T1" fmla="*/ 374 h 375"/>
                <a:gd name="T2" fmla="*/ 850 w 851"/>
                <a:gd name="T3" fmla="*/ 374 h 375"/>
                <a:gd name="T4" fmla="*/ 850 w 851"/>
                <a:gd name="T5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1" h="375">
                  <a:moveTo>
                    <a:pt x="0" y="374"/>
                  </a:moveTo>
                  <a:lnTo>
                    <a:pt x="850" y="374"/>
                  </a:lnTo>
                  <a:lnTo>
                    <a:pt x="850" y="0"/>
                  </a:lnTo>
                </a:path>
              </a:pathLst>
            </a:custGeom>
            <a:noFill/>
            <a:ln w="508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 flipV="1">
              <a:off x="1604" y="2639"/>
              <a:ext cx="0" cy="523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0515" name="Line 35"/>
          <p:cNvSpPr>
            <a:spLocks noChangeShapeType="1"/>
          </p:cNvSpPr>
          <p:nvPr/>
        </p:nvSpPr>
        <p:spPr bwMode="auto">
          <a:xfrm flipH="1">
            <a:off x="4984750" y="4360863"/>
            <a:ext cx="18621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5727700" y="2984500"/>
            <a:ext cx="1588" cy="193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4144963" y="2673350"/>
            <a:ext cx="0" cy="5699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2617788" y="3876675"/>
            <a:ext cx="0" cy="227013"/>
          </a:xfrm>
          <a:prstGeom prst="line">
            <a:avLst/>
          </a:prstGeom>
          <a:noFill/>
          <a:ln w="50800">
            <a:solidFill>
              <a:srgbClr val="A7CCF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grpSp>
        <p:nvGrpSpPr>
          <p:cNvPr id="20521" name="Group 41"/>
          <p:cNvGrpSpPr>
            <a:grpSpLocks/>
          </p:cNvGrpSpPr>
          <p:nvPr/>
        </p:nvGrpSpPr>
        <p:grpSpPr bwMode="auto">
          <a:xfrm>
            <a:off x="1844676" y="3198815"/>
            <a:ext cx="1493838" cy="928688"/>
            <a:chOff x="1162" y="2015"/>
            <a:chExt cx="941" cy="585"/>
          </a:xfrm>
        </p:grpSpPr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1228" y="2015"/>
              <a:ext cx="831" cy="573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89804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solidFill>
                <a:srgbClr val="A7CCF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1162" y="2018"/>
              <a:ext cx="94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1800" b="1" dirty="0">
                  <a:latin typeface="Arial" charset="0"/>
                </a:rPr>
                <a:t>Prepare</a:t>
              </a:r>
              <a:br>
                <a:rPr lang="en-AU" altLang="en-US" sz="1800" b="1" dirty="0">
                  <a:latin typeface="Arial" charset="0"/>
                </a:rPr>
              </a:br>
              <a:r>
                <a:rPr lang="en-AU" altLang="en-US" sz="1800" b="1" dirty="0">
                  <a:latin typeface="Arial" charset="0"/>
                </a:rPr>
                <a:t>non-cooked</a:t>
              </a:r>
              <a:br>
                <a:rPr lang="en-AU" altLang="en-US" sz="1800" b="1" dirty="0">
                  <a:latin typeface="Arial" charset="0"/>
                </a:rPr>
              </a:br>
              <a:r>
                <a:rPr lang="en-AU" altLang="en-US" sz="1800" b="1" dirty="0">
                  <a:latin typeface="Arial" charset="0"/>
                </a:rPr>
                <a:t>foods</a:t>
              </a:r>
            </a:p>
          </p:txBody>
        </p:sp>
      </p:grpSp>
      <p:grpSp>
        <p:nvGrpSpPr>
          <p:cNvPr id="20524" name="Group 44"/>
          <p:cNvGrpSpPr>
            <a:grpSpLocks/>
          </p:cNvGrpSpPr>
          <p:nvPr/>
        </p:nvGrpSpPr>
        <p:grpSpPr bwMode="auto">
          <a:xfrm>
            <a:off x="3460750" y="3186113"/>
            <a:ext cx="1319213" cy="922337"/>
            <a:chOff x="2180" y="2007"/>
            <a:chExt cx="831" cy="581"/>
          </a:xfrm>
        </p:grpSpPr>
        <p:sp>
          <p:nvSpPr>
            <p:cNvPr id="20522" name="Rectangle 42"/>
            <p:cNvSpPr>
              <a:spLocks noChangeArrowheads="1"/>
            </p:cNvSpPr>
            <p:nvPr/>
          </p:nvSpPr>
          <p:spPr bwMode="auto">
            <a:xfrm>
              <a:off x="2180" y="2015"/>
              <a:ext cx="831" cy="573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89804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solidFill>
                <a:srgbClr val="A7CCF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2212" y="2007"/>
              <a:ext cx="7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1800" b="1" dirty="0">
                  <a:latin typeface="Arial" charset="0"/>
                </a:rPr>
                <a:t>Assemble</a:t>
              </a:r>
              <a:br>
                <a:rPr lang="en-AU" altLang="en-US" sz="1800" b="1" dirty="0">
                  <a:latin typeface="Arial" charset="0"/>
                </a:rPr>
              </a:br>
              <a:r>
                <a:rPr lang="en-AU" altLang="en-US" sz="1800" b="1" dirty="0">
                  <a:latin typeface="Arial" charset="0"/>
                </a:rPr>
                <a:t>products</a:t>
              </a:r>
              <a:br>
                <a:rPr lang="en-AU" altLang="en-US" sz="1800" b="1" dirty="0">
                  <a:latin typeface="Arial" charset="0"/>
                </a:rPr>
              </a:br>
              <a:r>
                <a:rPr lang="en-AU" altLang="en-US" sz="1800" b="1" dirty="0">
                  <a:latin typeface="Arial" charset="0"/>
                </a:rPr>
                <a:t>in a box</a:t>
              </a:r>
            </a:p>
          </p:txBody>
        </p: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5073650" y="3206752"/>
            <a:ext cx="1319213" cy="923926"/>
            <a:chOff x="3196" y="2020"/>
            <a:chExt cx="831" cy="582"/>
          </a:xfrm>
        </p:grpSpPr>
        <p:sp>
          <p:nvSpPr>
            <p:cNvPr id="20525" name="Rectangle 45"/>
            <p:cNvSpPr>
              <a:spLocks noChangeArrowheads="1"/>
            </p:cNvSpPr>
            <p:nvPr/>
          </p:nvSpPr>
          <p:spPr bwMode="auto">
            <a:xfrm>
              <a:off x="3196" y="2023"/>
              <a:ext cx="831" cy="573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89804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solidFill>
                <a:srgbClr val="A7CCF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0526" name="Rectangle 46"/>
            <p:cNvSpPr>
              <a:spLocks noChangeArrowheads="1"/>
            </p:cNvSpPr>
            <p:nvPr/>
          </p:nvSpPr>
          <p:spPr bwMode="auto">
            <a:xfrm>
              <a:off x="3233" y="2020"/>
              <a:ext cx="77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1800" b="1" dirty="0">
                  <a:latin typeface="Arial" charset="0"/>
                </a:rPr>
                <a:t>Deliver</a:t>
              </a:r>
              <a:br>
                <a:rPr lang="en-AU" altLang="en-US" sz="1800" b="1" dirty="0">
                  <a:latin typeface="Arial" charset="0"/>
                </a:rPr>
              </a:br>
              <a:r>
                <a:rPr lang="en-AU" altLang="en-US" sz="1800" b="1" dirty="0">
                  <a:latin typeface="Arial" charset="0"/>
                </a:rPr>
                <a:t>goods to</a:t>
              </a:r>
              <a:br>
                <a:rPr lang="en-AU" altLang="en-US" sz="1800" b="1" dirty="0">
                  <a:latin typeface="Arial" charset="0"/>
                </a:rPr>
              </a:br>
              <a:r>
                <a:rPr lang="en-AU" altLang="en-US" sz="1800" b="1" dirty="0">
                  <a:latin typeface="Arial" charset="0"/>
                </a:rPr>
                <a:t>customer</a:t>
              </a:r>
            </a:p>
          </p:txBody>
        </p:sp>
      </p:grpSp>
      <p:sp>
        <p:nvSpPr>
          <p:cNvPr id="43" name="Line 35"/>
          <p:cNvSpPr>
            <a:spLocks noChangeShapeType="1"/>
          </p:cNvSpPr>
          <p:nvPr/>
        </p:nvSpPr>
        <p:spPr bwMode="auto">
          <a:xfrm flipH="1" flipV="1">
            <a:off x="2546349" y="2984500"/>
            <a:ext cx="3198019" cy="12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2E775020-A5D4-4E77-8F5E-8075418D585F}" type="slidenum">
              <a:rPr lang="en-US" altLang="en-US" smtClean="0"/>
              <a:pPr/>
              <a:t>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01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NZ" b="1" dirty="0"/>
              <a:t>Types of Business Function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NZ" dirty="0"/>
              <a:t>There are different terms to refer to the relative positions of functions in the hierarchy.</a:t>
            </a:r>
          </a:p>
          <a:p>
            <a:r>
              <a:rPr lang="en-NZ" dirty="0"/>
              <a:t>The hierarchy may consist of any number of levels of function</a:t>
            </a:r>
            <a:r>
              <a:rPr lang="en-NZ" dirty="0" smtClean="0"/>
              <a:t>.</a:t>
            </a:r>
          </a:p>
          <a:p>
            <a:pPr marL="0" indent="0">
              <a:buNone/>
            </a:pPr>
            <a:r>
              <a:rPr lang="en-NZ" b="1" dirty="0"/>
              <a:t>Function Type Description</a:t>
            </a:r>
          </a:p>
          <a:p>
            <a:pPr marL="0" indent="0">
              <a:buNone/>
            </a:pPr>
            <a:r>
              <a:rPr lang="en-NZ" b="1" dirty="0" smtClean="0"/>
              <a:t>Root:</a:t>
            </a:r>
            <a:r>
              <a:rPr lang="en-NZ" dirty="0" smtClean="0"/>
              <a:t> </a:t>
            </a:r>
            <a:r>
              <a:rPr lang="en-NZ" dirty="0"/>
              <a:t>A function that has no parent; it is </a:t>
            </a:r>
            <a:r>
              <a:rPr lang="en-NZ" dirty="0" smtClean="0"/>
              <a:t>at </a:t>
            </a:r>
            <a:r>
              <a:rPr lang="en-NZ" dirty="0"/>
              <a:t>the top of a hierarchy.</a:t>
            </a:r>
          </a:p>
          <a:p>
            <a:pPr marL="0" indent="0">
              <a:buNone/>
            </a:pPr>
            <a:r>
              <a:rPr lang="en-NZ" b="1" dirty="0" smtClean="0"/>
              <a:t>Full: </a:t>
            </a:r>
            <a:r>
              <a:rPr lang="en-NZ" dirty="0"/>
              <a:t>A function that has a parent and at least one child.</a:t>
            </a:r>
          </a:p>
          <a:p>
            <a:pPr marL="0" indent="0">
              <a:buNone/>
            </a:pPr>
            <a:r>
              <a:rPr lang="en-NZ" b="1" dirty="0" smtClean="0"/>
              <a:t>Leaf: </a:t>
            </a:r>
            <a:r>
              <a:rPr lang="en-NZ" dirty="0"/>
              <a:t>A function that is not further decomposed; that is, it has no </a:t>
            </a:r>
            <a:r>
              <a:rPr lang="en-NZ" dirty="0" smtClean="0"/>
              <a:t>child functions.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020-A5D4-4E77-8F5E-8075418D585F}" type="slidenum">
              <a:rPr lang="en-US" altLang="en-US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9208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sz="4400" b="1" dirty="0" smtClean="0"/>
              <a:t>Identifying Functions That Use Data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389120"/>
          </a:xfrm>
        </p:spPr>
        <p:txBody>
          <a:bodyPr>
            <a:normAutofit/>
          </a:bodyPr>
          <a:lstStyle/>
          <a:p>
            <a:r>
              <a:rPr lang="en-NZ" dirty="0"/>
              <a:t>All automated functions use </a:t>
            </a:r>
            <a:r>
              <a:rPr lang="en-NZ" dirty="0" smtClean="0"/>
              <a:t>data</a:t>
            </a:r>
          </a:p>
          <a:p>
            <a:r>
              <a:rPr lang="en-NZ" dirty="0" smtClean="0"/>
              <a:t>In our business process model, all process steps that are directly connected to data stores are functions that can be automated</a:t>
            </a:r>
          </a:p>
          <a:p>
            <a:r>
              <a:rPr lang="en-NZ" dirty="0" smtClean="0"/>
              <a:t>It is these automated functions that system developers need to identify and further refine into the eventual system  </a:t>
            </a:r>
          </a:p>
          <a:p>
            <a:r>
              <a:rPr lang="en-NZ" dirty="0" smtClean="0"/>
              <a:t>The data requirements we defined in the entity relationship diagram are used in this refinement process – covered in the next lecture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020-A5D4-4E77-8F5E-8075418D585F}" type="slidenum">
              <a:rPr lang="en-US" altLang="en-US" smtClean="0"/>
              <a:pPr/>
              <a:t>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631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86225"/>
            <a:ext cx="8305800" cy="1143000"/>
          </a:xfrm>
          <a:noFill/>
          <a:ln/>
        </p:spPr>
        <p:txBody>
          <a:bodyPr>
            <a:normAutofit/>
          </a:bodyPr>
          <a:lstStyle/>
          <a:p>
            <a:r>
              <a:rPr lang="en-AU" altLang="en-US" sz="4500" b="1" dirty="0" smtClean="0"/>
              <a:t>Automated Functions </a:t>
            </a:r>
            <a:r>
              <a:rPr lang="en-AU" altLang="en-US" sz="4500" b="1" dirty="0"/>
              <a:t>Use Data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blackWhite">
          <a:xfrm>
            <a:off x="1187624" y="1556792"/>
            <a:ext cx="6778272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AU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Customers</a:t>
            </a:r>
            <a:r>
              <a:rPr lang="en-AU" altLang="en-US" sz="2400" dirty="0" smtClean="0"/>
              <a:t> </a:t>
            </a:r>
            <a:r>
              <a:rPr lang="en-AU" altLang="en-US" sz="2400" dirty="0"/>
              <a:t>phone us with </a:t>
            </a:r>
            <a:r>
              <a:rPr lang="en-AU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orders</a:t>
            </a:r>
            <a:r>
              <a:rPr lang="en-AU" altLang="en-US" sz="2400" dirty="0"/>
              <a:t> </a:t>
            </a:r>
            <a:r>
              <a:rPr lang="en-AU" altLang="en-US" sz="2400" dirty="0" smtClean="0"/>
              <a:t>for </a:t>
            </a:r>
            <a:r>
              <a:rPr lang="en-AU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AU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izza</a:t>
            </a:r>
            <a:r>
              <a:rPr lang="en-AU" altLang="en-US" sz="2400" dirty="0" smtClean="0"/>
              <a:t>.</a:t>
            </a:r>
            <a:r>
              <a:rPr lang="en-AU" altLang="en-US" sz="2400" dirty="0" smtClean="0">
                <a:solidFill>
                  <a:schemeClr val="bg2"/>
                </a:solidFill>
              </a:rPr>
              <a:t>. </a:t>
            </a:r>
            <a:r>
              <a:rPr lang="en-AU" altLang="en-US" sz="2000" dirty="0">
                <a:solidFill>
                  <a:schemeClr val="bg2"/>
                </a:solidFill>
              </a:rPr>
              <a:t>. .</a:t>
            </a:r>
          </a:p>
        </p:txBody>
      </p:sp>
      <p:grpSp>
        <p:nvGrpSpPr>
          <p:cNvPr id="29726" name="Group 30"/>
          <p:cNvGrpSpPr>
            <a:grpSpLocks/>
          </p:cNvGrpSpPr>
          <p:nvPr/>
        </p:nvGrpSpPr>
        <p:grpSpPr bwMode="auto">
          <a:xfrm>
            <a:off x="4752975" y="2492896"/>
            <a:ext cx="3489325" cy="2495550"/>
            <a:chOff x="2994" y="2007"/>
            <a:chExt cx="2198" cy="1572"/>
          </a:xfrm>
        </p:grpSpPr>
        <p:grpSp>
          <p:nvGrpSpPr>
            <p:cNvPr id="29719" name="Group 23"/>
            <p:cNvGrpSpPr>
              <a:grpSpLocks/>
            </p:cNvGrpSpPr>
            <p:nvPr/>
          </p:nvGrpSpPr>
          <p:grpSpPr bwMode="auto">
            <a:xfrm>
              <a:off x="2994" y="2007"/>
              <a:ext cx="1231" cy="687"/>
              <a:chOff x="2994" y="2007"/>
              <a:chExt cx="1231" cy="687"/>
            </a:xfrm>
          </p:grpSpPr>
          <p:sp>
            <p:nvSpPr>
              <p:cNvPr id="29717" name="AutoShape 21"/>
              <p:cNvSpPr>
                <a:spLocks noChangeArrowheads="1"/>
              </p:cNvSpPr>
              <p:nvPr/>
            </p:nvSpPr>
            <p:spPr bwMode="auto">
              <a:xfrm>
                <a:off x="2994" y="2007"/>
                <a:ext cx="1231" cy="687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chemeClr val="hlink">
                      <a:gamma/>
                      <a:shade val="89804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89804"/>
                      <a:invGamma/>
                    </a:schemeClr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3001" y="2024"/>
                <a:ext cx="1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altLang="en-US">
                    <a:solidFill>
                      <a:srgbClr val="0E0E58"/>
                    </a:solidFill>
                    <a:latin typeface="Arial" charset="0"/>
                  </a:rPr>
                  <a:t>CUSTOMER</a:t>
                </a:r>
              </a:p>
            </p:txBody>
          </p:sp>
        </p:grpSp>
        <p:grpSp>
          <p:nvGrpSpPr>
            <p:cNvPr id="29722" name="Group 26"/>
            <p:cNvGrpSpPr>
              <a:grpSpLocks/>
            </p:cNvGrpSpPr>
            <p:nvPr/>
          </p:nvGrpSpPr>
          <p:grpSpPr bwMode="auto">
            <a:xfrm>
              <a:off x="4337" y="2592"/>
              <a:ext cx="855" cy="687"/>
              <a:chOff x="4337" y="2592"/>
              <a:chExt cx="855" cy="687"/>
            </a:xfrm>
          </p:grpSpPr>
          <p:sp>
            <p:nvSpPr>
              <p:cNvPr id="29720" name="AutoShape 24"/>
              <p:cNvSpPr>
                <a:spLocks noChangeArrowheads="1"/>
              </p:cNvSpPr>
              <p:nvPr/>
            </p:nvSpPr>
            <p:spPr bwMode="auto">
              <a:xfrm>
                <a:off x="4337" y="2592"/>
                <a:ext cx="855" cy="687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chemeClr val="hlink">
                      <a:gamma/>
                      <a:shade val="89804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89804"/>
                      <a:invGamma/>
                    </a:schemeClr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4341" y="2609"/>
                <a:ext cx="8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altLang="en-US">
                    <a:solidFill>
                      <a:srgbClr val="0E0E58"/>
                    </a:solidFill>
                    <a:latin typeface="Arial" charset="0"/>
                  </a:rPr>
                  <a:t>ORDER</a:t>
                </a:r>
              </a:p>
            </p:txBody>
          </p:sp>
        </p:grpSp>
        <p:grpSp>
          <p:nvGrpSpPr>
            <p:cNvPr id="29725" name="Group 29"/>
            <p:cNvGrpSpPr>
              <a:grpSpLocks/>
            </p:cNvGrpSpPr>
            <p:nvPr/>
          </p:nvGrpSpPr>
          <p:grpSpPr bwMode="auto">
            <a:xfrm>
              <a:off x="2994" y="3076"/>
              <a:ext cx="1070" cy="503"/>
              <a:chOff x="2994" y="3076"/>
              <a:chExt cx="1070" cy="503"/>
            </a:xfrm>
          </p:grpSpPr>
          <p:sp>
            <p:nvSpPr>
              <p:cNvPr id="29723" name="AutoShape 27"/>
              <p:cNvSpPr>
                <a:spLocks noChangeArrowheads="1"/>
              </p:cNvSpPr>
              <p:nvPr/>
            </p:nvSpPr>
            <p:spPr bwMode="auto">
              <a:xfrm>
                <a:off x="2994" y="3076"/>
                <a:ext cx="1070" cy="503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chemeClr val="hlink">
                      <a:gamma/>
                      <a:shade val="89804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89804"/>
                      <a:invGamma/>
                    </a:schemeClr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999" y="3087"/>
                <a:ext cx="10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altLang="en-US">
                    <a:solidFill>
                      <a:srgbClr val="0E0E58"/>
                    </a:solidFill>
                    <a:latin typeface="Arial" charset="0"/>
                  </a:rPr>
                  <a:t>PRODUCT</a:t>
                </a:r>
              </a:p>
            </p:txBody>
          </p:sp>
        </p:grpSp>
      </p:grpSp>
      <p:grpSp>
        <p:nvGrpSpPr>
          <p:cNvPr id="29731" name="Group 35"/>
          <p:cNvGrpSpPr>
            <a:grpSpLocks/>
          </p:cNvGrpSpPr>
          <p:nvPr/>
        </p:nvGrpSpPr>
        <p:grpSpPr bwMode="auto">
          <a:xfrm>
            <a:off x="683568" y="2519759"/>
            <a:ext cx="2879726" cy="1723089"/>
            <a:chOff x="874" y="2257"/>
            <a:chExt cx="1814" cy="1114"/>
          </a:xfrm>
        </p:grpSpPr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874" y="2257"/>
              <a:ext cx="1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AU" altLang="en-US" sz="20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899" y="2475"/>
              <a:ext cx="1789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altLang="en-US" b="1" dirty="0">
                  <a:latin typeface="Arial" charset="0"/>
                </a:rPr>
                <a:t>Function:</a:t>
              </a:r>
            </a:p>
            <a:p>
              <a:pPr>
                <a:spcBef>
                  <a:spcPct val="50000"/>
                </a:spcBef>
              </a:pPr>
              <a:r>
                <a:rPr lang="en-AU" altLang="en-US" b="1" dirty="0" smtClean="0">
                  <a:latin typeface="Arial" charset="0"/>
                </a:rPr>
                <a:t>Record </a:t>
              </a:r>
              <a:r>
                <a:rPr lang="en-AU" altLang="en-US" b="1" dirty="0">
                  <a:latin typeface="Arial" charset="0"/>
                </a:rPr>
                <a:t>customer order</a:t>
              </a:r>
            </a:p>
          </p:txBody>
        </p:sp>
      </p:grpSp>
      <p:sp>
        <p:nvSpPr>
          <p:cNvPr id="29739" name="Line 43"/>
          <p:cNvSpPr>
            <a:spLocks noChangeShapeType="1"/>
          </p:cNvSpPr>
          <p:nvPr/>
        </p:nvSpPr>
        <p:spPr bwMode="auto">
          <a:xfrm flipV="1">
            <a:off x="3398838" y="3305696"/>
            <a:ext cx="1316037" cy="29686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398838" y="3810521"/>
            <a:ext cx="1339850" cy="7715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398838" y="3700983"/>
            <a:ext cx="3481387" cy="3286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652983" y="5169178"/>
            <a:ext cx="758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The above function (a process step in a business process model) needs data (Customer, Order and Product) to perform that function. The data stores in the business process model help to identify what data is required. 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6940036" y="262611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Data Stores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2E775020-A5D4-4E77-8F5E-8075418D585F}" type="slidenum">
              <a:rPr lang="en-US" altLang="en-US" smtClean="0"/>
              <a:pPr/>
              <a:t>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21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4456</TotalTime>
  <Words>489</Words>
  <Application>Microsoft Office PowerPoint</Application>
  <PresentationFormat>On-screen Show (4:3)</PresentationFormat>
  <Paragraphs>71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Lecture 6:   Function Hierarchy Diagrams</vt:lpstr>
      <vt:lpstr>Introduction</vt:lpstr>
      <vt:lpstr>Business Functions</vt:lpstr>
      <vt:lpstr>Function Hierarchy Diagrams</vt:lpstr>
      <vt:lpstr>Decomposition of a Function</vt:lpstr>
      <vt:lpstr>Types of Business Function</vt:lpstr>
      <vt:lpstr>Identifying Functions That Use Data</vt:lpstr>
      <vt:lpstr>Automated Functions Use Data</vt:lpstr>
      <vt:lpstr>PowerPoint Presentation</vt:lpstr>
      <vt:lpstr>Example: Corresponding FHD Identifying Functions to Automate</vt:lpstr>
    </vt:vector>
  </TitlesOfParts>
  <Company>Massey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ATodd</dc:creator>
  <cp:lastModifiedBy>adrian</cp:lastModifiedBy>
  <cp:revision>86</cp:revision>
  <cp:lastPrinted>2001-02-26T20:33:53Z</cp:lastPrinted>
  <dcterms:created xsi:type="dcterms:W3CDTF">2001-01-14T21:10:50Z</dcterms:created>
  <dcterms:modified xsi:type="dcterms:W3CDTF">2014-03-30T04:54:51Z</dcterms:modified>
</cp:coreProperties>
</file>