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305" r:id="rId2"/>
    <p:sldId id="296" r:id="rId3"/>
    <p:sldId id="304" r:id="rId4"/>
    <p:sldId id="279" r:id="rId5"/>
    <p:sldId id="286" r:id="rId6"/>
    <p:sldId id="300" r:id="rId7"/>
    <p:sldId id="280" r:id="rId8"/>
    <p:sldId id="297" r:id="rId9"/>
    <p:sldId id="301" r:id="rId10"/>
    <p:sldId id="302" r:id="rId11"/>
    <p:sldId id="298" r:id="rId12"/>
    <p:sldId id="299" r:id="rId13"/>
    <p:sldId id="306" r:id="rId14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99FF33"/>
    <a:srgbClr val="FFFF00"/>
    <a:srgbClr val="CCFFFF"/>
    <a:srgbClr val="FF0000"/>
    <a:srgbClr val="339933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3B860014-A58C-49F7-A0BD-0005B1DDA3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531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5F38C6E9-3770-40E1-A492-850284DD8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466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C6935-F307-4A16-81E5-949C65D613B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5917-23D5-46E0-AB39-772D973A4A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</a:p>
          <a:p>
            <a:endParaRPr lang="en-US" alt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7A75-6909-4575-ABAB-384012B58697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</a:p>
          <a:p>
            <a:endParaRPr lang="en-US" alt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FF1B-A626-4D8F-BD34-1261E8333A32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</a:p>
          <a:p>
            <a:endParaRPr lang="en-US" alt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020-A5D4-4E77-8F5E-8075418D585F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</a:p>
          <a:p>
            <a:endParaRPr lang="en-US" alt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C373-05C1-45D0-A3B6-23E5F0F3E948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</a:p>
          <a:p>
            <a:endParaRPr lang="en-US" alt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292E-4373-4ED3-948C-E09E05FF2C93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</a:p>
          <a:p>
            <a:endParaRPr lang="en-US" altLang="en-US" sz="1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79DD-2399-4D08-8471-7937B9275D93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</a:p>
          <a:p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1D4-96FD-49B2-A12B-4465D0E1CD1B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</a:p>
          <a:p>
            <a:endParaRPr lang="en-US" alt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276F-9D33-4F61-A0E1-26C8FD68420A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</a:p>
          <a:p>
            <a:endParaRPr lang="en-US" alt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9E0A-6C30-41D0-BF9D-C75BBC5493A3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</a:p>
          <a:p>
            <a:endParaRPr lang="en-US" alt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811F65-9690-4F41-B215-837A9F2A5A8C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en-US" sz="1000" smtClean="0"/>
              <a:t>157.221:   </a:t>
            </a:r>
            <a:r>
              <a:rPr lang="en-US" altLang="en-US" sz="1000" u="sng" smtClean="0"/>
              <a:t>Information Systems Analysis (2005)</a:t>
            </a:r>
          </a:p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94067C-5498-4222-9061-1D9FC7752FB2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196752"/>
            <a:ext cx="7776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IT5182</a:t>
            </a:r>
            <a:r>
              <a:rPr lang="en-N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Fundamentals of Data Models and </a:t>
            </a:r>
            <a:r>
              <a:rPr lang="en-NZ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Databases</a:t>
            </a:r>
          </a:p>
          <a:p>
            <a:pPr algn="ctr"/>
            <a:endParaRPr lang="en-NZ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N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Lecture </a:t>
            </a:r>
            <a:r>
              <a:rPr lang="en-NZ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 </a:t>
            </a:r>
          </a:p>
          <a:p>
            <a:pPr algn="ctr"/>
            <a:endParaRPr lang="en-NZ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N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to </a:t>
            </a:r>
            <a:r>
              <a:rPr lang="en-NZ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Business Process Modelling</a:t>
            </a:r>
            <a:endParaRPr lang="en-NZ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250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How to identify business processes</a:t>
            </a:r>
            <a:endParaRPr lang="en-AU" alt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29600" cy="48245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40000"/>
              </a:lnSpc>
              <a:buFont typeface="Wingdings" pitchFamily="2" charset="2"/>
              <a:buNone/>
            </a:pPr>
            <a:endParaRPr lang="en-US" altLang="en-US" sz="1600" dirty="0"/>
          </a:p>
          <a:p>
            <a:r>
              <a:rPr lang="en-AU" altLang="en-US" sz="1900" dirty="0"/>
              <a:t>Start with the business goals and strategic plan.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AU" altLang="en-US" sz="1900" dirty="0"/>
          </a:p>
          <a:p>
            <a:r>
              <a:rPr lang="en-AU" altLang="en-US" sz="1900" dirty="0"/>
              <a:t>Identify the major business units:	</a:t>
            </a:r>
          </a:p>
          <a:p>
            <a:pPr lvl="2"/>
            <a:r>
              <a:rPr lang="en-AU" altLang="en-US" sz="1900" b="0" dirty="0" smtClean="0"/>
              <a:t>sales/marketing</a:t>
            </a:r>
            <a:endParaRPr lang="en-AU" altLang="en-US" sz="1900" b="0" dirty="0"/>
          </a:p>
          <a:p>
            <a:pPr lvl="2"/>
            <a:r>
              <a:rPr lang="en-AU" altLang="en-US" sz="1900" b="0" dirty="0" smtClean="0"/>
              <a:t>purchasing</a:t>
            </a:r>
            <a:endParaRPr lang="en-AU" altLang="en-US" sz="1900" b="0" dirty="0"/>
          </a:p>
          <a:p>
            <a:pPr lvl="2"/>
            <a:r>
              <a:rPr lang="en-AU" altLang="en-US" sz="1900" b="0" dirty="0" smtClean="0"/>
              <a:t>manufacturing</a:t>
            </a:r>
            <a:endParaRPr lang="en-AU" altLang="en-US" sz="1900" b="0" dirty="0"/>
          </a:p>
          <a:p>
            <a:pPr lvl="2"/>
            <a:r>
              <a:rPr lang="en-AU" altLang="en-US" sz="1900" b="0" dirty="0" smtClean="0"/>
              <a:t>accounting</a:t>
            </a:r>
            <a:endParaRPr lang="en-AU" altLang="en-US" sz="1900" b="0" dirty="0"/>
          </a:p>
          <a:p>
            <a:pPr lvl="2"/>
            <a:r>
              <a:rPr lang="en-AU" altLang="en-US" sz="1900" dirty="0"/>
              <a:t>h</a:t>
            </a:r>
            <a:r>
              <a:rPr lang="en-AU" altLang="en-US" sz="1900" b="0" dirty="0" smtClean="0"/>
              <a:t>uman resources</a:t>
            </a:r>
            <a:endParaRPr lang="en-AU" altLang="en-US" sz="1900" b="0" dirty="0"/>
          </a:p>
          <a:p>
            <a:r>
              <a:rPr lang="en-AU" altLang="en-US" sz="1900" dirty="0"/>
              <a:t>Identify the major processes in each of these </a:t>
            </a:r>
            <a:r>
              <a:rPr lang="en-AU" altLang="en-US" sz="1900" dirty="0" smtClean="0"/>
              <a:t>units</a:t>
            </a:r>
            <a:endParaRPr lang="en-AU" altLang="en-US" sz="19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altLang="en-US" sz="1900" dirty="0"/>
          </a:p>
          <a:p>
            <a:r>
              <a:rPr lang="en-AU" altLang="en-US" sz="1900" dirty="0"/>
              <a:t>For the processes of interest:</a:t>
            </a:r>
          </a:p>
          <a:p>
            <a:pPr lvl="2"/>
            <a:r>
              <a:rPr lang="en-AU" altLang="en-US" sz="1900" b="0" dirty="0"/>
              <a:t>find the </a:t>
            </a:r>
            <a:r>
              <a:rPr lang="en-AU" altLang="en-US" sz="1900" b="0" dirty="0" smtClean="0"/>
              <a:t>event </a:t>
            </a:r>
            <a:r>
              <a:rPr lang="en-AU" altLang="en-US" sz="1900" b="0" dirty="0"/>
              <a:t>that </a:t>
            </a:r>
            <a:r>
              <a:rPr lang="en-AU" altLang="en-US" sz="1900" b="0" dirty="0" smtClean="0"/>
              <a:t>triggers </a:t>
            </a:r>
            <a:r>
              <a:rPr lang="en-AU" altLang="en-US" sz="1900" b="0" dirty="0"/>
              <a:t>the </a:t>
            </a:r>
            <a:r>
              <a:rPr lang="en-AU" altLang="en-US" sz="1900" b="0" dirty="0" smtClean="0"/>
              <a:t>process</a:t>
            </a:r>
            <a:endParaRPr lang="en-AU" altLang="en-US" sz="1900" b="0" dirty="0"/>
          </a:p>
          <a:p>
            <a:pPr lvl="2"/>
            <a:r>
              <a:rPr lang="en-AU" altLang="en-US" sz="1900" b="0" dirty="0"/>
              <a:t>define the </a:t>
            </a:r>
            <a:r>
              <a:rPr lang="en-AU" altLang="en-US" sz="1900" b="0" dirty="0" smtClean="0"/>
              <a:t>outputs/outcomes produced</a:t>
            </a:r>
            <a:endParaRPr lang="en-AU" altLang="en-US" sz="1900" b="0" dirty="0"/>
          </a:p>
          <a:p>
            <a:pPr lvl="2"/>
            <a:r>
              <a:rPr lang="en-AU" altLang="en-US" sz="1900" b="0" dirty="0"/>
              <a:t>identify the key process </a:t>
            </a:r>
            <a:r>
              <a:rPr lang="en-AU" altLang="en-US" sz="1900" b="0" dirty="0" smtClean="0"/>
              <a:t>steps</a:t>
            </a:r>
            <a:endParaRPr lang="en-AU" altLang="en-US" sz="1900" b="0" dirty="0"/>
          </a:p>
          <a:p>
            <a:pPr lvl="2"/>
            <a:r>
              <a:rPr lang="en-AU" altLang="en-US" sz="1900" b="0" dirty="0"/>
              <a:t>determine whether </a:t>
            </a:r>
            <a:r>
              <a:rPr lang="en-AU" altLang="en-US" sz="1900" b="0" dirty="0" smtClean="0"/>
              <a:t>any process steps require data to complete</a:t>
            </a:r>
            <a:endParaRPr lang="en-AU" altLang="en-US" sz="1900" b="0" dirty="0"/>
          </a:p>
          <a:p>
            <a:pPr lvl="2"/>
            <a:r>
              <a:rPr lang="en-AU" altLang="en-US" sz="1900" b="0" dirty="0"/>
              <a:t>determine </a:t>
            </a:r>
            <a:r>
              <a:rPr lang="en-AU" altLang="en-US" sz="1900" b="0" dirty="0" smtClean="0"/>
              <a:t>the order of process </a:t>
            </a:r>
            <a:r>
              <a:rPr lang="en-AU" altLang="en-US" sz="1900" b="0" dirty="0"/>
              <a:t>steps </a:t>
            </a:r>
            <a:r>
              <a:rPr lang="en-AU" altLang="en-US" sz="1900" b="0" dirty="0" smtClean="0"/>
              <a:t>and what materials</a:t>
            </a:r>
            <a:r>
              <a:rPr lang="en-AU" altLang="en-US" sz="1900" b="0" dirty="0"/>
              <a:t>, documents or information move </a:t>
            </a:r>
            <a:r>
              <a:rPr lang="en-AU" altLang="en-US" sz="1900" b="0" dirty="0" smtClean="0"/>
              <a:t>from one step to another</a:t>
            </a:r>
            <a:endParaRPr lang="en-AU" altLang="en-US" sz="19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705D-F1A6-4CE1-88A3-9AAC6D16DB78}" type="slidenum">
              <a:rPr lang="en-US" altLang="en-US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AU" altLang="en-US" dirty="0"/>
              <a:t>Symbols used in </a:t>
            </a:r>
            <a:r>
              <a:rPr lang="en-AU" altLang="en-US" dirty="0" smtClean="0"/>
              <a:t>Visio modeller</a:t>
            </a:r>
            <a:endParaRPr lang="en-AU" alt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00120"/>
            <a:ext cx="8229600" cy="539723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600" u="sng" dirty="0"/>
              <a:t>Triggers</a:t>
            </a:r>
          </a:p>
          <a:p>
            <a:pPr>
              <a:buFont typeface="Wingdings" pitchFamily="2" charset="2"/>
              <a:buNone/>
            </a:pPr>
            <a:r>
              <a:rPr lang="en-US" altLang="en-US" sz="1600" dirty="0"/>
              <a:t>	An event which starts a chain of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	one or more process steps.</a:t>
            </a:r>
          </a:p>
          <a:p>
            <a:pPr>
              <a:lnSpc>
                <a:spcPct val="40000"/>
              </a:lnSpc>
              <a:buFont typeface="Wingdings" pitchFamily="2" charset="2"/>
              <a:buNone/>
            </a:pPr>
            <a:endParaRPr lang="en-US" altLang="en-US" sz="1600" dirty="0"/>
          </a:p>
          <a:p>
            <a:r>
              <a:rPr lang="en-US" altLang="en-US" sz="1600" u="sng" dirty="0"/>
              <a:t>Process Step</a:t>
            </a:r>
          </a:p>
          <a:p>
            <a:pPr>
              <a:buFont typeface="Wingdings" pitchFamily="2" charset="2"/>
              <a:buNone/>
            </a:pPr>
            <a:r>
              <a:rPr lang="en-US" altLang="en-US" sz="1600" dirty="0"/>
              <a:t>	A clearly identifiable </a:t>
            </a:r>
            <a:r>
              <a:rPr lang="en-US" altLang="en-US" sz="1600" dirty="0" smtClean="0"/>
              <a:t>task within</a:t>
            </a:r>
          </a:p>
          <a:p>
            <a:pPr>
              <a:buFont typeface="Wingdings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a process.</a:t>
            </a:r>
          </a:p>
          <a:p>
            <a:endParaRPr lang="en-US" altLang="en-US" sz="1600" dirty="0"/>
          </a:p>
          <a:p>
            <a:r>
              <a:rPr lang="en-US" altLang="en-US" sz="1600" u="sng" dirty="0" smtClean="0"/>
              <a:t>Data Store</a:t>
            </a:r>
            <a:endParaRPr lang="en-US" altLang="en-US" sz="1600" u="sng" dirty="0"/>
          </a:p>
          <a:p>
            <a:pPr>
              <a:buFont typeface="Wingdings" pitchFamily="2" charset="2"/>
              <a:buNone/>
            </a:pPr>
            <a:r>
              <a:rPr lang="en-US" altLang="en-US" sz="1600" dirty="0"/>
              <a:t>	Storage of </a:t>
            </a:r>
            <a:r>
              <a:rPr lang="en-US" altLang="en-US" sz="1600" dirty="0" smtClean="0"/>
              <a:t>data required/generated by a </a:t>
            </a:r>
            <a:endParaRPr lang="en-US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 smtClean="0"/>
              <a:t>process step</a:t>
            </a:r>
            <a:br>
              <a:rPr lang="en-US" altLang="en-US" sz="1600" dirty="0" smtClean="0"/>
            </a:br>
            <a:endParaRPr lang="en-US" altLang="en-US" sz="1600" dirty="0"/>
          </a:p>
          <a:p>
            <a:r>
              <a:rPr lang="en-US" altLang="en-US" sz="1600" u="sng" dirty="0"/>
              <a:t>Flow</a:t>
            </a:r>
          </a:p>
          <a:p>
            <a:pPr>
              <a:buFont typeface="Wingdings" pitchFamily="2" charset="2"/>
              <a:buNone/>
            </a:pPr>
            <a:r>
              <a:rPr lang="en-AU" altLang="en-US" sz="1600" dirty="0"/>
              <a:t>	</a:t>
            </a:r>
            <a:r>
              <a:rPr lang="en-AU" altLang="en-US" sz="1600" dirty="0" smtClean="0"/>
              <a:t>Indicates the sequence of steps or a flow </a:t>
            </a:r>
            <a:r>
              <a:rPr lang="en-AU" altLang="en-US" sz="1600" dirty="0"/>
              <a:t>of </a:t>
            </a:r>
            <a:endParaRPr lang="en-AU" altLang="en-US" sz="1600" dirty="0" smtClean="0"/>
          </a:p>
          <a:p>
            <a:pPr>
              <a:buFont typeface="Wingdings" pitchFamily="2" charset="2"/>
              <a:buNone/>
            </a:pPr>
            <a:r>
              <a:rPr lang="en-AU" altLang="en-US" sz="1600" dirty="0"/>
              <a:t> </a:t>
            </a:r>
            <a:r>
              <a:rPr lang="en-AU" altLang="en-US" sz="1600" dirty="0" smtClean="0"/>
              <a:t>     materials, documents or data </a:t>
            </a:r>
            <a:r>
              <a:rPr lang="en-AU" altLang="en-US" sz="1600" dirty="0"/>
              <a:t>between process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600" dirty="0"/>
              <a:t>	steps and/or </a:t>
            </a:r>
            <a:r>
              <a:rPr lang="en-AU" altLang="en-US" sz="1600" dirty="0" smtClean="0"/>
              <a:t>data stores</a:t>
            </a:r>
            <a:endParaRPr lang="en-AU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altLang="en-US" sz="1600" dirty="0"/>
          </a:p>
          <a:p>
            <a:pPr>
              <a:lnSpc>
                <a:spcPct val="80000"/>
              </a:lnSpc>
            </a:pPr>
            <a:r>
              <a:rPr lang="en-AU" altLang="en-US" sz="1600" u="sng" dirty="0"/>
              <a:t>Outcomes</a:t>
            </a:r>
            <a:endParaRPr lang="en-AU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600" dirty="0"/>
              <a:t>	An event </a:t>
            </a:r>
            <a:r>
              <a:rPr lang="en-AU" altLang="en-US" sz="1600" dirty="0" smtClean="0"/>
              <a:t>that results from a process.</a:t>
            </a:r>
            <a:br>
              <a:rPr lang="en-AU" altLang="en-US" sz="1600" dirty="0" smtClean="0"/>
            </a:br>
            <a:endParaRPr lang="en-AU" altLang="en-US" sz="1600" dirty="0" smtClean="0"/>
          </a:p>
          <a:p>
            <a:pPr>
              <a:lnSpc>
                <a:spcPct val="80000"/>
              </a:lnSpc>
            </a:pPr>
            <a:r>
              <a:rPr lang="en-AU" altLang="en-US" sz="1600" u="sng" dirty="0" smtClean="0"/>
              <a:t>Decision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AU" altLang="en-US" sz="1600" dirty="0"/>
              <a:t> </a:t>
            </a:r>
            <a:r>
              <a:rPr lang="en-AU" altLang="en-US" sz="1600" dirty="0" smtClean="0"/>
              <a:t>     Indicates  the point in a process where one of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AU" altLang="en-US" sz="1600" dirty="0"/>
              <a:t> </a:t>
            </a:r>
            <a:r>
              <a:rPr lang="en-AU" altLang="en-US" sz="1600" dirty="0" smtClean="0"/>
              <a:t>     two alternative pathways can be taken depending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AU" altLang="en-US" sz="1600" dirty="0"/>
              <a:t> </a:t>
            </a:r>
            <a:r>
              <a:rPr lang="en-AU" altLang="en-US" sz="1600" dirty="0" smtClean="0"/>
              <a:t>     on the outcome of the decision.</a:t>
            </a:r>
            <a:endParaRPr lang="en-AU" altLang="en-US" sz="16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8315-73E0-4DA9-9C94-079B315A8CEF}" type="slidenum">
              <a:rPr lang="en-US" altLang="en-US"/>
              <a:pPr/>
              <a:t>11</a:t>
            </a:fld>
            <a:endParaRPr lang="en-US" altLang="en-US" sz="1200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5904384" y="4293096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" name="Flowchart: Terminator 1"/>
          <p:cNvSpPr/>
          <p:nvPr/>
        </p:nvSpPr>
        <p:spPr>
          <a:xfrm>
            <a:off x="5904384" y="1340768"/>
            <a:ext cx="1475928" cy="64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Student wishes to enrol </a:t>
            </a:r>
            <a:endParaRPr lang="en-NZ" sz="1200" dirty="0"/>
          </a:p>
        </p:txBody>
      </p:sp>
      <p:sp>
        <p:nvSpPr>
          <p:cNvPr id="3" name="Flowchart: Process 2"/>
          <p:cNvSpPr/>
          <p:nvPr/>
        </p:nvSpPr>
        <p:spPr>
          <a:xfrm>
            <a:off x="6012160" y="2276872"/>
            <a:ext cx="136815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smtClean="0"/>
              <a:t>Complete enrolment form</a:t>
            </a:r>
            <a:endParaRPr lang="en-NZ" sz="1100" dirty="0"/>
          </a:p>
        </p:txBody>
      </p:sp>
      <p:sp>
        <p:nvSpPr>
          <p:cNvPr id="12" name="Flowchart: Terminator 11"/>
          <p:cNvSpPr/>
          <p:nvPr/>
        </p:nvSpPr>
        <p:spPr>
          <a:xfrm>
            <a:off x="5880672" y="4941168"/>
            <a:ext cx="1312985" cy="504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Student Enrolled on Paper</a:t>
            </a:r>
            <a:endParaRPr lang="en-NZ" sz="1200" dirty="0"/>
          </a:p>
        </p:txBody>
      </p:sp>
      <p:sp>
        <p:nvSpPr>
          <p:cNvPr id="4" name="Flowchart: Data 3"/>
          <p:cNvSpPr/>
          <p:nvPr/>
        </p:nvSpPr>
        <p:spPr>
          <a:xfrm>
            <a:off x="5705500" y="3212976"/>
            <a:ext cx="1873696" cy="5040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smtClean="0"/>
              <a:t>Enrolment</a:t>
            </a:r>
            <a:r>
              <a:rPr lang="en-NZ" sz="1050" dirty="0" smtClean="0"/>
              <a:t> details</a:t>
            </a:r>
            <a:endParaRPr lang="en-NZ" sz="1050" dirty="0"/>
          </a:p>
        </p:txBody>
      </p:sp>
      <p:sp>
        <p:nvSpPr>
          <p:cNvPr id="5" name="Flowchart: Decision 4"/>
          <p:cNvSpPr/>
          <p:nvPr/>
        </p:nvSpPr>
        <p:spPr>
          <a:xfrm>
            <a:off x="5436096" y="5662786"/>
            <a:ext cx="2304256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Student satisfies pre-requisites?</a:t>
            </a:r>
            <a:endParaRPr lang="en-NZ" sz="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Basic rules for business process </a:t>
            </a:r>
            <a:r>
              <a:rPr lang="en-US" altLang="en-US" sz="3600" dirty="0" smtClean="0"/>
              <a:t>models</a:t>
            </a:r>
            <a:endParaRPr lang="en-AU" altLang="en-US" sz="36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25880"/>
            <a:ext cx="8229600" cy="43891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u="sng" dirty="0"/>
              <a:t>Processes</a:t>
            </a:r>
          </a:p>
          <a:p>
            <a:pPr lvl="2">
              <a:lnSpc>
                <a:spcPct val="90000"/>
              </a:lnSpc>
            </a:pPr>
            <a:r>
              <a:rPr lang="en-AU" altLang="en-US" sz="1800" b="0" dirty="0"/>
              <a:t>have both inputs and outputs.</a:t>
            </a:r>
          </a:p>
          <a:p>
            <a:pPr lvl="2">
              <a:lnSpc>
                <a:spcPct val="90000"/>
              </a:lnSpc>
            </a:pPr>
            <a:r>
              <a:rPr lang="en-AU" altLang="en-US" sz="1800" b="0" dirty="0"/>
              <a:t>inputs must be sufficient to generate the outputs</a:t>
            </a:r>
            <a:r>
              <a:rPr lang="en-AU" altLang="en-US" sz="1800" b="0" dirty="0" smtClean="0"/>
              <a:t>.</a:t>
            </a:r>
            <a:br>
              <a:rPr lang="en-AU" altLang="en-US" sz="1800" b="0" dirty="0" smtClean="0"/>
            </a:br>
            <a:endParaRPr lang="en-AU" altLang="en-US" sz="1800" b="0" dirty="0"/>
          </a:p>
          <a:p>
            <a:pPr>
              <a:lnSpc>
                <a:spcPct val="90000"/>
              </a:lnSpc>
            </a:pPr>
            <a:r>
              <a:rPr lang="en-AU" altLang="en-US" sz="1800" u="sng" dirty="0" smtClean="0"/>
              <a:t>Data Stores</a:t>
            </a:r>
            <a:endParaRPr lang="en-AU" altLang="en-US" sz="1800" u="sng" dirty="0"/>
          </a:p>
          <a:p>
            <a:pPr lvl="2">
              <a:lnSpc>
                <a:spcPct val="90000"/>
              </a:lnSpc>
            </a:pPr>
            <a:r>
              <a:rPr lang="en-AU" altLang="en-US" sz="1800" b="0" dirty="0"/>
              <a:t>have both inputs and outputs.</a:t>
            </a:r>
          </a:p>
          <a:p>
            <a:pPr>
              <a:lnSpc>
                <a:spcPct val="90000"/>
              </a:lnSpc>
            </a:pPr>
            <a:r>
              <a:rPr lang="en-AU" altLang="en-US" sz="1800" u="sng" dirty="0" smtClean="0"/>
              <a:t>Flows</a:t>
            </a:r>
            <a:endParaRPr lang="en-AU" altLang="en-US" sz="1800" u="sng" dirty="0"/>
          </a:p>
          <a:p>
            <a:pPr lvl="2">
              <a:lnSpc>
                <a:spcPct val="90000"/>
              </a:lnSpc>
            </a:pPr>
            <a:r>
              <a:rPr lang="en-AU" altLang="en-US" sz="1800" b="0" dirty="0" smtClean="0"/>
              <a:t>need to indicate the correct sequence of process steps. They can also document </a:t>
            </a:r>
            <a:r>
              <a:rPr lang="en-AU" altLang="en-US" sz="1800" b="0" dirty="0"/>
              <a:t>details of what </a:t>
            </a:r>
            <a:r>
              <a:rPr lang="en-AU" altLang="en-US" sz="1800" b="0" dirty="0" smtClean="0"/>
              <a:t>data flows between data stores and process steps.</a:t>
            </a:r>
            <a:endParaRPr lang="en-AU" altLang="en-US" sz="1800" b="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AU" altLang="en-US" sz="1800" b="0" dirty="0"/>
          </a:p>
          <a:p>
            <a:pPr>
              <a:lnSpc>
                <a:spcPct val="90000"/>
              </a:lnSpc>
            </a:pPr>
            <a:r>
              <a:rPr lang="en-AU" altLang="en-US" sz="1800" u="sng" dirty="0"/>
              <a:t>Triggers &amp; </a:t>
            </a:r>
            <a:r>
              <a:rPr lang="en-AU" altLang="en-US" sz="1800" u="sng" dirty="0" smtClean="0"/>
              <a:t>Outcomes</a:t>
            </a:r>
            <a:endParaRPr lang="en-AU" altLang="en-US" sz="1800" u="sng" dirty="0"/>
          </a:p>
          <a:p>
            <a:pPr lvl="2">
              <a:lnSpc>
                <a:spcPct val="90000"/>
              </a:lnSpc>
            </a:pPr>
            <a:r>
              <a:rPr lang="en-AU" altLang="en-US" sz="1800" b="0" dirty="0"/>
              <a:t>can apply only to process steps.</a:t>
            </a:r>
          </a:p>
          <a:p>
            <a:pPr lvl="2">
              <a:lnSpc>
                <a:spcPct val="90000"/>
              </a:lnSpc>
            </a:pPr>
            <a:r>
              <a:rPr lang="en-AU" altLang="en-US" sz="1800" b="0" dirty="0"/>
              <a:t>invoked by external event, </a:t>
            </a:r>
            <a:r>
              <a:rPr lang="en-AU" altLang="en-US" sz="1800" b="0" dirty="0" smtClean="0"/>
              <a:t>time (e.g. end of each week) or another </a:t>
            </a:r>
            <a:r>
              <a:rPr lang="en-AU" altLang="en-US" sz="1800" b="0" dirty="0"/>
              <a:t>system.</a:t>
            </a:r>
          </a:p>
          <a:p>
            <a:endParaRPr lang="en-AU" altLang="en-US" sz="1600" u="sng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E128-F478-45F8-9964-73C2CFB8D16E}" type="slidenum">
              <a:rPr lang="en-US" altLang="en-US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Example business process model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020-A5D4-4E77-8F5E-8075418D585F}" type="slidenum">
              <a:rPr lang="en-US" altLang="en-US" smtClean="0"/>
              <a:pPr/>
              <a:t>13</a:t>
            </a:fld>
            <a:endParaRPr lang="en-US" altLang="en-US" sz="120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5567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15616" y="5234360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The horizontal </a:t>
            </a:r>
            <a:r>
              <a:rPr lang="en-NZ" dirty="0" smtClean="0"/>
              <a:t>strips </a:t>
            </a:r>
            <a:r>
              <a:rPr lang="en-NZ" dirty="0"/>
              <a:t>associated with an organization </a:t>
            </a:r>
            <a:r>
              <a:rPr lang="en-NZ" dirty="0" smtClean="0"/>
              <a:t>unit/role (e.g</a:t>
            </a:r>
            <a:r>
              <a:rPr lang="en-NZ" dirty="0" smtClean="0"/>
              <a:t>. Student in the above example) are </a:t>
            </a:r>
            <a:r>
              <a:rPr lang="en-NZ" dirty="0"/>
              <a:t>called </a:t>
            </a:r>
            <a:r>
              <a:rPr lang="en-NZ" b="1" i="1" dirty="0" smtClean="0"/>
              <a:t>swim lanes. </a:t>
            </a:r>
            <a:r>
              <a:rPr lang="en-NZ" dirty="0" smtClean="0"/>
              <a:t>Swim lanes indicate who or what carries out process steps.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934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Lecture </a:t>
            </a:r>
            <a:r>
              <a:rPr lang="en-US" altLang="en-US" sz="4000" dirty="0" smtClean="0"/>
              <a:t>3:   </a:t>
            </a:r>
            <a:r>
              <a:rPr lang="en-US" altLang="en-US" sz="4000" dirty="0"/>
              <a:t>Business Process Modelling</a:t>
            </a:r>
            <a:endParaRPr lang="en-AU" altLang="en-US" sz="40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u="sng" dirty="0" smtClean="0"/>
              <a:t>Objectives</a:t>
            </a:r>
            <a:endParaRPr lang="en-US" altLang="en-US" sz="2400" u="sng" dirty="0"/>
          </a:p>
          <a:p>
            <a:pPr>
              <a:buFont typeface="Wingdings" pitchFamily="2" charset="2"/>
              <a:buNone/>
            </a:pPr>
            <a:endParaRPr lang="en-US" altLang="en-US" sz="3600" dirty="0"/>
          </a:p>
          <a:p>
            <a:pPr lvl="2">
              <a:buSzPct val="70000"/>
              <a:buFont typeface="Wingdings" pitchFamily="2" charset="2"/>
              <a:buChar char="o"/>
            </a:pPr>
            <a:r>
              <a:rPr lang="en-US" altLang="en-US" sz="2400" b="0" dirty="0" smtClean="0"/>
              <a:t>Introduce </a:t>
            </a:r>
            <a:r>
              <a:rPr lang="en-US" altLang="en-US" sz="2400" b="0" dirty="0"/>
              <a:t>business process modelling.</a:t>
            </a:r>
          </a:p>
          <a:p>
            <a:pPr lvl="2">
              <a:lnSpc>
                <a:spcPct val="80000"/>
              </a:lnSpc>
              <a:buSzPct val="70000"/>
              <a:buFont typeface="Wingdings" pitchFamily="2" charset="2"/>
              <a:buChar char="o"/>
            </a:pPr>
            <a:endParaRPr lang="en-US" altLang="en-US" sz="2400" b="0" dirty="0"/>
          </a:p>
          <a:p>
            <a:pPr lvl="2">
              <a:buSzPct val="70000"/>
              <a:buFont typeface="Wingdings" pitchFamily="2" charset="2"/>
              <a:buChar char="o"/>
            </a:pPr>
            <a:r>
              <a:rPr lang="en-US" altLang="en-US" sz="2400" b="0" dirty="0" smtClean="0"/>
              <a:t>Demonstrate </a:t>
            </a:r>
            <a:r>
              <a:rPr lang="en-US" altLang="en-US" sz="2400" b="0" dirty="0"/>
              <a:t>techniques for analysing and modelling </a:t>
            </a:r>
            <a:r>
              <a:rPr lang="en-US" altLang="en-US" sz="2400" b="0" dirty="0" smtClean="0"/>
              <a:t>business processes</a:t>
            </a:r>
            <a:r>
              <a:rPr lang="en-US" altLang="en-US" sz="2400" b="0" dirty="0"/>
              <a:t>.</a:t>
            </a:r>
          </a:p>
          <a:p>
            <a:pPr lvl="2">
              <a:buSzPct val="70000"/>
              <a:buFont typeface="Wingdings" pitchFamily="2" charset="2"/>
              <a:buChar char="o"/>
            </a:pPr>
            <a:endParaRPr lang="en-US" altLang="en-US" sz="2400" b="0" dirty="0"/>
          </a:p>
          <a:p>
            <a:pPr lvl="2">
              <a:buSzPct val="70000"/>
              <a:buFont typeface="Wingdings" pitchFamily="2" charset="2"/>
              <a:buChar char="o"/>
            </a:pPr>
            <a:r>
              <a:rPr lang="en-US" altLang="en-US" sz="2400" b="0" dirty="0"/>
              <a:t>Outlining how you can build </a:t>
            </a:r>
            <a:r>
              <a:rPr lang="en-US" altLang="en-US" sz="2400" b="0" dirty="0" smtClean="0"/>
              <a:t>business process </a:t>
            </a:r>
            <a:r>
              <a:rPr lang="en-US" altLang="en-US" sz="2400" b="0" dirty="0"/>
              <a:t>models using </a:t>
            </a:r>
            <a:r>
              <a:rPr lang="en-US" altLang="en-US" sz="2400" b="0" dirty="0" smtClean="0"/>
              <a:t>MS Visio.</a:t>
            </a:r>
            <a:endParaRPr lang="en-US" altLang="en-US" sz="2400" b="0" dirty="0"/>
          </a:p>
          <a:p>
            <a:pPr lvl="2">
              <a:lnSpc>
                <a:spcPct val="80000"/>
              </a:lnSpc>
              <a:buSzPct val="70000"/>
              <a:buFont typeface="Wingdings" pitchFamily="2" charset="2"/>
              <a:buNone/>
            </a:pPr>
            <a:endParaRPr lang="en-US" altLang="en-US" sz="1600" b="0" dirty="0"/>
          </a:p>
          <a:p>
            <a:endParaRPr lang="en-AU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9CCB-F841-4890-9606-AEDE3C65BD41}" type="slidenum">
              <a:rPr lang="en-US" altLang="en-US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What is business process modelling about ?</a:t>
            </a:r>
            <a:endParaRPr lang="en-AU" altLang="en-US" sz="36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56792"/>
            <a:ext cx="8280920" cy="48965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600" dirty="0"/>
              <a:t>	</a:t>
            </a:r>
            <a:r>
              <a:rPr lang="en-AU" altLang="en-US" sz="1800" dirty="0"/>
              <a:t>Modelling is …   </a:t>
            </a:r>
            <a:r>
              <a:rPr lang="en-AU" altLang="en-US" sz="1800" dirty="0" smtClean="0"/>
              <a:t>	</a:t>
            </a:r>
            <a:r>
              <a:rPr lang="en-AU" altLang="en-US" sz="1800" i="1" dirty="0" smtClean="0">
                <a:solidFill>
                  <a:srgbClr val="6600FF"/>
                </a:solidFill>
              </a:rPr>
              <a:t>the </a:t>
            </a:r>
            <a:r>
              <a:rPr lang="en-AU" altLang="en-US" sz="1800" i="1" dirty="0">
                <a:solidFill>
                  <a:srgbClr val="6600FF"/>
                </a:solidFill>
              </a:rPr>
              <a:t>act of drawing one or more graphical representations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800" i="1" dirty="0">
                <a:solidFill>
                  <a:srgbClr val="6600FF"/>
                </a:solidFill>
              </a:rPr>
              <a:t>			of a system.  The resulting picture represents the user’s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800" i="1" dirty="0">
                <a:solidFill>
                  <a:srgbClr val="6600FF"/>
                </a:solidFill>
              </a:rPr>
              <a:t>			 </a:t>
            </a:r>
            <a:r>
              <a:rPr lang="en-AU" altLang="en-US" sz="1800" i="1" dirty="0" smtClean="0">
                <a:solidFill>
                  <a:srgbClr val="6600FF"/>
                </a:solidFill>
              </a:rPr>
              <a:t>processes, </a:t>
            </a:r>
            <a:r>
              <a:rPr lang="en-AU" altLang="en-US" sz="1800" i="1" dirty="0">
                <a:solidFill>
                  <a:srgbClr val="6600FF"/>
                </a:solidFill>
              </a:rPr>
              <a:t>data, or user-interface requirements from a business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800" i="1" dirty="0">
                <a:solidFill>
                  <a:srgbClr val="6600FF"/>
                </a:solidFill>
              </a:rPr>
              <a:t>			viewpoint. </a:t>
            </a:r>
            <a:r>
              <a:rPr lang="en-AU" altLang="en-US" sz="1800" i="1" dirty="0" smtClean="0">
                <a:solidFill>
                  <a:srgbClr val="6600FF"/>
                </a:solidFill>
              </a:rPr>
              <a:t>A model is an abstract representation (i.e. not the real 		thing) of a system.</a:t>
            </a:r>
            <a:endParaRPr lang="en-AU" altLang="en-US" sz="1800" i="1" dirty="0">
              <a:solidFill>
                <a:srgbClr val="6600FF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altLang="en-US" sz="1800" i="1" dirty="0">
              <a:solidFill>
                <a:srgbClr val="6600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AU" altLang="en-US" sz="1800" i="1" dirty="0">
                <a:solidFill>
                  <a:srgbClr val="FF0000"/>
                </a:solidFill>
              </a:rPr>
              <a:t>	</a:t>
            </a:r>
            <a:r>
              <a:rPr lang="en-AU" altLang="en-US" sz="1800" dirty="0"/>
              <a:t>Business process</a:t>
            </a:r>
            <a:r>
              <a:rPr lang="en-AU" altLang="en-US" sz="1800" i="1" dirty="0"/>
              <a:t>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800" i="1" dirty="0"/>
              <a:t>			</a:t>
            </a:r>
            <a:r>
              <a:rPr lang="en-AU" altLang="en-US" sz="1800" i="1" dirty="0" smtClean="0">
                <a:solidFill>
                  <a:srgbClr val="6600FF"/>
                </a:solidFill>
              </a:rPr>
              <a:t>business </a:t>
            </a:r>
            <a:r>
              <a:rPr lang="en-AU" altLang="en-US" sz="1800" i="1" dirty="0">
                <a:solidFill>
                  <a:srgbClr val="6600FF"/>
                </a:solidFill>
              </a:rPr>
              <a:t>activities that have inputs and outputs,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800" i="1" dirty="0">
                <a:solidFill>
                  <a:srgbClr val="6600FF"/>
                </a:solidFill>
              </a:rPr>
              <a:t>			as well as starting and stopping times.  Business processes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800" i="1" dirty="0">
                <a:solidFill>
                  <a:srgbClr val="6600FF"/>
                </a:solidFill>
              </a:rPr>
              <a:t>	 		transform </a:t>
            </a:r>
            <a:r>
              <a:rPr lang="en-AU" altLang="en-US" sz="1800" i="1" dirty="0" smtClean="0">
                <a:solidFill>
                  <a:srgbClr val="6600FF"/>
                </a:solidFill>
              </a:rPr>
              <a:t>inputs (i.e. data) into outputs (i.e. information).  </a:t>
            </a:r>
            <a:r>
              <a:rPr lang="en-AU" altLang="en-US" sz="1800" i="1" dirty="0">
                <a:solidFill>
                  <a:srgbClr val="6600FF"/>
                </a:solidFill>
              </a:rPr>
              <a:t>Business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800" i="1" dirty="0">
                <a:solidFill>
                  <a:srgbClr val="6600FF"/>
                </a:solidFill>
              </a:rPr>
              <a:t>			processes may be implemented by any combination of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800" i="1" dirty="0">
                <a:solidFill>
                  <a:srgbClr val="6600FF"/>
                </a:solidFill>
              </a:rPr>
              <a:t>	 		people, machines, or computers</a:t>
            </a:r>
            <a:r>
              <a:rPr lang="en-AU" altLang="en-US" sz="1800" i="1" dirty="0" smtClean="0">
                <a:solidFill>
                  <a:srgbClr val="6600FF"/>
                </a:solidFill>
              </a:rPr>
              <a:t>. Whitireia’s enrolment procedure is 		an example of a business process.</a:t>
            </a:r>
            <a:endParaRPr lang="en-AU" altLang="en-US" sz="1800" i="1" dirty="0">
              <a:solidFill>
                <a:srgbClr val="6600FF"/>
              </a:solidFill>
            </a:endParaRPr>
          </a:p>
          <a:p>
            <a:pPr>
              <a:buFont typeface="Wingdings" pitchFamily="2" charset="2"/>
              <a:buNone/>
            </a:pPr>
            <a:endParaRPr lang="en-AU" altLang="en-US" sz="1800" i="1" dirty="0">
              <a:solidFill>
                <a:srgbClr val="6600FF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800" i="1" dirty="0">
                <a:solidFill>
                  <a:srgbClr val="FF0000"/>
                </a:solidFill>
              </a:rPr>
              <a:t>	</a:t>
            </a:r>
            <a:r>
              <a:rPr lang="en-AU" altLang="en-US" sz="1800" dirty="0"/>
              <a:t>Business functions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800" dirty="0"/>
              <a:t>			</a:t>
            </a:r>
            <a:r>
              <a:rPr lang="en-AU" altLang="en-US" sz="1800" i="1" dirty="0">
                <a:solidFill>
                  <a:srgbClr val="6600FF"/>
                </a:solidFill>
              </a:rPr>
              <a:t>ongoing activities that support the business, and can be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800" i="1" dirty="0">
                <a:solidFill>
                  <a:srgbClr val="6600FF"/>
                </a:solidFill>
              </a:rPr>
              <a:t>			decomposed into other functions and eventually into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800" i="1" dirty="0">
                <a:solidFill>
                  <a:srgbClr val="6600FF"/>
                </a:solidFill>
              </a:rPr>
              <a:t>			processes that perform specific tasks.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altLang="en-US" sz="1600" i="1" dirty="0">
              <a:solidFill>
                <a:srgbClr val="6600FF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200" dirty="0">
                <a:solidFill>
                  <a:srgbClr val="FF0000"/>
                </a:solidFill>
              </a:rPr>
              <a:t>	</a:t>
            </a:r>
            <a:endParaRPr lang="en-AU" alt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6C0-2351-46A3-96C4-F5CBD374A2F0}" type="slidenum">
              <a:rPr lang="en-US" altLang="en-US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en-US" dirty="0"/>
              <a:t>What is a business process 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en-US" altLang="en-US" sz="2000" u="sng" dirty="0"/>
          </a:p>
          <a:p>
            <a:r>
              <a:rPr lang="en-US" altLang="en-US" sz="1800" dirty="0"/>
              <a:t>ORACLE </a:t>
            </a:r>
            <a:r>
              <a:rPr lang="en-US" altLang="en-US" sz="1800" dirty="0" smtClean="0"/>
              <a:t>(a major provider of DBMS) </a:t>
            </a:r>
            <a:r>
              <a:rPr lang="en-US" altLang="en-US" sz="1800" dirty="0"/>
              <a:t>describes a business process as:</a:t>
            </a:r>
          </a:p>
          <a:p>
            <a:pPr>
              <a:lnSpc>
                <a:spcPct val="40000"/>
              </a:lnSpc>
              <a:buFont typeface="Wingdings" pitchFamily="2" charset="2"/>
              <a:buNone/>
            </a:pPr>
            <a:endParaRPr lang="en-US" altLang="en-US" sz="1800" dirty="0"/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6600FF"/>
                </a:solidFill>
              </a:rPr>
              <a:t>an activity, or collection of activities, in which a business engages in order to create or add some kind of value for its customers</a:t>
            </a:r>
            <a:r>
              <a:rPr lang="en-US" altLang="en-US" sz="1800" dirty="0" smtClean="0">
                <a:solidFill>
                  <a:srgbClr val="6600FF"/>
                </a:solidFill>
              </a:rPr>
              <a:t>.</a:t>
            </a:r>
            <a:br>
              <a:rPr lang="en-US" altLang="en-US" sz="1800" dirty="0" smtClean="0">
                <a:solidFill>
                  <a:srgbClr val="6600FF"/>
                </a:solidFill>
              </a:rPr>
            </a:br>
            <a:r>
              <a:rPr lang="en-US" altLang="en-US" sz="1800" dirty="0" smtClean="0">
                <a:solidFill>
                  <a:srgbClr val="6600FF"/>
                </a:solidFill>
              </a:rPr>
              <a:t> </a:t>
            </a:r>
            <a:endParaRPr lang="en-US" altLang="en-US" sz="1800" dirty="0">
              <a:solidFill>
                <a:srgbClr val="6600FF"/>
              </a:solidFill>
            </a:endParaRPr>
          </a:p>
          <a:p>
            <a:r>
              <a:rPr lang="en-US" altLang="en-US" sz="1800" dirty="0"/>
              <a:t>Everything a business does can be seen in terms of business processes, from ordering stationery to releasing a major new product line.</a:t>
            </a:r>
          </a:p>
          <a:p>
            <a:pPr marL="0" indent="0">
              <a:buNone/>
            </a:pPr>
            <a:endParaRPr lang="en-US" altLang="en-US" sz="1800" dirty="0"/>
          </a:p>
          <a:p>
            <a:pPr>
              <a:lnSpc>
                <a:spcPct val="0"/>
              </a:lnSpc>
              <a:buFont typeface="Wingdings" pitchFamily="2" charset="2"/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What are the benefits ?</a:t>
            </a:r>
          </a:p>
          <a:p>
            <a:endParaRPr lang="en-US" altLang="en-US" sz="1800" dirty="0"/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	Thinking in terms of business processes enables you to create abstract models that help you understand what currently happens.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en-US" sz="1800" dirty="0"/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	With this understanding, it is easier to propose improvements to existing processes, or even to design completely new ones.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3448-04D2-49A3-B55F-32A847A8C326}" type="slidenum">
              <a:rPr lang="en-US" altLang="en-US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Why model business processes ?</a:t>
            </a:r>
            <a:endParaRPr lang="en-AU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endParaRPr lang="en-US" altLang="en-US" sz="1600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As </a:t>
            </a:r>
            <a:r>
              <a:rPr lang="en-US" altLang="en-US" dirty="0" smtClean="0"/>
              <a:t>analysts </a:t>
            </a:r>
            <a:r>
              <a:rPr lang="en-US" altLang="en-US" dirty="0"/>
              <a:t>observe </a:t>
            </a:r>
            <a:r>
              <a:rPr lang="en-US" altLang="en-US" dirty="0" smtClean="0"/>
              <a:t>a business </a:t>
            </a:r>
            <a:r>
              <a:rPr lang="en-US" altLang="en-US" dirty="0"/>
              <a:t>in action they systematically:</a:t>
            </a:r>
          </a:p>
          <a:p>
            <a:pPr>
              <a:lnSpc>
                <a:spcPct val="70000"/>
              </a:lnSpc>
            </a:pPr>
            <a:endParaRPr lang="en-US" altLang="en-US" sz="1600" dirty="0"/>
          </a:p>
          <a:p>
            <a:pPr lvl="1">
              <a:lnSpc>
                <a:spcPct val="70000"/>
              </a:lnSpc>
            </a:pPr>
            <a:r>
              <a:rPr lang="en-US" altLang="en-US" dirty="0"/>
              <a:t>discover how the business interacts with the outside world, </a:t>
            </a:r>
            <a:r>
              <a:rPr lang="en-US" altLang="en-US" dirty="0" smtClean="0"/>
              <a:t>e.g.: </a:t>
            </a:r>
            <a:r>
              <a:rPr lang="en-US" altLang="en-US" dirty="0"/>
              <a:t>with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/>
              <a:t>	customers, suppliers, financial and regulatory agencies.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dirty="0"/>
          </a:p>
          <a:p>
            <a:pPr lvl="1">
              <a:lnSpc>
                <a:spcPct val="70000"/>
              </a:lnSpc>
            </a:pPr>
            <a:r>
              <a:rPr lang="en-US" altLang="en-US" dirty="0"/>
              <a:t>identify business </a:t>
            </a:r>
            <a:r>
              <a:rPr lang="en-US" altLang="en-US" dirty="0" smtClean="0"/>
              <a:t>processes</a:t>
            </a:r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r>
              <a:rPr lang="en-US" altLang="en-US" dirty="0"/>
              <a:t>record process </a:t>
            </a:r>
            <a:r>
              <a:rPr lang="en-US" altLang="en-US" dirty="0" smtClean="0"/>
              <a:t>inputs (data) </a:t>
            </a:r>
            <a:r>
              <a:rPr lang="en-US" altLang="en-US" dirty="0"/>
              <a:t>and </a:t>
            </a:r>
            <a:r>
              <a:rPr lang="en-US" altLang="en-US" dirty="0" smtClean="0"/>
              <a:t>outputs (data/information).</a:t>
            </a:r>
            <a:endParaRPr lang="en-US" altLang="en-US" dirty="0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dirty="0"/>
          </a:p>
          <a:p>
            <a:pPr lvl="1">
              <a:lnSpc>
                <a:spcPct val="70000"/>
              </a:lnSpc>
            </a:pPr>
            <a:r>
              <a:rPr lang="en-US" altLang="en-US" dirty="0"/>
              <a:t>define what happens within each </a:t>
            </a:r>
            <a:r>
              <a:rPr lang="en-US" altLang="en-US" dirty="0" smtClean="0"/>
              <a:t>process (e.g. how data is processed).</a:t>
            </a:r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r>
              <a:rPr lang="en-US" altLang="en-US" dirty="0"/>
              <a:t>identify </a:t>
            </a:r>
            <a:r>
              <a:rPr lang="en-US" altLang="en-US" dirty="0" smtClean="0"/>
              <a:t>what data is recorded.</a:t>
            </a:r>
            <a:endParaRPr lang="en-US" altLang="en-US" dirty="0"/>
          </a:p>
          <a:p>
            <a:pPr lvl="1"/>
            <a:endParaRPr lang="en-US" altLang="en-US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Business process models are useful techniques for recording this information because:</a:t>
            </a:r>
          </a:p>
          <a:p>
            <a:pPr>
              <a:buFont typeface="Wingdings" pitchFamily="2" charset="2"/>
              <a:buNone/>
            </a:pP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they permit us to see the ‘big picture’.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they encourage us to solve business problems </a:t>
            </a:r>
            <a:r>
              <a:rPr lang="en-US" altLang="en-US" dirty="0" smtClean="0"/>
              <a:t>before proposing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</a:t>
            </a:r>
            <a:r>
              <a:rPr lang="en-US" altLang="en-US" dirty="0"/>
              <a:t>solutions to </a:t>
            </a:r>
            <a:r>
              <a:rPr lang="en-US" altLang="en-US" dirty="0" smtClean="0"/>
              <a:t>IT </a:t>
            </a:r>
            <a:r>
              <a:rPr lang="en-US" altLang="en-US" dirty="0"/>
              <a:t>problems.</a:t>
            </a:r>
            <a:endParaRPr lang="en-AU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E4A3-B27B-46DA-A03B-D4B5916ACDC6}" type="slidenum">
              <a:rPr lang="en-US" altLang="en-US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What does a business process consist of ?</a:t>
            </a:r>
            <a:endParaRPr lang="en-AU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/>
          </a:p>
          <a:p>
            <a:pPr>
              <a:buFont typeface="Wingdings" pitchFamily="2" charset="2"/>
              <a:buNone/>
            </a:pPr>
            <a:r>
              <a:rPr lang="en-AU" altLang="en-US" sz="1600" dirty="0"/>
              <a:t>	</a:t>
            </a:r>
            <a:r>
              <a:rPr lang="en-AU" altLang="en-US" i="1" dirty="0">
                <a:solidFill>
                  <a:srgbClr val="FF0000"/>
                </a:solidFill>
              </a:rPr>
              <a:t>A business process is an activity which a business undertakes in order to add value for its customers and shareholders.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AU" altLang="en-US" i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AU" altLang="en-US" i="1" dirty="0">
                <a:solidFill>
                  <a:srgbClr val="FF0000"/>
                </a:solidFill>
              </a:rPr>
              <a:t>	</a:t>
            </a:r>
            <a:r>
              <a:rPr lang="en-AU" altLang="en-US" dirty="0"/>
              <a:t>A business process generally involves:</a:t>
            </a:r>
          </a:p>
          <a:p>
            <a:pPr>
              <a:lnSpc>
                <a:spcPct val="30000"/>
              </a:lnSpc>
              <a:buFont typeface="Wingdings" pitchFamily="2" charset="2"/>
              <a:buNone/>
            </a:pPr>
            <a:endParaRPr lang="en-AU" altLang="en-US" sz="1600" dirty="0"/>
          </a:p>
          <a:p>
            <a:pPr lvl="1"/>
            <a:r>
              <a:rPr lang="en-AU" altLang="en-US" dirty="0"/>
              <a:t>A business division, </a:t>
            </a:r>
            <a:r>
              <a:rPr lang="en-AU" altLang="en-US" dirty="0" smtClean="0"/>
              <a:t>unit, department or person.</a:t>
            </a:r>
            <a:endParaRPr lang="en-AU" altLang="en-US" dirty="0"/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AU" altLang="en-US" dirty="0"/>
          </a:p>
          <a:p>
            <a:pPr lvl="1"/>
            <a:r>
              <a:rPr lang="en-AU" altLang="en-US" dirty="0"/>
              <a:t>A set of </a:t>
            </a:r>
            <a:r>
              <a:rPr lang="en-AU" altLang="en-US" dirty="0" smtClean="0"/>
              <a:t>tasks that </a:t>
            </a:r>
            <a:r>
              <a:rPr lang="en-AU" altLang="en-US" dirty="0"/>
              <a:t>represent stages in the process.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AU" altLang="en-US" dirty="0"/>
          </a:p>
          <a:p>
            <a:pPr lvl="1"/>
            <a:r>
              <a:rPr lang="en-AU" altLang="en-US" dirty="0"/>
              <a:t>Movement of </a:t>
            </a:r>
            <a:r>
              <a:rPr lang="en-AU" altLang="en-US" dirty="0" smtClean="0"/>
              <a:t>data between </a:t>
            </a:r>
            <a:r>
              <a:rPr lang="en-AU" altLang="en-US" dirty="0"/>
              <a:t>stages in the process.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AU" altLang="en-US" dirty="0"/>
          </a:p>
          <a:p>
            <a:pPr lvl="1"/>
            <a:r>
              <a:rPr lang="en-AU" altLang="en-US" dirty="0"/>
              <a:t>Collections of </a:t>
            </a:r>
            <a:r>
              <a:rPr lang="en-AU" altLang="en-US" dirty="0" smtClean="0"/>
              <a:t>data used </a:t>
            </a:r>
            <a:r>
              <a:rPr lang="en-AU" altLang="en-US" dirty="0"/>
              <a:t>in stages in the process.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AU" altLang="en-US" dirty="0"/>
          </a:p>
          <a:p>
            <a:pPr lvl="1"/>
            <a:r>
              <a:rPr lang="en-AU" altLang="en-US" dirty="0"/>
              <a:t>An event that triggers the process.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AU" altLang="en-US" dirty="0"/>
          </a:p>
          <a:p>
            <a:pPr lvl="1"/>
            <a:r>
              <a:rPr lang="en-AU" altLang="en-US" dirty="0"/>
              <a:t>One or more outcomes that occurs when the process is complete.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AA74-2E7B-4DD2-86E9-5A832DB9782A}" type="slidenum">
              <a:rPr lang="en-US" altLang="en-US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129" y="116632"/>
            <a:ext cx="8229600" cy="1143000"/>
          </a:xfrm>
        </p:spPr>
        <p:txBody>
          <a:bodyPr/>
          <a:lstStyle/>
          <a:p>
            <a:r>
              <a:rPr lang="en-US" altLang="en-US" dirty="0"/>
              <a:t>Parts of a business process</a:t>
            </a:r>
          </a:p>
        </p:txBody>
      </p:sp>
      <p:sp>
        <p:nvSpPr>
          <p:cNvPr id="31761" name="Text Box 17"/>
          <p:cNvSpPr txBox="1">
            <a:spLocks noGrp="1" noChangeArrowheads="1"/>
          </p:cNvSpPr>
          <p:nvPr>
            <p:ph idx="1"/>
          </p:nvPr>
        </p:nvSpPr>
        <p:spPr>
          <a:xfrm>
            <a:off x="304800" y="1295400"/>
            <a:ext cx="8305800" cy="51054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200"/>
              <a:t> 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79A3-30CF-4DF0-9A9A-47D6ED973C9A}" type="slidenum">
              <a:rPr lang="en-US" altLang="en-US"/>
              <a:pPr/>
              <a:t>7</a:t>
            </a:fld>
            <a:endParaRPr lang="en-US" altLang="en-US" sz="120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743200" y="2514600"/>
            <a:ext cx="2286000" cy="1333500"/>
          </a:xfrm>
          <a:prstGeom prst="rect">
            <a:avLst/>
          </a:prstGeom>
          <a:solidFill>
            <a:srgbClr val="99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600"/>
          </a:p>
          <a:p>
            <a:r>
              <a:rPr lang="en-US" altLang="en-US" sz="1600"/>
              <a:t>       One or more  </a:t>
            </a:r>
          </a:p>
          <a:p>
            <a:pPr>
              <a:lnSpc>
                <a:spcPct val="50000"/>
              </a:lnSpc>
            </a:pPr>
            <a:r>
              <a:rPr lang="en-US" altLang="en-US" sz="1600"/>
              <a:t>       process steps</a:t>
            </a:r>
          </a:p>
          <a:p>
            <a:endParaRPr lang="en-US" altLang="en-US" sz="1600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4495800" y="4365625"/>
            <a:ext cx="609600" cy="815975"/>
          </a:xfrm>
          <a:prstGeom prst="upArrow">
            <a:avLst>
              <a:gd name="adj1" fmla="val 50000"/>
              <a:gd name="adj2" fmla="val 3346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457200" y="2971800"/>
            <a:ext cx="23622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6324600" y="2971800"/>
            <a:ext cx="2286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276600" y="5181600"/>
            <a:ext cx="2286000" cy="53553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One or more </a:t>
            </a:r>
            <a:r>
              <a:rPr lang="en-US" altLang="en-US" sz="1600" dirty="0" smtClean="0"/>
              <a:t>sources of data</a:t>
            </a:r>
            <a:endParaRPr lang="en-US" altLang="en-US" sz="1600" dirty="0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1371600" y="2133600"/>
            <a:ext cx="5943600" cy="3886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914400" y="3092450"/>
            <a:ext cx="8492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 smtClean="0"/>
              <a:t>Trigger</a:t>
            </a:r>
            <a:endParaRPr lang="en-US" altLang="en-US" sz="1600" dirty="0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7162800" y="3092450"/>
            <a:ext cx="1369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 smtClean="0"/>
              <a:t>Outcome(s</a:t>
            </a:r>
            <a:r>
              <a:rPr lang="en-US" altLang="en-US" sz="1600" dirty="0"/>
              <a:t>)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3429000" y="1752600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process boundary</a:t>
            </a:r>
          </a:p>
        </p:txBody>
      </p:sp>
      <p:sp>
        <p:nvSpPr>
          <p:cNvPr id="31768" name="AutoShape 24"/>
          <p:cNvSpPr>
            <a:spLocks noChangeArrowheads="1"/>
          </p:cNvSpPr>
          <p:nvPr/>
        </p:nvSpPr>
        <p:spPr bwMode="auto">
          <a:xfrm rot="10774766">
            <a:off x="3733800" y="4038600"/>
            <a:ext cx="609600" cy="1219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843213" y="45085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outputs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5076825" y="4581525"/>
            <a:ext cx="990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inputs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971800" y="2667000"/>
            <a:ext cx="2286000" cy="1333500"/>
          </a:xfrm>
          <a:prstGeom prst="rect">
            <a:avLst/>
          </a:prstGeom>
          <a:solidFill>
            <a:srgbClr val="99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600"/>
          </a:p>
          <a:p>
            <a:r>
              <a:rPr lang="en-US" altLang="en-US" sz="1600"/>
              <a:t>       One or more  </a:t>
            </a:r>
          </a:p>
          <a:p>
            <a:pPr>
              <a:lnSpc>
                <a:spcPct val="50000"/>
              </a:lnSpc>
            </a:pPr>
            <a:r>
              <a:rPr lang="en-US" altLang="en-US" sz="1600"/>
              <a:t>       process steps</a:t>
            </a:r>
          </a:p>
          <a:p>
            <a:endParaRPr lang="en-US" altLang="en-US" sz="1600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352800" y="2781300"/>
            <a:ext cx="2286000" cy="1333500"/>
          </a:xfrm>
          <a:prstGeom prst="rect">
            <a:avLst/>
          </a:prstGeom>
          <a:solidFill>
            <a:srgbClr val="99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600"/>
          </a:p>
          <a:p>
            <a:r>
              <a:rPr lang="en-US" altLang="en-US" sz="1600"/>
              <a:t>       One or more  </a:t>
            </a:r>
          </a:p>
          <a:p>
            <a:pPr>
              <a:lnSpc>
                <a:spcPct val="50000"/>
              </a:lnSpc>
            </a:pPr>
            <a:r>
              <a:rPr lang="en-US" altLang="en-US" sz="1600"/>
              <a:t>       process steps</a:t>
            </a:r>
          </a:p>
          <a:p>
            <a:endParaRPr lang="en-US" altLang="en-US" sz="1600"/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733800" y="2857500"/>
            <a:ext cx="2286000" cy="1333500"/>
          </a:xfrm>
          <a:prstGeom prst="rect">
            <a:avLst/>
          </a:prstGeom>
          <a:solidFill>
            <a:srgbClr val="99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600"/>
          </a:p>
          <a:p>
            <a:r>
              <a:rPr lang="en-US" altLang="en-US" sz="1600"/>
              <a:t>       One or more  </a:t>
            </a:r>
          </a:p>
          <a:p>
            <a:pPr>
              <a:lnSpc>
                <a:spcPct val="50000"/>
              </a:lnSpc>
            </a:pPr>
            <a:r>
              <a:rPr lang="en-US" altLang="en-US" sz="1600"/>
              <a:t>       process steps</a:t>
            </a:r>
          </a:p>
          <a:p>
            <a:endParaRPr lang="en-US" altLang="en-US" sz="1600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4038600" y="3009900"/>
            <a:ext cx="2286000" cy="1333500"/>
          </a:xfrm>
          <a:prstGeom prst="rect">
            <a:avLst/>
          </a:prstGeom>
          <a:solidFill>
            <a:srgbClr val="99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600"/>
          </a:p>
          <a:p>
            <a:r>
              <a:rPr lang="en-US" altLang="en-US" sz="1600"/>
              <a:t>       One or more  </a:t>
            </a:r>
          </a:p>
          <a:p>
            <a:pPr>
              <a:lnSpc>
                <a:spcPct val="50000"/>
              </a:lnSpc>
            </a:pPr>
            <a:r>
              <a:rPr lang="en-US" altLang="en-US" sz="1600"/>
              <a:t>       process steps</a:t>
            </a:r>
          </a:p>
          <a:p>
            <a:endParaRPr lang="en-US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Objectives of business process modelling</a:t>
            </a:r>
            <a:endParaRPr lang="en-AU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endParaRPr lang="en-US" altLang="en-US" dirty="0"/>
          </a:p>
          <a:p>
            <a:pPr>
              <a:buFont typeface="Wingdings" pitchFamily="2" charset="2"/>
              <a:buNone/>
            </a:pPr>
            <a:r>
              <a:rPr lang="en-AU" altLang="en-US" dirty="0"/>
              <a:t>Business process modelling is done early in the analysis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dirty="0"/>
              <a:t>process to identify:</a:t>
            </a:r>
          </a:p>
          <a:p>
            <a:pPr>
              <a:buFont typeface="Wingdings" pitchFamily="2" charset="2"/>
              <a:buNone/>
            </a:pPr>
            <a:endParaRPr lang="en-AU" altLang="en-US" sz="1600" dirty="0"/>
          </a:p>
          <a:p>
            <a:pPr lvl="1">
              <a:lnSpc>
                <a:spcPct val="80000"/>
              </a:lnSpc>
            </a:pPr>
            <a:r>
              <a:rPr lang="en-AU" altLang="en-US" dirty="0"/>
              <a:t>the major business units, </a:t>
            </a:r>
            <a:r>
              <a:rPr lang="en-AU" altLang="en-US" dirty="0" smtClean="0"/>
              <a:t>e.g.: </a:t>
            </a:r>
            <a:r>
              <a:rPr lang="en-AU" altLang="en-US" dirty="0"/>
              <a:t>sales, purchasing, accounts, </a:t>
            </a:r>
            <a:r>
              <a:rPr lang="en-AU" altLang="en-US" dirty="0" smtClean="0"/>
              <a:t>etc.</a:t>
            </a:r>
            <a:endParaRPr lang="en-AU" alt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600" dirty="0"/>
              <a:t>		.</a:t>
            </a:r>
          </a:p>
          <a:p>
            <a:pPr lvl="1">
              <a:lnSpc>
                <a:spcPct val="80000"/>
              </a:lnSpc>
            </a:pPr>
            <a:r>
              <a:rPr lang="en-AU" altLang="en-US" dirty="0"/>
              <a:t>How these units function.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altLang="en-US" sz="1600" dirty="0"/>
          </a:p>
          <a:p>
            <a:pPr lvl="1">
              <a:lnSpc>
                <a:spcPct val="80000"/>
              </a:lnSpc>
            </a:pPr>
            <a:r>
              <a:rPr lang="en-AU" altLang="en-US" dirty="0"/>
              <a:t>How these units communicate with suppliers and customers.</a:t>
            </a:r>
          </a:p>
          <a:p>
            <a:pPr>
              <a:lnSpc>
                <a:spcPct val="80000"/>
              </a:lnSpc>
            </a:pPr>
            <a:endParaRPr lang="en-AU" altLang="en-US" sz="1600" dirty="0"/>
          </a:p>
          <a:p>
            <a:pPr lvl="1">
              <a:lnSpc>
                <a:spcPct val="80000"/>
              </a:lnSpc>
            </a:pPr>
            <a:r>
              <a:rPr lang="en-AU" altLang="en-US" dirty="0"/>
              <a:t>How these units communicate with other </a:t>
            </a:r>
            <a:r>
              <a:rPr lang="en-AU" altLang="en-US" dirty="0" smtClean="0"/>
              <a:t>business units</a:t>
            </a:r>
            <a:r>
              <a:rPr lang="en-AU" altLang="en-US" dirty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altLang="en-US" sz="1600" dirty="0"/>
          </a:p>
          <a:p>
            <a:pPr lvl="1">
              <a:lnSpc>
                <a:spcPct val="80000"/>
              </a:lnSpc>
            </a:pPr>
            <a:r>
              <a:rPr lang="en-AU" altLang="en-US" dirty="0"/>
              <a:t>Processes that require improvement.</a:t>
            </a:r>
          </a:p>
          <a:p>
            <a:pPr lvl="1">
              <a:lnSpc>
                <a:spcPct val="80000"/>
              </a:lnSpc>
            </a:pPr>
            <a:endParaRPr lang="en-AU" altLang="en-US" dirty="0"/>
          </a:p>
          <a:p>
            <a:pPr lvl="1">
              <a:lnSpc>
                <a:spcPct val="80000"/>
              </a:lnSpc>
            </a:pPr>
            <a:r>
              <a:rPr lang="en-AU" altLang="en-US" dirty="0"/>
              <a:t>Possible new processes that need modelling.</a:t>
            </a:r>
          </a:p>
          <a:p>
            <a:pPr>
              <a:lnSpc>
                <a:spcPct val="80000"/>
              </a:lnSpc>
            </a:pPr>
            <a:endParaRPr lang="en-AU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altLang="en-US" sz="1600" dirty="0"/>
          </a:p>
          <a:p>
            <a:endParaRPr lang="en-AU" alt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248C-64EF-4811-BE1B-0D8591D67A99}" type="slidenum">
              <a:rPr lang="en-US" altLang="en-US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Advantages of business process modelling</a:t>
            </a:r>
            <a:endParaRPr lang="en-AU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AU" altLang="en-US" sz="2400" dirty="0"/>
          </a:p>
          <a:p>
            <a:pPr>
              <a:lnSpc>
                <a:spcPct val="90000"/>
              </a:lnSpc>
            </a:pPr>
            <a:r>
              <a:rPr lang="en-AU" altLang="en-US" sz="2400" dirty="0"/>
              <a:t>Analysts develop an understanding of how the business </a:t>
            </a:r>
            <a:r>
              <a:rPr lang="en-AU" altLang="en-US" sz="2400" dirty="0" smtClean="0"/>
              <a:t>operates</a:t>
            </a:r>
            <a:endParaRPr lang="en-AU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 dirty="0"/>
              <a:t>	before examining </a:t>
            </a:r>
            <a:r>
              <a:rPr lang="en-AU" altLang="en-US" sz="2400" dirty="0" smtClean="0"/>
              <a:t>the system’s </a:t>
            </a:r>
            <a:r>
              <a:rPr lang="en-AU" altLang="en-US" sz="2400" dirty="0"/>
              <a:t>requirements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AU" altLang="en-US" sz="2400" dirty="0"/>
          </a:p>
          <a:p>
            <a:pPr>
              <a:lnSpc>
                <a:spcPct val="90000"/>
              </a:lnSpc>
            </a:pPr>
            <a:r>
              <a:rPr lang="en-AU" altLang="en-US" sz="2400" dirty="0"/>
              <a:t>Managers and staff develop a common understanding of a business </a:t>
            </a:r>
            <a:r>
              <a:rPr lang="en-AU" altLang="en-US" sz="2400" dirty="0" smtClean="0"/>
              <a:t>process  </a:t>
            </a:r>
            <a:r>
              <a:rPr lang="en-AU" altLang="en-US" sz="2400" dirty="0"/>
              <a:t>- a key success factor.</a:t>
            </a:r>
          </a:p>
          <a:p>
            <a:pPr>
              <a:lnSpc>
                <a:spcPct val="90000"/>
              </a:lnSpc>
            </a:pPr>
            <a:endParaRPr lang="en-AU" altLang="en-US" sz="2400" dirty="0"/>
          </a:p>
          <a:p>
            <a:pPr>
              <a:lnSpc>
                <a:spcPct val="90000"/>
              </a:lnSpc>
            </a:pPr>
            <a:r>
              <a:rPr lang="en-AU" altLang="en-US" sz="2400" dirty="0"/>
              <a:t>The models help communicate that understanding to other staff,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 dirty="0"/>
              <a:t>	and possibly customers and suppliers.</a:t>
            </a:r>
          </a:p>
          <a:p>
            <a:pPr>
              <a:lnSpc>
                <a:spcPct val="90000"/>
              </a:lnSpc>
            </a:pPr>
            <a:endParaRPr lang="en-AU" altLang="en-US" sz="2400" dirty="0"/>
          </a:p>
          <a:p>
            <a:pPr>
              <a:lnSpc>
                <a:spcPct val="90000"/>
              </a:lnSpc>
            </a:pPr>
            <a:r>
              <a:rPr lang="en-AU" altLang="en-US" sz="2400" dirty="0"/>
              <a:t>The models are a focus for </a:t>
            </a:r>
            <a:r>
              <a:rPr lang="en-AU" altLang="en-US" sz="2400" dirty="0" smtClean="0"/>
              <a:t>business process improvement.</a:t>
            </a:r>
            <a:endParaRPr lang="en-AU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AU" altLang="en-US" sz="2400" dirty="0"/>
          </a:p>
          <a:p>
            <a:pPr>
              <a:lnSpc>
                <a:spcPct val="90000"/>
              </a:lnSpc>
            </a:pPr>
            <a:r>
              <a:rPr lang="en-AU" altLang="en-US" sz="2400" dirty="0" smtClean="0"/>
              <a:t>Everything </a:t>
            </a:r>
            <a:r>
              <a:rPr lang="en-AU" altLang="en-US" sz="2400" dirty="0"/>
              <a:t>your business does can be documented using process modelling.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B8AA-158F-4752-B439-6738CD18CE5A}" type="slidenum">
              <a:rPr lang="en-US" altLang="en-US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3893</TotalTime>
  <Words>327</Words>
  <Application>Microsoft Office PowerPoint</Application>
  <PresentationFormat>On-screen Show (4:3)</PresentationFormat>
  <Paragraphs>210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PowerPoint Presentation</vt:lpstr>
      <vt:lpstr>Lecture 3:   Business Process Modelling</vt:lpstr>
      <vt:lpstr>What is business process modelling about ?</vt:lpstr>
      <vt:lpstr>What is a business process ?</vt:lpstr>
      <vt:lpstr>Why model business processes ?</vt:lpstr>
      <vt:lpstr>What does a business process consist of ?</vt:lpstr>
      <vt:lpstr>Parts of a business process</vt:lpstr>
      <vt:lpstr>Objectives of business process modelling</vt:lpstr>
      <vt:lpstr>Advantages of business process modelling</vt:lpstr>
      <vt:lpstr>How to identify business processes</vt:lpstr>
      <vt:lpstr>Symbols used in Visio modeller</vt:lpstr>
      <vt:lpstr>Basic rules for business process models</vt:lpstr>
      <vt:lpstr>Example business process model</vt:lpstr>
    </vt:vector>
  </TitlesOfParts>
  <Company>Massey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ATodd</dc:creator>
  <cp:lastModifiedBy>adrian</cp:lastModifiedBy>
  <cp:revision>67</cp:revision>
  <cp:lastPrinted>2001-02-26T20:33:53Z</cp:lastPrinted>
  <dcterms:created xsi:type="dcterms:W3CDTF">2001-01-14T21:10:50Z</dcterms:created>
  <dcterms:modified xsi:type="dcterms:W3CDTF">2014-02-20T20:39:22Z</dcterms:modified>
</cp:coreProperties>
</file>