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 id="2147483674" r:id="rId2"/>
  </p:sldMasterIdLst>
  <p:notesMasterIdLst>
    <p:notesMasterId r:id="rId15"/>
  </p:notesMasterIdLst>
  <p:handoutMasterIdLst>
    <p:handoutMasterId r:id="rId16"/>
  </p:handoutMasterIdLst>
  <p:sldIdLst>
    <p:sldId id="305" r:id="rId3"/>
    <p:sldId id="296" r:id="rId4"/>
    <p:sldId id="306" r:id="rId5"/>
    <p:sldId id="308" r:id="rId6"/>
    <p:sldId id="316" r:id="rId7"/>
    <p:sldId id="315" r:id="rId8"/>
    <p:sldId id="307" r:id="rId9"/>
    <p:sldId id="309" r:id="rId10"/>
    <p:sldId id="310" r:id="rId11"/>
    <p:sldId id="311" r:id="rId12"/>
    <p:sldId id="312" r:id="rId13"/>
    <p:sldId id="313" r:id="rId14"/>
  </p:sldIdLst>
  <p:sldSz cx="9144000" cy="6858000" type="screen4x3"/>
  <p:notesSz cx="9144000" cy="6858000"/>
  <p:defaultTextStyle>
    <a:defPPr>
      <a:defRPr lang="en-US"/>
    </a:defPPr>
    <a:lvl1pPr algn="l" rtl="0" eaLnBrk="0" fontAlgn="base" hangingPunct="0">
      <a:spcBef>
        <a:spcPct val="50000"/>
      </a:spcBef>
      <a:spcAft>
        <a:spcPct val="0"/>
      </a:spcAft>
      <a:defRPr kern="1200">
        <a:solidFill>
          <a:schemeClr val="tx1"/>
        </a:solidFill>
        <a:latin typeface="Arial" charset="0"/>
        <a:ea typeface="+mn-ea"/>
        <a:cs typeface="+mn-cs"/>
      </a:defRPr>
    </a:lvl1pPr>
    <a:lvl2pPr marL="457200" algn="l" rtl="0" eaLnBrk="0" fontAlgn="base" hangingPunct="0">
      <a:spcBef>
        <a:spcPct val="50000"/>
      </a:spcBef>
      <a:spcAft>
        <a:spcPct val="0"/>
      </a:spcAft>
      <a:defRPr kern="1200">
        <a:solidFill>
          <a:schemeClr val="tx1"/>
        </a:solidFill>
        <a:latin typeface="Arial" charset="0"/>
        <a:ea typeface="+mn-ea"/>
        <a:cs typeface="+mn-cs"/>
      </a:defRPr>
    </a:lvl2pPr>
    <a:lvl3pPr marL="914400" algn="l" rtl="0" eaLnBrk="0" fontAlgn="base" hangingPunct="0">
      <a:spcBef>
        <a:spcPct val="50000"/>
      </a:spcBef>
      <a:spcAft>
        <a:spcPct val="0"/>
      </a:spcAft>
      <a:defRPr kern="1200">
        <a:solidFill>
          <a:schemeClr val="tx1"/>
        </a:solidFill>
        <a:latin typeface="Arial" charset="0"/>
        <a:ea typeface="+mn-ea"/>
        <a:cs typeface="+mn-cs"/>
      </a:defRPr>
    </a:lvl3pPr>
    <a:lvl4pPr marL="1371600" algn="l" rtl="0" eaLnBrk="0" fontAlgn="base" hangingPunct="0">
      <a:spcBef>
        <a:spcPct val="50000"/>
      </a:spcBef>
      <a:spcAft>
        <a:spcPct val="0"/>
      </a:spcAft>
      <a:defRPr kern="1200">
        <a:solidFill>
          <a:schemeClr val="tx1"/>
        </a:solidFill>
        <a:latin typeface="Arial" charset="0"/>
        <a:ea typeface="+mn-ea"/>
        <a:cs typeface="+mn-cs"/>
      </a:defRPr>
    </a:lvl4pPr>
    <a:lvl5pPr marL="1828800" algn="l" rtl="0" eaLnBrk="0" fontAlgn="base" hangingPunct="0">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900FF"/>
    <a:srgbClr val="99FF33"/>
    <a:srgbClr val="FFFF00"/>
    <a:srgbClr val="CCFFFF"/>
    <a:srgbClr val="FF0000"/>
    <a:srgbClr val="339933"/>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2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latin typeface="Times New Roman" pitchFamily="18" charset="0"/>
              </a:defRPr>
            </a:lvl1pPr>
          </a:lstStyle>
          <a:p>
            <a:endParaRPr lang="en-US" altLang="en-US"/>
          </a:p>
        </p:txBody>
      </p:sp>
      <p:sp>
        <p:nvSpPr>
          <p:cNvPr id="37891" name="Rectangle 3"/>
          <p:cNvSpPr>
            <a:spLocks noGrp="1" noChangeArrowheads="1"/>
          </p:cNvSpPr>
          <p:nvPr>
            <p:ph type="dt" sz="quarter" idx="1"/>
          </p:nvPr>
        </p:nvSpPr>
        <p:spPr bwMode="auto">
          <a:xfrm>
            <a:off x="518160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atin typeface="Times New Roman" pitchFamily="18" charset="0"/>
              </a:defRPr>
            </a:lvl1pPr>
          </a:lstStyle>
          <a:p>
            <a:endParaRPr lang="en-US" altLang="en-US"/>
          </a:p>
        </p:txBody>
      </p:sp>
      <p:sp>
        <p:nvSpPr>
          <p:cNvPr id="37892" name="Rectangle 4"/>
          <p:cNvSpPr>
            <a:spLocks noGrp="1" noChangeArrowheads="1"/>
          </p:cNvSpPr>
          <p:nvPr>
            <p:ph type="ftr" sz="quarter" idx="2"/>
          </p:nvPr>
        </p:nvSpPr>
        <p:spPr bwMode="auto">
          <a:xfrm>
            <a:off x="0" y="651510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latin typeface="Times New Roman" pitchFamily="18" charset="0"/>
              </a:defRPr>
            </a:lvl1pPr>
          </a:lstStyle>
          <a:p>
            <a:endParaRPr lang="en-US" altLang="en-US"/>
          </a:p>
        </p:txBody>
      </p:sp>
      <p:sp>
        <p:nvSpPr>
          <p:cNvPr id="37893" name="Rectangle 5"/>
          <p:cNvSpPr>
            <a:spLocks noGrp="1" noChangeArrowheads="1"/>
          </p:cNvSpPr>
          <p:nvPr>
            <p:ph type="sldNum" sz="quarter" idx="3"/>
          </p:nvPr>
        </p:nvSpPr>
        <p:spPr bwMode="auto">
          <a:xfrm>
            <a:off x="5181600" y="651510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atin typeface="Times New Roman" pitchFamily="18" charset="0"/>
              </a:defRPr>
            </a:lvl1pPr>
          </a:lstStyle>
          <a:p>
            <a:fld id="{3B860014-A58C-49F7-A0BD-0005B1DDA327}" type="slidenum">
              <a:rPr lang="en-US" altLang="en-US"/>
              <a:pPr/>
              <a:t>‹#›</a:t>
            </a:fld>
            <a:endParaRPr lang="en-US" altLang="en-US"/>
          </a:p>
        </p:txBody>
      </p:sp>
    </p:spTree>
    <p:extLst>
      <p:ext uri="{BB962C8B-B14F-4D97-AF65-F5344CB8AC3E}">
        <p14:creationId xmlns:p14="http://schemas.microsoft.com/office/powerpoint/2010/main" val="2415531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latin typeface="Times New Roman" pitchFamily="18" charset="0"/>
              </a:defRPr>
            </a:lvl1pPr>
          </a:lstStyle>
          <a:p>
            <a:endParaRPr lang="en-US" altLang="en-US"/>
          </a:p>
        </p:txBody>
      </p:sp>
      <p:sp>
        <p:nvSpPr>
          <p:cNvPr id="13315" name="Rectangle 3"/>
          <p:cNvSpPr>
            <a:spLocks noGrp="1" noChangeArrowheads="1"/>
          </p:cNvSpPr>
          <p:nvPr>
            <p:ph type="dt" idx="1"/>
          </p:nvPr>
        </p:nvSpPr>
        <p:spPr bwMode="auto">
          <a:xfrm>
            <a:off x="518160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atin typeface="Times New Roman" pitchFamily="18" charset="0"/>
              </a:defRPr>
            </a:lvl1pPr>
          </a:lstStyle>
          <a:p>
            <a:endParaRPr lang="en-US" altLang="en-US"/>
          </a:p>
        </p:txBody>
      </p:sp>
      <p:sp>
        <p:nvSpPr>
          <p:cNvPr id="13316"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1219200" y="3257550"/>
            <a:ext cx="67056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3318" name="Rectangle 6"/>
          <p:cNvSpPr>
            <a:spLocks noGrp="1" noChangeArrowheads="1"/>
          </p:cNvSpPr>
          <p:nvPr>
            <p:ph type="ftr" sz="quarter" idx="4"/>
          </p:nvPr>
        </p:nvSpPr>
        <p:spPr bwMode="auto">
          <a:xfrm>
            <a:off x="0" y="651510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latin typeface="Times New Roman" pitchFamily="18" charset="0"/>
              </a:defRPr>
            </a:lvl1pPr>
          </a:lstStyle>
          <a:p>
            <a:endParaRPr lang="en-US" altLang="en-US"/>
          </a:p>
        </p:txBody>
      </p:sp>
      <p:sp>
        <p:nvSpPr>
          <p:cNvPr id="13319" name="Rectangle 7"/>
          <p:cNvSpPr>
            <a:spLocks noGrp="1" noChangeArrowheads="1"/>
          </p:cNvSpPr>
          <p:nvPr>
            <p:ph type="sldNum" sz="quarter" idx="5"/>
          </p:nvPr>
        </p:nvSpPr>
        <p:spPr bwMode="auto">
          <a:xfrm>
            <a:off x="5181600" y="651510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atin typeface="Times New Roman" pitchFamily="18" charset="0"/>
              </a:defRPr>
            </a:lvl1pPr>
          </a:lstStyle>
          <a:p>
            <a:fld id="{5F38C6E9-3770-40E1-A492-850284DD8C7A}" type="slidenum">
              <a:rPr lang="en-US" altLang="en-US"/>
              <a:pPr/>
              <a:t>‹#›</a:t>
            </a:fld>
            <a:endParaRPr lang="en-US" altLang="en-US"/>
          </a:p>
        </p:txBody>
      </p:sp>
    </p:spTree>
    <p:extLst>
      <p:ext uri="{BB962C8B-B14F-4D97-AF65-F5344CB8AC3E}">
        <p14:creationId xmlns:p14="http://schemas.microsoft.com/office/powerpoint/2010/main" val="15874666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3C6935-F307-4A16-81E5-949C65D613B7}" type="slidenum">
              <a:rPr lang="en-US" altLang="en-US"/>
              <a:pPr/>
              <a:t>1</a:t>
            </a:fld>
            <a:endParaRPr lang="en-US" alt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NZ"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cap="flat"/>
        </p:spPr>
      </p:sp>
      <p:sp>
        <p:nvSpPr>
          <p:cNvPr id="11267" name="Rectangle 3"/>
          <p:cNvSpPr>
            <a:spLocks noGrp="1" noChangeArrowheads="1"/>
          </p:cNvSpPr>
          <p:nvPr>
            <p:ph type="body" idx="1"/>
          </p:nvPr>
        </p:nvSpPr>
        <p:spPr>
          <a:ln/>
        </p:spPr>
        <p:txBody>
          <a:bodyP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77FAA6E-299E-45A5-9B07-F7BBF18AB6DD}" type="datetime1">
              <a:rPr lang="en-US" altLang="en-US" smtClean="0"/>
              <a:t>3/30/2014</a:t>
            </a:fld>
            <a:endParaRPr lang="en-US" altLang="en-US"/>
          </a:p>
        </p:txBody>
      </p:sp>
      <p:sp>
        <p:nvSpPr>
          <p:cNvPr id="19" name="Footer Placeholder 18"/>
          <p:cNvSpPr>
            <a:spLocks noGrp="1"/>
          </p:cNvSpPr>
          <p:nvPr>
            <p:ph type="ftr" sz="quarter" idx="11"/>
          </p:nvPr>
        </p:nvSpPr>
        <p:spPr/>
        <p:txBody>
          <a:bodyPr/>
          <a:lstStyle/>
          <a:p>
            <a:endParaRPr lang="en-US" altLang="en-US"/>
          </a:p>
        </p:txBody>
      </p:sp>
      <p:sp>
        <p:nvSpPr>
          <p:cNvPr id="27" name="Slide Number Placeholder 26"/>
          <p:cNvSpPr>
            <a:spLocks noGrp="1"/>
          </p:cNvSpPr>
          <p:nvPr>
            <p:ph type="sldNum" sz="quarter" idx="12"/>
          </p:nvPr>
        </p:nvSpPr>
        <p:spPr/>
        <p:txBody>
          <a:bodyPr/>
          <a:lstStyle/>
          <a:p>
            <a:fld id="{AF555917-23D5-46E0-AB39-772D973A4AB0}"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FBB62-4081-40C5-A93A-0497FC39B477}" type="datetime1">
              <a:rPr lang="en-US" smtClean="0"/>
              <a:t>3/30/2014</a:t>
            </a:fld>
            <a:endParaRPr lang="en-US"/>
          </a:p>
        </p:txBody>
      </p:sp>
      <p:sp>
        <p:nvSpPr>
          <p:cNvPr id="5" name="Footer Placeholder 4"/>
          <p:cNvSpPr>
            <a:spLocks noGrp="1"/>
          </p:cNvSpPr>
          <p:nvPr>
            <p:ph type="ftr" sz="quarter" idx="11"/>
          </p:nvPr>
        </p:nvSpPr>
        <p:spPr/>
        <p:txBody>
          <a:bodyPr/>
          <a:lstStyle/>
          <a:p>
            <a:endParaRPr lang="en-US" altLang="en-US" sz="1200"/>
          </a:p>
        </p:txBody>
      </p:sp>
      <p:sp>
        <p:nvSpPr>
          <p:cNvPr id="6" name="Slide Number Placeholder 5"/>
          <p:cNvSpPr>
            <a:spLocks noGrp="1"/>
          </p:cNvSpPr>
          <p:nvPr>
            <p:ph type="sldNum" sz="quarter" idx="12"/>
          </p:nvPr>
        </p:nvSpPr>
        <p:spPr/>
        <p:txBody>
          <a:bodyPr/>
          <a:lstStyle/>
          <a:p>
            <a:fld id="{65437A75-6909-4575-ABAB-384012B58697}" type="slidenum">
              <a:rPr lang="en-US" altLang="en-US" smtClean="0"/>
              <a:pPr/>
              <a:t>‹#›</a:t>
            </a:fld>
            <a:endParaRPr lang="en-US" altLang="en-US" sz="12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F5F9DC-2627-46B7-939A-36D3071528E5}" type="datetime1">
              <a:rPr lang="en-US" smtClean="0"/>
              <a:t>3/30/2014</a:t>
            </a:fld>
            <a:endParaRPr lang="en-US"/>
          </a:p>
        </p:txBody>
      </p:sp>
      <p:sp>
        <p:nvSpPr>
          <p:cNvPr id="5" name="Footer Placeholder 4"/>
          <p:cNvSpPr>
            <a:spLocks noGrp="1"/>
          </p:cNvSpPr>
          <p:nvPr>
            <p:ph type="ftr" sz="quarter" idx="11"/>
          </p:nvPr>
        </p:nvSpPr>
        <p:spPr/>
        <p:txBody>
          <a:bodyPr/>
          <a:lstStyle/>
          <a:p>
            <a:endParaRPr lang="en-US" altLang="en-US" sz="1200"/>
          </a:p>
        </p:txBody>
      </p:sp>
      <p:sp>
        <p:nvSpPr>
          <p:cNvPr id="6" name="Slide Number Placeholder 5"/>
          <p:cNvSpPr>
            <a:spLocks noGrp="1"/>
          </p:cNvSpPr>
          <p:nvPr>
            <p:ph type="sldNum" sz="quarter" idx="12"/>
          </p:nvPr>
        </p:nvSpPr>
        <p:spPr/>
        <p:txBody>
          <a:bodyPr/>
          <a:lstStyle/>
          <a:p>
            <a:fld id="{2105FF1B-A626-4D8F-BD34-1261E8333A32}" type="slidenum">
              <a:rPr lang="en-US" altLang="en-US" smtClean="0"/>
              <a:pPr/>
              <a:t>‹#›</a:t>
            </a:fld>
            <a:endParaRPr lang="en-US" altLang="en-US" sz="12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420938" y="6311900"/>
            <a:ext cx="41005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pPr>
            <a:r>
              <a:rPr lang="en-AU" altLang="en-US" sz="1200" smtClean="0">
                <a:solidFill>
                  <a:srgbClr val="618FFD"/>
                </a:solidFill>
              </a:rPr>
              <a:t>Copyright </a:t>
            </a:r>
            <a:r>
              <a:rPr lang="en-AU" altLang="en-US" sz="1200" smtClean="0">
                <a:solidFill>
                  <a:srgbClr val="618FFD"/>
                </a:solidFill>
                <a:latin typeface="Symbol" pitchFamily="18" charset="2"/>
              </a:rPr>
              <a:t>Ó</a:t>
            </a:r>
            <a:r>
              <a:rPr lang="en-AU" altLang="en-US" sz="1200" smtClean="0">
                <a:solidFill>
                  <a:srgbClr val="618FFD"/>
                </a:solidFill>
              </a:rPr>
              <a:t> Oracle Corporation, 1999. All rights reserved.</a:t>
            </a:r>
          </a:p>
        </p:txBody>
      </p:sp>
      <p:sp>
        <p:nvSpPr>
          <p:cNvPr id="3075" name="Rectangle 3"/>
          <p:cNvSpPr>
            <a:spLocks noGrp="1" noChangeArrowheads="1"/>
          </p:cNvSpPr>
          <p:nvPr>
            <p:ph type="ctrTitle" sz="quarter"/>
          </p:nvPr>
        </p:nvSpPr>
        <p:spPr>
          <a:xfrm>
            <a:off x="927100" y="2667000"/>
            <a:ext cx="7302500" cy="1181100"/>
          </a:xfrm>
        </p:spPr>
        <p:txBody>
          <a:bodyPr/>
          <a:lstStyle>
            <a:lvl1pPr>
              <a:defRPr/>
            </a:lvl1pPr>
          </a:lstStyle>
          <a:p>
            <a:pPr lvl="0"/>
            <a:r>
              <a:rPr lang="en-AU" altLang="en-US" noProof="0" smtClean="0"/>
              <a:t>Click to edit Master title style</a:t>
            </a:r>
          </a:p>
        </p:txBody>
      </p:sp>
      <p:sp>
        <p:nvSpPr>
          <p:cNvPr id="3076" name="Rectangle 4"/>
          <p:cNvSpPr>
            <a:spLocks noChangeArrowheads="1"/>
          </p:cNvSpPr>
          <p:nvPr/>
        </p:nvSpPr>
        <p:spPr bwMode="ltGray">
          <a:xfrm>
            <a:off x="4064000" y="1104900"/>
            <a:ext cx="1028700" cy="1028700"/>
          </a:xfrm>
          <a:prstGeom prst="rect">
            <a:avLst/>
          </a:prstGeom>
          <a:gradFill rotWithShape="0">
            <a:gsLst>
              <a:gs pos="0">
                <a:schemeClr val="bg1"/>
              </a:gs>
              <a:gs pos="100000">
                <a:schemeClr val="bg1">
                  <a:gamma/>
                  <a:shade val="69804"/>
                  <a:invGamma/>
                </a:schemeClr>
              </a:gs>
            </a:gsLst>
            <a:lin ang="2700000" scaled="1"/>
          </a:gra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NZ" b="1" smtClean="0">
              <a:solidFill>
                <a:srgbClr val="020209"/>
              </a:solidFill>
            </a:endParaRPr>
          </a:p>
        </p:txBody>
      </p:sp>
      <p:sp>
        <p:nvSpPr>
          <p:cNvPr id="3077" name="Rectangle 5"/>
          <p:cNvSpPr>
            <a:spLocks noChangeArrowheads="1"/>
          </p:cNvSpPr>
          <p:nvPr/>
        </p:nvSpPr>
        <p:spPr bwMode="gray">
          <a:xfrm>
            <a:off x="4267200" y="1116013"/>
            <a:ext cx="6080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AU" altLang="en-US" sz="6000" b="1" smtClean="0">
                <a:solidFill>
                  <a:srgbClr val="66FFFF"/>
                </a:solidFill>
                <a:effectLst>
                  <a:outerShdw blurRad="38100" dist="38100" dir="2700000" algn="tl">
                    <a:srgbClr val="000000"/>
                  </a:outerShdw>
                </a:effectLst>
              </a:rPr>
              <a:t>5</a:t>
            </a:r>
          </a:p>
        </p:txBody>
      </p:sp>
      <p:sp>
        <p:nvSpPr>
          <p:cNvPr id="3078" name="Rectangle 6"/>
          <p:cNvSpPr>
            <a:spLocks noGrp="1" noChangeArrowheads="1"/>
          </p:cNvSpPr>
          <p:nvPr>
            <p:ph type="subTitle" sz="quarter" idx="1"/>
          </p:nvPr>
        </p:nvSpPr>
        <p:spPr>
          <a:xfrm>
            <a:off x="914400" y="3886200"/>
            <a:ext cx="7327900" cy="555625"/>
          </a:xfrm>
        </p:spPr>
        <p:txBody>
          <a:bodyPr/>
          <a:lstStyle>
            <a:lvl1pPr algn="ctr">
              <a:tabLst>
                <a:tab pos="576263" algn="l"/>
              </a:tabLst>
              <a:defRPr/>
            </a:lvl1pPr>
          </a:lstStyle>
          <a:p>
            <a:pPr lvl="0"/>
            <a:r>
              <a:rPr lang="en-AU" altLang="en-US" noProof="0" smtClean="0"/>
              <a:t>Click to edit Master subtitle style</a:t>
            </a:r>
          </a:p>
        </p:txBody>
      </p:sp>
      <p:grpSp>
        <p:nvGrpSpPr>
          <p:cNvPr id="3088" name="Group 16"/>
          <p:cNvGrpSpPr>
            <a:grpSpLocks/>
          </p:cNvGrpSpPr>
          <p:nvPr/>
        </p:nvGrpSpPr>
        <p:grpSpPr bwMode="auto">
          <a:xfrm>
            <a:off x="6634163" y="6335713"/>
            <a:ext cx="1606550" cy="179387"/>
            <a:chOff x="4179" y="3991"/>
            <a:chExt cx="1012" cy="113"/>
          </a:xfrm>
        </p:grpSpPr>
        <p:grpSp>
          <p:nvGrpSpPr>
            <p:cNvPr id="3081" name="Group 9"/>
            <p:cNvGrpSpPr>
              <a:grpSpLocks/>
            </p:cNvGrpSpPr>
            <p:nvPr/>
          </p:nvGrpSpPr>
          <p:grpSpPr bwMode="auto">
            <a:xfrm>
              <a:off x="5154" y="3992"/>
              <a:ext cx="37" cy="34"/>
              <a:chOff x="5154" y="3992"/>
              <a:chExt cx="37" cy="34"/>
            </a:xfrm>
          </p:grpSpPr>
          <p:sp>
            <p:nvSpPr>
              <p:cNvPr id="3079" name="Freeform 7"/>
              <p:cNvSpPr>
                <a:spLocks/>
              </p:cNvSpPr>
              <p:nvPr/>
            </p:nvSpPr>
            <p:spPr bwMode="auto">
              <a:xfrm>
                <a:off x="5154" y="3992"/>
                <a:ext cx="37" cy="34"/>
              </a:xfrm>
              <a:custGeom>
                <a:avLst/>
                <a:gdLst>
                  <a:gd name="T0" fmla="*/ 34 w 37"/>
                  <a:gd name="T1" fmla="*/ 25 h 34"/>
                  <a:gd name="T2" fmla="*/ 31 w 37"/>
                  <a:gd name="T3" fmla="*/ 28 h 34"/>
                  <a:gd name="T4" fmla="*/ 27 w 37"/>
                  <a:gd name="T5" fmla="*/ 31 h 34"/>
                  <a:gd name="T6" fmla="*/ 22 w 37"/>
                  <a:gd name="T7" fmla="*/ 32 h 34"/>
                  <a:gd name="T8" fmla="*/ 18 w 37"/>
                  <a:gd name="T9" fmla="*/ 33 h 34"/>
                  <a:gd name="T10" fmla="*/ 11 w 37"/>
                  <a:gd name="T11" fmla="*/ 31 h 34"/>
                  <a:gd name="T12" fmla="*/ 4 w 37"/>
                  <a:gd name="T13" fmla="*/ 28 h 34"/>
                  <a:gd name="T14" fmla="*/ 1 w 37"/>
                  <a:gd name="T15" fmla="*/ 23 h 34"/>
                  <a:gd name="T16" fmla="*/ 0 w 37"/>
                  <a:gd name="T17" fmla="*/ 16 h 34"/>
                  <a:gd name="T18" fmla="*/ 1 w 37"/>
                  <a:gd name="T19" fmla="*/ 10 h 34"/>
                  <a:gd name="T20" fmla="*/ 4 w 37"/>
                  <a:gd name="T21" fmla="*/ 5 h 34"/>
                  <a:gd name="T22" fmla="*/ 11 w 37"/>
                  <a:gd name="T23" fmla="*/ 1 h 34"/>
                  <a:gd name="T24" fmla="*/ 18 w 37"/>
                  <a:gd name="T25" fmla="*/ 0 h 34"/>
                  <a:gd name="T26" fmla="*/ 25 w 37"/>
                  <a:gd name="T27" fmla="*/ 1 h 34"/>
                  <a:gd name="T28" fmla="*/ 31 w 37"/>
                  <a:gd name="T29" fmla="*/ 5 h 34"/>
                  <a:gd name="T30" fmla="*/ 35 w 37"/>
                  <a:gd name="T31" fmla="*/ 10 h 34"/>
                  <a:gd name="T32" fmla="*/ 36 w 37"/>
                  <a:gd name="T33" fmla="*/ 16 h 34"/>
                  <a:gd name="T34" fmla="*/ 36 w 37"/>
                  <a:gd name="T35" fmla="*/ 21 h 34"/>
                  <a:gd name="T36" fmla="*/ 34 w 37"/>
                  <a:gd name="T37" fmla="*/ 25 h 34"/>
                  <a:gd name="T38" fmla="*/ 30 w 37"/>
                  <a:gd name="T39" fmla="*/ 24 h 34"/>
                  <a:gd name="T40" fmla="*/ 33 w 37"/>
                  <a:gd name="T41" fmla="*/ 20 h 34"/>
                  <a:gd name="T42" fmla="*/ 33 w 37"/>
                  <a:gd name="T43" fmla="*/ 16 h 34"/>
                  <a:gd name="T44" fmla="*/ 31 w 37"/>
                  <a:gd name="T45" fmla="*/ 11 h 34"/>
                  <a:gd name="T46" fmla="*/ 28 w 37"/>
                  <a:gd name="T47" fmla="*/ 7 h 34"/>
                  <a:gd name="T48" fmla="*/ 23 w 37"/>
                  <a:gd name="T49" fmla="*/ 4 h 34"/>
                  <a:gd name="T50" fmla="*/ 18 w 37"/>
                  <a:gd name="T51" fmla="*/ 3 h 34"/>
                  <a:gd name="T52" fmla="*/ 12 w 37"/>
                  <a:gd name="T53" fmla="*/ 4 h 34"/>
                  <a:gd name="T54" fmla="*/ 8 w 37"/>
                  <a:gd name="T55" fmla="*/ 7 h 34"/>
                  <a:gd name="T56" fmla="*/ 4 w 37"/>
                  <a:gd name="T57" fmla="*/ 11 h 34"/>
                  <a:gd name="T58" fmla="*/ 3 w 37"/>
                  <a:gd name="T59" fmla="*/ 16 h 34"/>
                  <a:gd name="T60" fmla="*/ 4 w 37"/>
                  <a:gd name="T61" fmla="*/ 22 h 34"/>
                  <a:gd name="T62" fmla="*/ 8 w 37"/>
                  <a:gd name="T63" fmla="*/ 26 h 34"/>
                  <a:gd name="T64" fmla="*/ 12 w 37"/>
                  <a:gd name="T65" fmla="*/ 29 h 34"/>
                  <a:gd name="T66" fmla="*/ 18 w 37"/>
                  <a:gd name="T67" fmla="*/ 30 h 34"/>
                  <a:gd name="T68" fmla="*/ 22 w 37"/>
                  <a:gd name="T69" fmla="*/ 29 h 34"/>
                  <a:gd name="T70" fmla="*/ 26 w 37"/>
                  <a:gd name="T71" fmla="*/ 28 h 34"/>
                  <a:gd name="T72" fmla="*/ 28 w 37"/>
                  <a:gd name="T73" fmla="*/ 26 h 34"/>
                  <a:gd name="T74" fmla="*/ 30 w 37"/>
                  <a:gd name="T75" fmla="*/ 24 h 34"/>
                  <a:gd name="T76" fmla="*/ 34 w 37"/>
                  <a:gd name="T77"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4">
                    <a:moveTo>
                      <a:pt x="34" y="25"/>
                    </a:moveTo>
                    <a:lnTo>
                      <a:pt x="31" y="28"/>
                    </a:lnTo>
                    <a:lnTo>
                      <a:pt x="27" y="31"/>
                    </a:lnTo>
                    <a:lnTo>
                      <a:pt x="22" y="32"/>
                    </a:lnTo>
                    <a:lnTo>
                      <a:pt x="18" y="33"/>
                    </a:lnTo>
                    <a:lnTo>
                      <a:pt x="11" y="31"/>
                    </a:lnTo>
                    <a:lnTo>
                      <a:pt x="4" y="28"/>
                    </a:lnTo>
                    <a:lnTo>
                      <a:pt x="1" y="23"/>
                    </a:lnTo>
                    <a:lnTo>
                      <a:pt x="0" y="16"/>
                    </a:lnTo>
                    <a:lnTo>
                      <a:pt x="1" y="10"/>
                    </a:lnTo>
                    <a:lnTo>
                      <a:pt x="4" y="5"/>
                    </a:lnTo>
                    <a:lnTo>
                      <a:pt x="11" y="1"/>
                    </a:lnTo>
                    <a:lnTo>
                      <a:pt x="18" y="0"/>
                    </a:lnTo>
                    <a:lnTo>
                      <a:pt x="25" y="1"/>
                    </a:lnTo>
                    <a:lnTo>
                      <a:pt x="31" y="5"/>
                    </a:lnTo>
                    <a:lnTo>
                      <a:pt x="35" y="10"/>
                    </a:lnTo>
                    <a:lnTo>
                      <a:pt x="36" y="16"/>
                    </a:lnTo>
                    <a:lnTo>
                      <a:pt x="36" y="21"/>
                    </a:lnTo>
                    <a:lnTo>
                      <a:pt x="34" y="25"/>
                    </a:lnTo>
                    <a:lnTo>
                      <a:pt x="30" y="24"/>
                    </a:lnTo>
                    <a:lnTo>
                      <a:pt x="33" y="20"/>
                    </a:lnTo>
                    <a:lnTo>
                      <a:pt x="33" y="16"/>
                    </a:lnTo>
                    <a:lnTo>
                      <a:pt x="31" y="11"/>
                    </a:lnTo>
                    <a:lnTo>
                      <a:pt x="28" y="7"/>
                    </a:lnTo>
                    <a:lnTo>
                      <a:pt x="23" y="4"/>
                    </a:lnTo>
                    <a:lnTo>
                      <a:pt x="18" y="3"/>
                    </a:lnTo>
                    <a:lnTo>
                      <a:pt x="12" y="4"/>
                    </a:lnTo>
                    <a:lnTo>
                      <a:pt x="8" y="7"/>
                    </a:lnTo>
                    <a:lnTo>
                      <a:pt x="4" y="11"/>
                    </a:lnTo>
                    <a:lnTo>
                      <a:pt x="3" y="16"/>
                    </a:lnTo>
                    <a:lnTo>
                      <a:pt x="4" y="22"/>
                    </a:lnTo>
                    <a:lnTo>
                      <a:pt x="8" y="26"/>
                    </a:lnTo>
                    <a:lnTo>
                      <a:pt x="12" y="29"/>
                    </a:lnTo>
                    <a:lnTo>
                      <a:pt x="18" y="30"/>
                    </a:lnTo>
                    <a:lnTo>
                      <a:pt x="22" y="29"/>
                    </a:lnTo>
                    <a:lnTo>
                      <a:pt x="26" y="28"/>
                    </a:lnTo>
                    <a:lnTo>
                      <a:pt x="28" y="26"/>
                    </a:lnTo>
                    <a:lnTo>
                      <a:pt x="30" y="24"/>
                    </a:lnTo>
                    <a:lnTo>
                      <a:pt x="34" y="25"/>
                    </a:lnTo>
                  </a:path>
                </a:pathLst>
              </a:custGeom>
              <a:solidFill>
                <a:srgbClr val="FF001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3080" name="Freeform 8"/>
              <p:cNvSpPr>
                <a:spLocks/>
              </p:cNvSpPr>
              <p:nvPr/>
            </p:nvSpPr>
            <p:spPr bwMode="auto">
              <a:xfrm>
                <a:off x="5165" y="3999"/>
                <a:ext cx="17" cy="20"/>
              </a:xfrm>
              <a:custGeom>
                <a:avLst/>
                <a:gdLst>
                  <a:gd name="T0" fmla="*/ 3 w 17"/>
                  <a:gd name="T1" fmla="*/ 5 h 20"/>
                  <a:gd name="T2" fmla="*/ 3 w 17"/>
                  <a:gd name="T3" fmla="*/ 8 h 20"/>
                  <a:gd name="T4" fmla="*/ 7 w 17"/>
                  <a:gd name="T5" fmla="*/ 8 h 20"/>
                  <a:gd name="T6" fmla="*/ 9 w 17"/>
                  <a:gd name="T7" fmla="*/ 8 h 20"/>
                  <a:gd name="T8" fmla="*/ 10 w 17"/>
                  <a:gd name="T9" fmla="*/ 8 h 20"/>
                  <a:gd name="T10" fmla="*/ 11 w 17"/>
                  <a:gd name="T11" fmla="*/ 7 h 20"/>
                  <a:gd name="T12" fmla="*/ 12 w 17"/>
                  <a:gd name="T13" fmla="*/ 5 h 20"/>
                  <a:gd name="T14" fmla="*/ 11 w 17"/>
                  <a:gd name="T15" fmla="*/ 4 h 20"/>
                  <a:gd name="T16" fmla="*/ 10 w 17"/>
                  <a:gd name="T17" fmla="*/ 3 h 20"/>
                  <a:gd name="T18" fmla="*/ 9 w 17"/>
                  <a:gd name="T19" fmla="*/ 3 h 20"/>
                  <a:gd name="T20" fmla="*/ 8 w 17"/>
                  <a:gd name="T21" fmla="*/ 2 h 20"/>
                  <a:gd name="T22" fmla="*/ 3 w 17"/>
                  <a:gd name="T23" fmla="*/ 2 h 20"/>
                  <a:gd name="T24" fmla="*/ 3 w 17"/>
                  <a:gd name="T25" fmla="*/ 5 h 20"/>
                  <a:gd name="T26" fmla="*/ 0 w 17"/>
                  <a:gd name="T27" fmla="*/ 5 h 20"/>
                  <a:gd name="T28" fmla="*/ 0 w 17"/>
                  <a:gd name="T29" fmla="*/ 0 h 20"/>
                  <a:gd name="T30" fmla="*/ 8 w 17"/>
                  <a:gd name="T31" fmla="*/ 0 h 20"/>
                  <a:gd name="T32" fmla="*/ 11 w 17"/>
                  <a:gd name="T33" fmla="*/ 0 h 20"/>
                  <a:gd name="T34" fmla="*/ 14 w 17"/>
                  <a:gd name="T35" fmla="*/ 1 h 20"/>
                  <a:gd name="T36" fmla="*/ 15 w 17"/>
                  <a:gd name="T37" fmla="*/ 3 h 20"/>
                  <a:gd name="T38" fmla="*/ 16 w 17"/>
                  <a:gd name="T39" fmla="*/ 5 h 20"/>
                  <a:gd name="T40" fmla="*/ 15 w 17"/>
                  <a:gd name="T41" fmla="*/ 8 h 20"/>
                  <a:gd name="T42" fmla="*/ 14 w 17"/>
                  <a:gd name="T43" fmla="*/ 9 h 20"/>
                  <a:gd name="T44" fmla="*/ 12 w 17"/>
                  <a:gd name="T45" fmla="*/ 10 h 20"/>
                  <a:gd name="T46" fmla="*/ 10 w 17"/>
                  <a:gd name="T47" fmla="*/ 10 h 20"/>
                  <a:gd name="T48" fmla="*/ 16 w 17"/>
                  <a:gd name="T49" fmla="*/ 19 h 20"/>
                  <a:gd name="T50" fmla="*/ 12 w 17"/>
                  <a:gd name="T51" fmla="*/ 19 h 20"/>
                  <a:gd name="T52" fmla="*/ 7 w 17"/>
                  <a:gd name="T53" fmla="*/ 11 h 20"/>
                  <a:gd name="T54" fmla="*/ 3 w 17"/>
                  <a:gd name="T55" fmla="*/ 11 h 20"/>
                  <a:gd name="T56" fmla="*/ 3 w 17"/>
                  <a:gd name="T57" fmla="*/ 19 h 20"/>
                  <a:gd name="T58" fmla="*/ 0 w 17"/>
                  <a:gd name="T59" fmla="*/ 19 h 20"/>
                  <a:gd name="T60" fmla="*/ 0 w 17"/>
                  <a:gd name="T61" fmla="*/ 5 h 20"/>
                  <a:gd name="T62" fmla="*/ 3 w 17"/>
                  <a:gd name="T63"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 h="20">
                    <a:moveTo>
                      <a:pt x="3" y="5"/>
                    </a:moveTo>
                    <a:lnTo>
                      <a:pt x="3" y="8"/>
                    </a:lnTo>
                    <a:lnTo>
                      <a:pt x="7" y="8"/>
                    </a:lnTo>
                    <a:lnTo>
                      <a:pt x="9" y="8"/>
                    </a:lnTo>
                    <a:lnTo>
                      <a:pt x="10" y="8"/>
                    </a:lnTo>
                    <a:lnTo>
                      <a:pt x="11" y="7"/>
                    </a:lnTo>
                    <a:lnTo>
                      <a:pt x="12" y="5"/>
                    </a:lnTo>
                    <a:lnTo>
                      <a:pt x="11" y="4"/>
                    </a:lnTo>
                    <a:lnTo>
                      <a:pt x="10" y="3"/>
                    </a:lnTo>
                    <a:lnTo>
                      <a:pt x="9" y="3"/>
                    </a:lnTo>
                    <a:lnTo>
                      <a:pt x="8" y="2"/>
                    </a:lnTo>
                    <a:lnTo>
                      <a:pt x="3" y="2"/>
                    </a:lnTo>
                    <a:lnTo>
                      <a:pt x="3" y="5"/>
                    </a:lnTo>
                    <a:lnTo>
                      <a:pt x="0" y="5"/>
                    </a:lnTo>
                    <a:lnTo>
                      <a:pt x="0" y="0"/>
                    </a:lnTo>
                    <a:lnTo>
                      <a:pt x="8" y="0"/>
                    </a:lnTo>
                    <a:lnTo>
                      <a:pt x="11" y="0"/>
                    </a:lnTo>
                    <a:lnTo>
                      <a:pt x="14" y="1"/>
                    </a:lnTo>
                    <a:lnTo>
                      <a:pt x="15" y="3"/>
                    </a:lnTo>
                    <a:lnTo>
                      <a:pt x="16" y="5"/>
                    </a:lnTo>
                    <a:lnTo>
                      <a:pt x="15" y="8"/>
                    </a:lnTo>
                    <a:lnTo>
                      <a:pt x="14" y="9"/>
                    </a:lnTo>
                    <a:lnTo>
                      <a:pt x="12" y="10"/>
                    </a:lnTo>
                    <a:lnTo>
                      <a:pt x="10" y="10"/>
                    </a:lnTo>
                    <a:lnTo>
                      <a:pt x="16" y="19"/>
                    </a:lnTo>
                    <a:lnTo>
                      <a:pt x="12" y="19"/>
                    </a:lnTo>
                    <a:lnTo>
                      <a:pt x="7" y="11"/>
                    </a:lnTo>
                    <a:lnTo>
                      <a:pt x="3" y="11"/>
                    </a:lnTo>
                    <a:lnTo>
                      <a:pt x="3" y="19"/>
                    </a:lnTo>
                    <a:lnTo>
                      <a:pt x="0" y="19"/>
                    </a:lnTo>
                    <a:lnTo>
                      <a:pt x="0" y="5"/>
                    </a:lnTo>
                    <a:lnTo>
                      <a:pt x="3" y="5"/>
                    </a:lnTo>
                  </a:path>
                </a:pathLst>
              </a:custGeom>
              <a:solidFill>
                <a:srgbClr val="FF001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grpSp>
        <p:sp>
          <p:nvSpPr>
            <p:cNvPr id="3082" name="Freeform 10"/>
            <p:cNvSpPr>
              <a:spLocks/>
            </p:cNvSpPr>
            <p:nvPr/>
          </p:nvSpPr>
          <p:spPr bwMode="auto">
            <a:xfrm>
              <a:off x="4179" y="3992"/>
              <a:ext cx="199" cy="112"/>
            </a:xfrm>
            <a:custGeom>
              <a:avLst/>
              <a:gdLst>
                <a:gd name="T0" fmla="*/ 134 w 199"/>
                <a:gd name="T1" fmla="*/ 17 h 112"/>
                <a:gd name="T2" fmla="*/ 151 w 199"/>
                <a:gd name="T3" fmla="*/ 20 h 112"/>
                <a:gd name="T4" fmla="*/ 165 w 199"/>
                <a:gd name="T5" fmla="*/ 29 h 112"/>
                <a:gd name="T6" fmla="*/ 174 w 199"/>
                <a:gd name="T7" fmla="*/ 41 h 112"/>
                <a:gd name="T8" fmla="*/ 177 w 199"/>
                <a:gd name="T9" fmla="*/ 55 h 112"/>
                <a:gd name="T10" fmla="*/ 174 w 199"/>
                <a:gd name="T11" fmla="*/ 70 h 112"/>
                <a:gd name="T12" fmla="*/ 165 w 199"/>
                <a:gd name="T13" fmla="*/ 82 h 112"/>
                <a:gd name="T14" fmla="*/ 151 w 199"/>
                <a:gd name="T15" fmla="*/ 90 h 112"/>
                <a:gd name="T16" fmla="*/ 134 w 199"/>
                <a:gd name="T17" fmla="*/ 93 h 112"/>
                <a:gd name="T18" fmla="*/ 55 w 199"/>
                <a:gd name="T19" fmla="*/ 93 h 112"/>
                <a:gd name="T20" fmla="*/ 40 w 199"/>
                <a:gd name="T21" fmla="*/ 87 h 112"/>
                <a:gd name="T22" fmla="*/ 27 w 199"/>
                <a:gd name="T23" fmla="*/ 77 h 112"/>
                <a:gd name="T24" fmla="*/ 22 w 199"/>
                <a:gd name="T25" fmla="*/ 63 h 112"/>
                <a:gd name="T26" fmla="*/ 22 w 199"/>
                <a:gd name="T27" fmla="*/ 48 h 112"/>
                <a:gd name="T28" fmla="*/ 27 w 199"/>
                <a:gd name="T29" fmla="*/ 34 h 112"/>
                <a:gd name="T30" fmla="*/ 40 w 199"/>
                <a:gd name="T31" fmla="*/ 24 h 112"/>
                <a:gd name="T32" fmla="*/ 55 w 199"/>
                <a:gd name="T33" fmla="*/ 18 h 112"/>
                <a:gd name="T34" fmla="*/ 85 w 199"/>
                <a:gd name="T35" fmla="*/ 17 h 112"/>
                <a:gd name="T36" fmla="*/ 64 w 199"/>
                <a:gd name="T37" fmla="*/ 0 h 112"/>
                <a:gd name="T38" fmla="*/ 39 w 199"/>
                <a:gd name="T39" fmla="*/ 4 h 112"/>
                <a:gd name="T40" fmla="*/ 19 w 199"/>
                <a:gd name="T41" fmla="*/ 16 h 112"/>
                <a:gd name="T42" fmla="*/ 6 w 199"/>
                <a:gd name="T43" fmla="*/ 34 h 112"/>
                <a:gd name="T44" fmla="*/ 0 w 199"/>
                <a:gd name="T45" fmla="*/ 55 h 112"/>
                <a:gd name="T46" fmla="*/ 6 w 199"/>
                <a:gd name="T47" fmla="*/ 77 h 112"/>
                <a:gd name="T48" fmla="*/ 19 w 199"/>
                <a:gd name="T49" fmla="*/ 95 h 112"/>
                <a:gd name="T50" fmla="*/ 39 w 199"/>
                <a:gd name="T51" fmla="*/ 107 h 112"/>
                <a:gd name="T52" fmla="*/ 64 w 199"/>
                <a:gd name="T53" fmla="*/ 111 h 112"/>
                <a:gd name="T54" fmla="*/ 147 w 199"/>
                <a:gd name="T55" fmla="*/ 110 h 112"/>
                <a:gd name="T56" fmla="*/ 169 w 199"/>
                <a:gd name="T57" fmla="*/ 102 h 112"/>
                <a:gd name="T58" fmla="*/ 187 w 199"/>
                <a:gd name="T59" fmla="*/ 87 h 112"/>
                <a:gd name="T60" fmla="*/ 197 w 199"/>
                <a:gd name="T61" fmla="*/ 67 h 112"/>
                <a:gd name="T62" fmla="*/ 197 w 199"/>
                <a:gd name="T63" fmla="*/ 44 h 112"/>
                <a:gd name="T64" fmla="*/ 187 w 199"/>
                <a:gd name="T65" fmla="*/ 24 h 112"/>
                <a:gd name="T66" fmla="*/ 169 w 199"/>
                <a:gd name="T67" fmla="*/ 9 h 112"/>
                <a:gd name="T68" fmla="*/ 147 w 199"/>
                <a:gd name="T69" fmla="*/ 1 h 112"/>
                <a:gd name="T70" fmla="*/ 84 w 199"/>
                <a:gd name="T7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 h="112">
                  <a:moveTo>
                    <a:pt x="85" y="17"/>
                  </a:moveTo>
                  <a:lnTo>
                    <a:pt x="134" y="17"/>
                  </a:lnTo>
                  <a:lnTo>
                    <a:pt x="143" y="18"/>
                  </a:lnTo>
                  <a:lnTo>
                    <a:pt x="151" y="20"/>
                  </a:lnTo>
                  <a:lnTo>
                    <a:pt x="158" y="24"/>
                  </a:lnTo>
                  <a:lnTo>
                    <a:pt x="165" y="29"/>
                  </a:lnTo>
                  <a:lnTo>
                    <a:pt x="171" y="34"/>
                  </a:lnTo>
                  <a:lnTo>
                    <a:pt x="174" y="41"/>
                  </a:lnTo>
                  <a:lnTo>
                    <a:pt x="176" y="48"/>
                  </a:lnTo>
                  <a:lnTo>
                    <a:pt x="177" y="55"/>
                  </a:lnTo>
                  <a:lnTo>
                    <a:pt x="176" y="63"/>
                  </a:lnTo>
                  <a:lnTo>
                    <a:pt x="174" y="70"/>
                  </a:lnTo>
                  <a:lnTo>
                    <a:pt x="171" y="77"/>
                  </a:lnTo>
                  <a:lnTo>
                    <a:pt x="165" y="82"/>
                  </a:lnTo>
                  <a:lnTo>
                    <a:pt x="158" y="87"/>
                  </a:lnTo>
                  <a:lnTo>
                    <a:pt x="151" y="90"/>
                  </a:lnTo>
                  <a:lnTo>
                    <a:pt x="143" y="93"/>
                  </a:lnTo>
                  <a:lnTo>
                    <a:pt x="134" y="93"/>
                  </a:lnTo>
                  <a:lnTo>
                    <a:pt x="64" y="93"/>
                  </a:lnTo>
                  <a:lnTo>
                    <a:pt x="55" y="93"/>
                  </a:lnTo>
                  <a:lnTo>
                    <a:pt x="47" y="90"/>
                  </a:lnTo>
                  <a:lnTo>
                    <a:pt x="40" y="87"/>
                  </a:lnTo>
                  <a:lnTo>
                    <a:pt x="33" y="82"/>
                  </a:lnTo>
                  <a:lnTo>
                    <a:pt x="27" y="77"/>
                  </a:lnTo>
                  <a:lnTo>
                    <a:pt x="24" y="70"/>
                  </a:lnTo>
                  <a:lnTo>
                    <a:pt x="22" y="63"/>
                  </a:lnTo>
                  <a:lnTo>
                    <a:pt x="20" y="55"/>
                  </a:lnTo>
                  <a:lnTo>
                    <a:pt x="22" y="48"/>
                  </a:lnTo>
                  <a:lnTo>
                    <a:pt x="24" y="41"/>
                  </a:lnTo>
                  <a:lnTo>
                    <a:pt x="27" y="34"/>
                  </a:lnTo>
                  <a:lnTo>
                    <a:pt x="33" y="29"/>
                  </a:lnTo>
                  <a:lnTo>
                    <a:pt x="40" y="24"/>
                  </a:lnTo>
                  <a:lnTo>
                    <a:pt x="47" y="20"/>
                  </a:lnTo>
                  <a:lnTo>
                    <a:pt x="55" y="18"/>
                  </a:lnTo>
                  <a:lnTo>
                    <a:pt x="64" y="17"/>
                  </a:lnTo>
                  <a:lnTo>
                    <a:pt x="85" y="17"/>
                  </a:lnTo>
                  <a:lnTo>
                    <a:pt x="84" y="0"/>
                  </a:lnTo>
                  <a:lnTo>
                    <a:pt x="64" y="0"/>
                  </a:lnTo>
                  <a:lnTo>
                    <a:pt x="51" y="1"/>
                  </a:lnTo>
                  <a:lnTo>
                    <a:pt x="39" y="4"/>
                  </a:lnTo>
                  <a:lnTo>
                    <a:pt x="28" y="9"/>
                  </a:lnTo>
                  <a:lnTo>
                    <a:pt x="19" y="16"/>
                  </a:lnTo>
                  <a:lnTo>
                    <a:pt x="11" y="24"/>
                  </a:lnTo>
                  <a:lnTo>
                    <a:pt x="6" y="34"/>
                  </a:lnTo>
                  <a:lnTo>
                    <a:pt x="1" y="44"/>
                  </a:lnTo>
                  <a:lnTo>
                    <a:pt x="0" y="55"/>
                  </a:lnTo>
                  <a:lnTo>
                    <a:pt x="1" y="67"/>
                  </a:lnTo>
                  <a:lnTo>
                    <a:pt x="6" y="77"/>
                  </a:lnTo>
                  <a:lnTo>
                    <a:pt x="11" y="87"/>
                  </a:lnTo>
                  <a:lnTo>
                    <a:pt x="19" y="95"/>
                  </a:lnTo>
                  <a:lnTo>
                    <a:pt x="28" y="102"/>
                  </a:lnTo>
                  <a:lnTo>
                    <a:pt x="39" y="107"/>
                  </a:lnTo>
                  <a:lnTo>
                    <a:pt x="51" y="110"/>
                  </a:lnTo>
                  <a:lnTo>
                    <a:pt x="64" y="111"/>
                  </a:lnTo>
                  <a:lnTo>
                    <a:pt x="134" y="111"/>
                  </a:lnTo>
                  <a:lnTo>
                    <a:pt x="147" y="110"/>
                  </a:lnTo>
                  <a:lnTo>
                    <a:pt x="159" y="107"/>
                  </a:lnTo>
                  <a:lnTo>
                    <a:pt x="169" y="102"/>
                  </a:lnTo>
                  <a:lnTo>
                    <a:pt x="179" y="95"/>
                  </a:lnTo>
                  <a:lnTo>
                    <a:pt x="187" y="87"/>
                  </a:lnTo>
                  <a:lnTo>
                    <a:pt x="192" y="77"/>
                  </a:lnTo>
                  <a:lnTo>
                    <a:pt x="197" y="67"/>
                  </a:lnTo>
                  <a:lnTo>
                    <a:pt x="198" y="55"/>
                  </a:lnTo>
                  <a:lnTo>
                    <a:pt x="197" y="44"/>
                  </a:lnTo>
                  <a:lnTo>
                    <a:pt x="192" y="34"/>
                  </a:lnTo>
                  <a:lnTo>
                    <a:pt x="187" y="24"/>
                  </a:lnTo>
                  <a:lnTo>
                    <a:pt x="179" y="16"/>
                  </a:lnTo>
                  <a:lnTo>
                    <a:pt x="169" y="9"/>
                  </a:lnTo>
                  <a:lnTo>
                    <a:pt x="159" y="4"/>
                  </a:lnTo>
                  <a:lnTo>
                    <a:pt x="147" y="1"/>
                  </a:lnTo>
                  <a:lnTo>
                    <a:pt x="134" y="0"/>
                  </a:lnTo>
                  <a:lnTo>
                    <a:pt x="84" y="0"/>
                  </a:lnTo>
                  <a:lnTo>
                    <a:pt x="85" y="17"/>
                  </a:lnTo>
                </a:path>
              </a:pathLst>
            </a:custGeom>
            <a:solidFill>
              <a:srgbClr val="FF001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3083" name="Freeform 11"/>
            <p:cNvSpPr>
              <a:spLocks/>
            </p:cNvSpPr>
            <p:nvPr/>
          </p:nvSpPr>
          <p:spPr bwMode="auto">
            <a:xfrm>
              <a:off x="4395" y="3992"/>
              <a:ext cx="138" cy="112"/>
            </a:xfrm>
            <a:custGeom>
              <a:avLst/>
              <a:gdLst>
                <a:gd name="T0" fmla="*/ 0 w 138"/>
                <a:gd name="T1" fmla="*/ 0 h 112"/>
                <a:gd name="T2" fmla="*/ 0 w 138"/>
                <a:gd name="T3" fmla="*/ 111 h 112"/>
                <a:gd name="T4" fmla="*/ 21 w 138"/>
                <a:gd name="T5" fmla="*/ 111 h 112"/>
                <a:gd name="T6" fmla="*/ 21 w 138"/>
                <a:gd name="T7" fmla="*/ 17 h 112"/>
                <a:gd name="T8" fmla="*/ 99 w 138"/>
                <a:gd name="T9" fmla="*/ 17 h 112"/>
                <a:gd name="T10" fmla="*/ 106 w 138"/>
                <a:gd name="T11" fmla="*/ 19 h 112"/>
                <a:gd name="T12" fmla="*/ 112 w 138"/>
                <a:gd name="T13" fmla="*/ 22 h 112"/>
                <a:gd name="T14" fmla="*/ 115 w 138"/>
                <a:gd name="T15" fmla="*/ 27 h 112"/>
                <a:gd name="T16" fmla="*/ 116 w 138"/>
                <a:gd name="T17" fmla="*/ 33 h 112"/>
                <a:gd name="T18" fmla="*/ 115 w 138"/>
                <a:gd name="T19" fmla="*/ 39 h 112"/>
                <a:gd name="T20" fmla="*/ 112 w 138"/>
                <a:gd name="T21" fmla="*/ 43 h 112"/>
                <a:gd name="T22" fmla="*/ 106 w 138"/>
                <a:gd name="T23" fmla="*/ 47 h 112"/>
                <a:gd name="T24" fmla="*/ 99 w 138"/>
                <a:gd name="T25" fmla="*/ 48 h 112"/>
                <a:gd name="T26" fmla="*/ 34 w 138"/>
                <a:gd name="T27" fmla="*/ 48 h 112"/>
                <a:gd name="T28" fmla="*/ 106 w 138"/>
                <a:gd name="T29" fmla="*/ 111 h 112"/>
                <a:gd name="T30" fmla="*/ 135 w 138"/>
                <a:gd name="T31" fmla="*/ 111 h 112"/>
                <a:gd name="T32" fmla="*/ 83 w 138"/>
                <a:gd name="T33" fmla="*/ 66 h 112"/>
                <a:gd name="T34" fmla="*/ 99 w 138"/>
                <a:gd name="T35" fmla="*/ 66 h 112"/>
                <a:gd name="T36" fmla="*/ 107 w 138"/>
                <a:gd name="T37" fmla="*/ 65 h 112"/>
                <a:gd name="T38" fmla="*/ 114 w 138"/>
                <a:gd name="T39" fmla="*/ 63 h 112"/>
                <a:gd name="T40" fmla="*/ 121 w 138"/>
                <a:gd name="T41" fmla="*/ 60 h 112"/>
                <a:gd name="T42" fmla="*/ 125 w 138"/>
                <a:gd name="T43" fmla="*/ 56 h 112"/>
                <a:gd name="T44" fmla="*/ 130 w 138"/>
                <a:gd name="T45" fmla="*/ 51 h 112"/>
                <a:gd name="T46" fmla="*/ 133 w 138"/>
                <a:gd name="T47" fmla="*/ 45 h 112"/>
                <a:gd name="T48" fmla="*/ 135 w 138"/>
                <a:gd name="T49" fmla="*/ 39 h 112"/>
                <a:gd name="T50" fmla="*/ 137 w 138"/>
                <a:gd name="T51" fmla="*/ 33 h 112"/>
                <a:gd name="T52" fmla="*/ 135 w 138"/>
                <a:gd name="T53" fmla="*/ 26 h 112"/>
                <a:gd name="T54" fmla="*/ 133 w 138"/>
                <a:gd name="T55" fmla="*/ 20 h 112"/>
                <a:gd name="T56" fmla="*/ 130 w 138"/>
                <a:gd name="T57" fmla="*/ 14 h 112"/>
                <a:gd name="T58" fmla="*/ 125 w 138"/>
                <a:gd name="T59" fmla="*/ 9 h 112"/>
                <a:gd name="T60" fmla="*/ 121 w 138"/>
                <a:gd name="T61" fmla="*/ 5 h 112"/>
                <a:gd name="T62" fmla="*/ 114 w 138"/>
                <a:gd name="T63" fmla="*/ 2 h 112"/>
                <a:gd name="T64" fmla="*/ 107 w 138"/>
                <a:gd name="T65" fmla="*/ 0 h 112"/>
                <a:gd name="T66" fmla="*/ 99 w 138"/>
                <a:gd name="T67" fmla="*/ 0 h 112"/>
                <a:gd name="T68" fmla="*/ 0 w 138"/>
                <a:gd name="T6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 h="112">
                  <a:moveTo>
                    <a:pt x="0" y="0"/>
                  </a:moveTo>
                  <a:lnTo>
                    <a:pt x="0" y="111"/>
                  </a:lnTo>
                  <a:lnTo>
                    <a:pt x="21" y="111"/>
                  </a:lnTo>
                  <a:lnTo>
                    <a:pt x="21" y="17"/>
                  </a:lnTo>
                  <a:lnTo>
                    <a:pt x="99" y="17"/>
                  </a:lnTo>
                  <a:lnTo>
                    <a:pt x="106" y="19"/>
                  </a:lnTo>
                  <a:lnTo>
                    <a:pt x="112" y="22"/>
                  </a:lnTo>
                  <a:lnTo>
                    <a:pt x="115" y="27"/>
                  </a:lnTo>
                  <a:lnTo>
                    <a:pt x="116" y="33"/>
                  </a:lnTo>
                  <a:lnTo>
                    <a:pt x="115" y="39"/>
                  </a:lnTo>
                  <a:lnTo>
                    <a:pt x="112" y="43"/>
                  </a:lnTo>
                  <a:lnTo>
                    <a:pt x="106" y="47"/>
                  </a:lnTo>
                  <a:lnTo>
                    <a:pt x="99" y="48"/>
                  </a:lnTo>
                  <a:lnTo>
                    <a:pt x="34" y="48"/>
                  </a:lnTo>
                  <a:lnTo>
                    <a:pt x="106" y="111"/>
                  </a:lnTo>
                  <a:lnTo>
                    <a:pt x="135" y="111"/>
                  </a:lnTo>
                  <a:lnTo>
                    <a:pt x="83" y="66"/>
                  </a:lnTo>
                  <a:lnTo>
                    <a:pt x="99" y="66"/>
                  </a:lnTo>
                  <a:lnTo>
                    <a:pt x="107" y="65"/>
                  </a:lnTo>
                  <a:lnTo>
                    <a:pt x="114" y="63"/>
                  </a:lnTo>
                  <a:lnTo>
                    <a:pt x="121" y="60"/>
                  </a:lnTo>
                  <a:lnTo>
                    <a:pt x="125" y="56"/>
                  </a:lnTo>
                  <a:lnTo>
                    <a:pt x="130" y="51"/>
                  </a:lnTo>
                  <a:lnTo>
                    <a:pt x="133" y="45"/>
                  </a:lnTo>
                  <a:lnTo>
                    <a:pt x="135" y="39"/>
                  </a:lnTo>
                  <a:lnTo>
                    <a:pt x="137" y="33"/>
                  </a:lnTo>
                  <a:lnTo>
                    <a:pt x="135" y="26"/>
                  </a:lnTo>
                  <a:lnTo>
                    <a:pt x="133" y="20"/>
                  </a:lnTo>
                  <a:lnTo>
                    <a:pt x="130" y="14"/>
                  </a:lnTo>
                  <a:lnTo>
                    <a:pt x="125" y="9"/>
                  </a:lnTo>
                  <a:lnTo>
                    <a:pt x="121" y="5"/>
                  </a:lnTo>
                  <a:lnTo>
                    <a:pt x="114" y="2"/>
                  </a:lnTo>
                  <a:lnTo>
                    <a:pt x="107" y="0"/>
                  </a:lnTo>
                  <a:lnTo>
                    <a:pt x="99" y="0"/>
                  </a:lnTo>
                  <a:lnTo>
                    <a:pt x="0" y="0"/>
                  </a:lnTo>
                </a:path>
              </a:pathLst>
            </a:custGeom>
            <a:solidFill>
              <a:srgbClr val="FF001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3084" name="Freeform 12"/>
            <p:cNvSpPr>
              <a:spLocks/>
            </p:cNvSpPr>
            <p:nvPr/>
          </p:nvSpPr>
          <p:spPr bwMode="auto">
            <a:xfrm>
              <a:off x="4537" y="3991"/>
              <a:ext cx="180" cy="113"/>
            </a:xfrm>
            <a:custGeom>
              <a:avLst/>
              <a:gdLst>
                <a:gd name="T0" fmla="*/ 91 w 180"/>
                <a:gd name="T1" fmla="*/ 23 h 113"/>
                <a:gd name="T2" fmla="*/ 90 w 180"/>
                <a:gd name="T3" fmla="*/ 22 h 113"/>
                <a:gd name="T4" fmla="*/ 89 w 180"/>
                <a:gd name="T5" fmla="*/ 22 h 113"/>
                <a:gd name="T6" fmla="*/ 89 w 180"/>
                <a:gd name="T7" fmla="*/ 23 h 113"/>
                <a:gd name="T8" fmla="*/ 25 w 180"/>
                <a:gd name="T9" fmla="*/ 112 h 113"/>
                <a:gd name="T10" fmla="*/ 0 w 180"/>
                <a:gd name="T11" fmla="*/ 112 h 113"/>
                <a:gd name="T12" fmla="*/ 75 w 180"/>
                <a:gd name="T13" fmla="*/ 7 h 113"/>
                <a:gd name="T14" fmla="*/ 79 w 180"/>
                <a:gd name="T15" fmla="*/ 4 h 113"/>
                <a:gd name="T16" fmla="*/ 82 w 180"/>
                <a:gd name="T17" fmla="*/ 2 h 113"/>
                <a:gd name="T18" fmla="*/ 85 w 180"/>
                <a:gd name="T19" fmla="*/ 1 h 113"/>
                <a:gd name="T20" fmla="*/ 90 w 180"/>
                <a:gd name="T21" fmla="*/ 0 h 113"/>
                <a:gd name="T22" fmla="*/ 94 w 180"/>
                <a:gd name="T23" fmla="*/ 1 h 113"/>
                <a:gd name="T24" fmla="*/ 98 w 180"/>
                <a:gd name="T25" fmla="*/ 2 h 113"/>
                <a:gd name="T26" fmla="*/ 101 w 180"/>
                <a:gd name="T27" fmla="*/ 4 h 113"/>
                <a:gd name="T28" fmla="*/ 104 w 180"/>
                <a:gd name="T29" fmla="*/ 7 h 113"/>
                <a:gd name="T30" fmla="*/ 179 w 180"/>
                <a:gd name="T31" fmla="*/ 112 h 113"/>
                <a:gd name="T32" fmla="*/ 154 w 180"/>
                <a:gd name="T33" fmla="*/ 112 h 113"/>
                <a:gd name="T34" fmla="*/ 132 w 180"/>
                <a:gd name="T35" fmla="*/ 81 h 113"/>
                <a:gd name="T36" fmla="*/ 72 w 180"/>
                <a:gd name="T37" fmla="*/ 81 h 113"/>
                <a:gd name="T38" fmla="*/ 60 w 180"/>
                <a:gd name="T39" fmla="*/ 63 h 113"/>
                <a:gd name="T40" fmla="*/ 119 w 180"/>
                <a:gd name="T41" fmla="*/ 63 h 113"/>
                <a:gd name="T42" fmla="*/ 91 w 180"/>
                <a:gd name="T43" fmla="*/ 2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13">
                  <a:moveTo>
                    <a:pt x="91" y="23"/>
                  </a:moveTo>
                  <a:lnTo>
                    <a:pt x="90" y="22"/>
                  </a:lnTo>
                  <a:lnTo>
                    <a:pt x="89" y="22"/>
                  </a:lnTo>
                  <a:lnTo>
                    <a:pt x="89" y="23"/>
                  </a:lnTo>
                  <a:lnTo>
                    <a:pt x="25" y="112"/>
                  </a:lnTo>
                  <a:lnTo>
                    <a:pt x="0" y="112"/>
                  </a:lnTo>
                  <a:lnTo>
                    <a:pt x="75" y="7"/>
                  </a:lnTo>
                  <a:lnTo>
                    <a:pt x="79" y="4"/>
                  </a:lnTo>
                  <a:lnTo>
                    <a:pt x="82" y="2"/>
                  </a:lnTo>
                  <a:lnTo>
                    <a:pt x="85" y="1"/>
                  </a:lnTo>
                  <a:lnTo>
                    <a:pt x="90" y="0"/>
                  </a:lnTo>
                  <a:lnTo>
                    <a:pt x="94" y="1"/>
                  </a:lnTo>
                  <a:lnTo>
                    <a:pt x="98" y="2"/>
                  </a:lnTo>
                  <a:lnTo>
                    <a:pt x="101" y="4"/>
                  </a:lnTo>
                  <a:lnTo>
                    <a:pt x="104" y="7"/>
                  </a:lnTo>
                  <a:lnTo>
                    <a:pt x="179" y="112"/>
                  </a:lnTo>
                  <a:lnTo>
                    <a:pt x="154" y="112"/>
                  </a:lnTo>
                  <a:lnTo>
                    <a:pt x="132" y="81"/>
                  </a:lnTo>
                  <a:lnTo>
                    <a:pt x="72" y="81"/>
                  </a:lnTo>
                  <a:lnTo>
                    <a:pt x="60" y="63"/>
                  </a:lnTo>
                  <a:lnTo>
                    <a:pt x="119" y="63"/>
                  </a:lnTo>
                  <a:lnTo>
                    <a:pt x="91" y="23"/>
                  </a:lnTo>
                </a:path>
              </a:pathLst>
            </a:custGeom>
            <a:solidFill>
              <a:srgbClr val="FF001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3085" name="Freeform 13"/>
            <p:cNvSpPr>
              <a:spLocks/>
            </p:cNvSpPr>
            <p:nvPr/>
          </p:nvSpPr>
          <p:spPr bwMode="auto">
            <a:xfrm>
              <a:off x="4710" y="3992"/>
              <a:ext cx="150" cy="112"/>
            </a:xfrm>
            <a:custGeom>
              <a:avLst/>
              <a:gdLst>
                <a:gd name="T0" fmla="*/ 64 w 150"/>
                <a:gd name="T1" fmla="*/ 93 h 112"/>
                <a:gd name="T2" fmla="*/ 56 w 150"/>
                <a:gd name="T3" fmla="*/ 93 h 112"/>
                <a:gd name="T4" fmla="*/ 47 w 150"/>
                <a:gd name="T5" fmla="*/ 90 h 112"/>
                <a:gd name="T6" fmla="*/ 40 w 150"/>
                <a:gd name="T7" fmla="*/ 87 h 112"/>
                <a:gd name="T8" fmla="*/ 33 w 150"/>
                <a:gd name="T9" fmla="*/ 82 h 112"/>
                <a:gd name="T10" fmla="*/ 29 w 150"/>
                <a:gd name="T11" fmla="*/ 77 h 112"/>
                <a:gd name="T12" fmla="*/ 24 w 150"/>
                <a:gd name="T13" fmla="*/ 70 h 112"/>
                <a:gd name="T14" fmla="*/ 22 w 150"/>
                <a:gd name="T15" fmla="*/ 63 h 112"/>
                <a:gd name="T16" fmla="*/ 21 w 150"/>
                <a:gd name="T17" fmla="*/ 55 h 112"/>
                <a:gd name="T18" fmla="*/ 22 w 150"/>
                <a:gd name="T19" fmla="*/ 48 h 112"/>
                <a:gd name="T20" fmla="*/ 24 w 150"/>
                <a:gd name="T21" fmla="*/ 41 h 112"/>
                <a:gd name="T22" fmla="*/ 29 w 150"/>
                <a:gd name="T23" fmla="*/ 34 h 112"/>
                <a:gd name="T24" fmla="*/ 33 w 150"/>
                <a:gd name="T25" fmla="*/ 29 h 112"/>
                <a:gd name="T26" fmla="*/ 40 w 150"/>
                <a:gd name="T27" fmla="*/ 24 h 112"/>
                <a:gd name="T28" fmla="*/ 47 w 150"/>
                <a:gd name="T29" fmla="*/ 20 h 112"/>
                <a:gd name="T30" fmla="*/ 56 w 150"/>
                <a:gd name="T31" fmla="*/ 18 h 112"/>
                <a:gd name="T32" fmla="*/ 64 w 150"/>
                <a:gd name="T33" fmla="*/ 17 h 112"/>
                <a:gd name="T34" fmla="*/ 138 w 150"/>
                <a:gd name="T35" fmla="*/ 17 h 112"/>
                <a:gd name="T36" fmla="*/ 149 w 150"/>
                <a:gd name="T37" fmla="*/ 0 h 112"/>
                <a:gd name="T38" fmla="*/ 64 w 150"/>
                <a:gd name="T39" fmla="*/ 0 h 112"/>
                <a:gd name="T40" fmla="*/ 51 w 150"/>
                <a:gd name="T41" fmla="*/ 1 h 112"/>
                <a:gd name="T42" fmla="*/ 39 w 150"/>
                <a:gd name="T43" fmla="*/ 4 h 112"/>
                <a:gd name="T44" fmla="*/ 29 w 150"/>
                <a:gd name="T45" fmla="*/ 9 h 112"/>
                <a:gd name="T46" fmla="*/ 19 w 150"/>
                <a:gd name="T47" fmla="*/ 16 h 112"/>
                <a:gd name="T48" fmla="*/ 11 w 150"/>
                <a:gd name="T49" fmla="*/ 24 h 112"/>
                <a:gd name="T50" fmla="*/ 6 w 150"/>
                <a:gd name="T51" fmla="*/ 34 h 112"/>
                <a:gd name="T52" fmla="*/ 2 w 150"/>
                <a:gd name="T53" fmla="*/ 44 h 112"/>
                <a:gd name="T54" fmla="*/ 0 w 150"/>
                <a:gd name="T55" fmla="*/ 55 h 112"/>
                <a:gd name="T56" fmla="*/ 2 w 150"/>
                <a:gd name="T57" fmla="*/ 67 h 112"/>
                <a:gd name="T58" fmla="*/ 6 w 150"/>
                <a:gd name="T59" fmla="*/ 77 h 112"/>
                <a:gd name="T60" fmla="*/ 11 w 150"/>
                <a:gd name="T61" fmla="*/ 87 h 112"/>
                <a:gd name="T62" fmla="*/ 19 w 150"/>
                <a:gd name="T63" fmla="*/ 95 h 112"/>
                <a:gd name="T64" fmla="*/ 29 w 150"/>
                <a:gd name="T65" fmla="*/ 102 h 112"/>
                <a:gd name="T66" fmla="*/ 39 w 150"/>
                <a:gd name="T67" fmla="*/ 107 h 112"/>
                <a:gd name="T68" fmla="*/ 51 w 150"/>
                <a:gd name="T69" fmla="*/ 110 h 112"/>
                <a:gd name="T70" fmla="*/ 64 w 150"/>
                <a:gd name="T71" fmla="*/ 111 h 112"/>
                <a:gd name="T72" fmla="*/ 138 w 150"/>
                <a:gd name="T73" fmla="*/ 111 h 112"/>
                <a:gd name="T74" fmla="*/ 149 w 150"/>
                <a:gd name="T75" fmla="*/ 93 h 112"/>
                <a:gd name="T76" fmla="*/ 64 w 150"/>
                <a:gd name="T77"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0" h="112">
                  <a:moveTo>
                    <a:pt x="64" y="93"/>
                  </a:moveTo>
                  <a:lnTo>
                    <a:pt x="56" y="93"/>
                  </a:lnTo>
                  <a:lnTo>
                    <a:pt x="47" y="90"/>
                  </a:lnTo>
                  <a:lnTo>
                    <a:pt x="40" y="87"/>
                  </a:lnTo>
                  <a:lnTo>
                    <a:pt x="33" y="82"/>
                  </a:lnTo>
                  <a:lnTo>
                    <a:pt x="29" y="77"/>
                  </a:lnTo>
                  <a:lnTo>
                    <a:pt x="24" y="70"/>
                  </a:lnTo>
                  <a:lnTo>
                    <a:pt x="22" y="63"/>
                  </a:lnTo>
                  <a:lnTo>
                    <a:pt x="21" y="55"/>
                  </a:lnTo>
                  <a:lnTo>
                    <a:pt x="22" y="48"/>
                  </a:lnTo>
                  <a:lnTo>
                    <a:pt x="24" y="41"/>
                  </a:lnTo>
                  <a:lnTo>
                    <a:pt x="29" y="34"/>
                  </a:lnTo>
                  <a:lnTo>
                    <a:pt x="33" y="29"/>
                  </a:lnTo>
                  <a:lnTo>
                    <a:pt x="40" y="24"/>
                  </a:lnTo>
                  <a:lnTo>
                    <a:pt x="47" y="20"/>
                  </a:lnTo>
                  <a:lnTo>
                    <a:pt x="56" y="18"/>
                  </a:lnTo>
                  <a:lnTo>
                    <a:pt x="64" y="17"/>
                  </a:lnTo>
                  <a:lnTo>
                    <a:pt x="138" y="17"/>
                  </a:lnTo>
                  <a:lnTo>
                    <a:pt x="149" y="0"/>
                  </a:lnTo>
                  <a:lnTo>
                    <a:pt x="64" y="0"/>
                  </a:lnTo>
                  <a:lnTo>
                    <a:pt x="51" y="1"/>
                  </a:lnTo>
                  <a:lnTo>
                    <a:pt x="39" y="4"/>
                  </a:lnTo>
                  <a:lnTo>
                    <a:pt x="29" y="9"/>
                  </a:lnTo>
                  <a:lnTo>
                    <a:pt x="19" y="16"/>
                  </a:lnTo>
                  <a:lnTo>
                    <a:pt x="11" y="24"/>
                  </a:lnTo>
                  <a:lnTo>
                    <a:pt x="6" y="34"/>
                  </a:lnTo>
                  <a:lnTo>
                    <a:pt x="2" y="44"/>
                  </a:lnTo>
                  <a:lnTo>
                    <a:pt x="0" y="55"/>
                  </a:lnTo>
                  <a:lnTo>
                    <a:pt x="2" y="67"/>
                  </a:lnTo>
                  <a:lnTo>
                    <a:pt x="6" y="77"/>
                  </a:lnTo>
                  <a:lnTo>
                    <a:pt x="11" y="87"/>
                  </a:lnTo>
                  <a:lnTo>
                    <a:pt x="19" y="95"/>
                  </a:lnTo>
                  <a:lnTo>
                    <a:pt x="29" y="102"/>
                  </a:lnTo>
                  <a:lnTo>
                    <a:pt x="39" y="107"/>
                  </a:lnTo>
                  <a:lnTo>
                    <a:pt x="51" y="110"/>
                  </a:lnTo>
                  <a:lnTo>
                    <a:pt x="64" y="111"/>
                  </a:lnTo>
                  <a:lnTo>
                    <a:pt x="138" y="111"/>
                  </a:lnTo>
                  <a:lnTo>
                    <a:pt x="149" y="93"/>
                  </a:lnTo>
                  <a:lnTo>
                    <a:pt x="64" y="93"/>
                  </a:lnTo>
                </a:path>
              </a:pathLst>
            </a:custGeom>
            <a:solidFill>
              <a:srgbClr val="FF001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3086" name="Freeform 14"/>
            <p:cNvSpPr>
              <a:spLocks/>
            </p:cNvSpPr>
            <p:nvPr/>
          </p:nvSpPr>
          <p:spPr bwMode="auto">
            <a:xfrm>
              <a:off x="4872" y="3991"/>
              <a:ext cx="113" cy="113"/>
            </a:xfrm>
            <a:custGeom>
              <a:avLst/>
              <a:gdLst>
                <a:gd name="T0" fmla="*/ 0 w 113"/>
                <a:gd name="T1" fmla="*/ 103 h 113"/>
                <a:gd name="T2" fmla="*/ 0 w 113"/>
                <a:gd name="T3" fmla="*/ 0 h 113"/>
                <a:gd name="T4" fmla="*/ 20 w 113"/>
                <a:gd name="T5" fmla="*/ 0 h 113"/>
                <a:gd name="T6" fmla="*/ 20 w 113"/>
                <a:gd name="T7" fmla="*/ 94 h 113"/>
                <a:gd name="T8" fmla="*/ 112 w 113"/>
                <a:gd name="T9" fmla="*/ 94 h 113"/>
                <a:gd name="T10" fmla="*/ 101 w 113"/>
                <a:gd name="T11" fmla="*/ 112 h 113"/>
                <a:gd name="T12" fmla="*/ 10 w 113"/>
                <a:gd name="T13" fmla="*/ 112 h 113"/>
                <a:gd name="T14" fmla="*/ 5 w 113"/>
                <a:gd name="T15" fmla="*/ 111 h 113"/>
                <a:gd name="T16" fmla="*/ 2 w 113"/>
                <a:gd name="T17" fmla="*/ 109 h 113"/>
                <a:gd name="T18" fmla="*/ 1 w 113"/>
                <a:gd name="T19" fmla="*/ 107 h 113"/>
                <a:gd name="T20" fmla="*/ 0 w 113"/>
                <a:gd name="T21" fmla="*/ 10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13">
                  <a:moveTo>
                    <a:pt x="0" y="103"/>
                  </a:moveTo>
                  <a:lnTo>
                    <a:pt x="0" y="0"/>
                  </a:lnTo>
                  <a:lnTo>
                    <a:pt x="20" y="0"/>
                  </a:lnTo>
                  <a:lnTo>
                    <a:pt x="20" y="94"/>
                  </a:lnTo>
                  <a:lnTo>
                    <a:pt x="112" y="94"/>
                  </a:lnTo>
                  <a:lnTo>
                    <a:pt x="101" y="112"/>
                  </a:lnTo>
                  <a:lnTo>
                    <a:pt x="10" y="112"/>
                  </a:lnTo>
                  <a:lnTo>
                    <a:pt x="5" y="111"/>
                  </a:lnTo>
                  <a:lnTo>
                    <a:pt x="2" y="109"/>
                  </a:lnTo>
                  <a:lnTo>
                    <a:pt x="1" y="107"/>
                  </a:lnTo>
                  <a:lnTo>
                    <a:pt x="0" y="103"/>
                  </a:lnTo>
                </a:path>
              </a:pathLst>
            </a:custGeom>
            <a:solidFill>
              <a:srgbClr val="FF001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3087" name="Freeform 15"/>
            <p:cNvSpPr>
              <a:spLocks/>
            </p:cNvSpPr>
            <p:nvPr/>
          </p:nvSpPr>
          <p:spPr bwMode="auto">
            <a:xfrm>
              <a:off x="4976" y="3992"/>
              <a:ext cx="157" cy="112"/>
            </a:xfrm>
            <a:custGeom>
              <a:avLst/>
              <a:gdLst>
                <a:gd name="T0" fmla="*/ 155 w 157"/>
                <a:gd name="T1" fmla="*/ 0 h 112"/>
                <a:gd name="T2" fmla="*/ 143 w 157"/>
                <a:gd name="T3" fmla="*/ 17 h 112"/>
                <a:gd name="T4" fmla="*/ 64 w 157"/>
                <a:gd name="T5" fmla="*/ 17 h 112"/>
                <a:gd name="T6" fmla="*/ 56 w 157"/>
                <a:gd name="T7" fmla="*/ 18 h 112"/>
                <a:gd name="T8" fmla="*/ 49 w 157"/>
                <a:gd name="T9" fmla="*/ 20 h 112"/>
                <a:gd name="T10" fmla="*/ 43 w 157"/>
                <a:gd name="T11" fmla="*/ 22 h 112"/>
                <a:gd name="T12" fmla="*/ 37 w 157"/>
                <a:gd name="T13" fmla="*/ 26 h 112"/>
                <a:gd name="T14" fmla="*/ 32 w 157"/>
                <a:gd name="T15" fmla="*/ 30 h 112"/>
                <a:gd name="T16" fmla="*/ 27 w 157"/>
                <a:gd name="T17" fmla="*/ 35 h 112"/>
                <a:gd name="T18" fmla="*/ 24 w 157"/>
                <a:gd name="T19" fmla="*/ 41 h 112"/>
                <a:gd name="T20" fmla="*/ 22 w 157"/>
                <a:gd name="T21" fmla="*/ 47 h 112"/>
                <a:gd name="T22" fmla="*/ 146 w 157"/>
                <a:gd name="T23" fmla="*/ 47 h 112"/>
                <a:gd name="T24" fmla="*/ 136 w 157"/>
                <a:gd name="T25" fmla="*/ 64 h 112"/>
                <a:gd name="T26" fmla="*/ 22 w 157"/>
                <a:gd name="T27" fmla="*/ 64 h 112"/>
                <a:gd name="T28" fmla="*/ 24 w 157"/>
                <a:gd name="T29" fmla="*/ 70 h 112"/>
                <a:gd name="T30" fmla="*/ 27 w 157"/>
                <a:gd name="T31" fmla="*/ 76 h 112"/>
                <a:gd name="T32" fmla="*/ 32 w 157"/>
                <a:gd name="T33" fmla="*/ 81 h 112"/>
                <a:gd name="T34" fmla="*/ 37 w 157"/>
                <a:gd name="T35" fmla="*/ 85 h 112"/>
                <a:gd name="T36" fmla="*/ 43 w 157"/>
                <a:gd name="T37" fmla="*/ 89 h 112"/>
                <a:gd name="T38" fmla="*/ 49 w 157"/>
                <a:gd name="T39" fmla="*/ 91 h 112"/>
                <a:gd name="T40" fmla="*/ 56 w 157"/>
                <a:gd name="T41" fmla="*/ 93 h 112"/>
                <a:gd name="T42" fmla="*/ 64 w 157"/>
                <a:gd name="T43" fmla="*/ 93 h 112"/>
                <a:gd name="T44" fmla="*/ 156 w 157"/>
                <a:gd name="T45" fmla="*/ 93 h 112"/>
                <a:gd name="T46" fmla="*/ 145 w 157"/>
                <a:gd name="T47" fmla="*/ 111 h 112"/>
                <a:gd name="T48" fmla="*/ 64 w 157"/>
                <a:gd name="T49" fmla="*/ 111 h 112"/>
                <a:gd name="T50" fmla="*/ 51 w 157"/>
                <a:gd name="T51" fmla="*/ 110 h 112"/>
                <a:gd name="T52" fmla="*/ 39 w 157"/>
                <a:gd name="T53" fmla="*/ 107 h 112"/>
                <a:gd name="T54" fmla="*/ 29 w 157"/>
                <a:gd name="T55" fmla="*/ 102 h 112"/>
                <a:gd name="T56" fmla="*/ 20 w 157"/>
                <a:gd name="T57" fmla="*/ 95 h 112"/>
                <a:gd name="T58" fmla="*/ 12 w 157"/>
                <a:gd name="T59" fmla="*/ 87 h 112"/>
                <a:gd name="T60" fmla="*/ 6 w 157"/>
                <a:gd name="T61" fmla="*/ 77 h 112"/>
                <a:gd name="T62" fmla="*/ 2 w 157"/>
                <a:gd name="T63" fmla="*/ 67 h 112"/>
                <a:gd name="T64" fmla="*/ 0 w 157"/>
                <a:gd name="T65" fmla="*/ 55 h 112"/>
                <a:gd name="T66" fmla="*/ 2 w 157"/>
                <a:gd name="T67" fmla="*/ 44 h 112"/>
                <a:gd name="T68" fmla="*/ 6 w 157"/>
                <a:gd name="T69" fmla="*/ 34 h 112"/>
                <a:gd name="T70" fmla="*/ 12 w 157"/>
                <a:gd name="T71" fmla="*/ 24 h 112"/>
                <a:gd name="T72" fmla="*/ 20 w 157"/>
                <a:gd name="T73" fmla="*/ 16 h 112"/>
                <a:gd name="T74" fmla="*/ 29 w 157"/>
                <a:gd name="T75" fmla="*/ 9 h 112"/>
                <a:gd name="T76" fmla="*/ 39 w 157"/>
                <a:gd name="T77" fmla="*/ 4 h 112"/>
                <a:gd name="T78" fmla="*/ 51 w 157"/>
                <a:gd name="T79" fmla="*/ 1 h 112"/>
                <a:gd name="T80" fmla="*/ 64 w 157"/>
                <a:gd name="T81" fmla="*/ 0 h 112"/>
                <a:gd name="T82" fmla="*/ 155 w 157"/>
                <a:gd name="T8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7" h="112">
                  <a:moveTo>
                    <a:pt x="155" y="0"/>
                  </a:moveTo>
                  <a:lnTo>
                    <a:pt x="143" y="17"/>
                  </a:lnTo>
                  <a:lnTo>
                    <a:pt x="64" y="17"/>
                  </a:lnTo>
                  <a:lnTo>
                    <a:pt x="56" y="18"/>
                  </a:lnTo>
                  <a:lnTo>
                    <a:pt x="49" y="20"/>
                  </a:lnTo>
                  <a:lnTo>
                    <a:pt x="43" y="22"/>
                  </a:lnTo>
                  <a:lnTo>
                    <a:pt x="37" y="26"/>
                  </a:lnTo>
                  <a:lnTo>
                    <a:pt x="32" y="30"/>
                  </a:lnTo>
                  <a:lnTo>
                    <a:pt x="27" y="35"/>
                  </a:lnTo>
                  <a:lnTo>
                    <a:pt x="24" y="41"/>
                  </a:lnTo>
                  <a:lnTo>
                    <a:pt x="22" y="47"/>
                  </a:lnTo>
                  <a:lnTo>
                    <a:pt x="146" y="47"/>
                  </a:lnTo>
                  <a:lnTo>
                    <a:pt x="136" y="64"/>
                  </a:lnTo>
                  <a:lnTo>
                    <a:pt x="22" y="64"/>
                  </a:lnTo>
                  <a:lnTo>
                    <a:pt x="24" y="70"/>
                  </a:lnTo>
                  <a:lnTo>
                    <a:pt x="27" y="76"/>
                  </a:lnTo>
                  <a:lnTo>
                    <a:pt x="32" y="81"/>
                  </a:lnTo>
                  <a:lnTo>
                    <a:pt x="37" y="85"/>
                  </a:lnTo>
                  <a:lnTo>
                    <a:pt x="43" y="89"/>
                  </a:lnTo>
                  <a:lnTo>
                    <a:pt x="49" y="91"/>
                  </a:lnTo>
                  <a:lnTo>
                    <a:pt x="56" y="93"/>
                  </a:lnTo>
                  <a:lnTo>
                    <a:pt x="64" y="93"/>
                  </a:lnTo>
                  <a:lnTo>
                    <a:pt x="156" y="93"/>
                  </a:lnTo>
                  <a:lnTo>
                    <a:pt x="145" y="111"/>
                  </a:lnTo>
                  <a:lnTo>
                    <a:pt x="64" y="111"/>
                  </a:lnTo>
                  <a:lnTo>
                    <a:pt x="51" y="110"/>
                  </a:lnTo>
                  <a:lnTo>
                    <a:pt x="39" y="107"/>
                  </a:lnTo>
                  <a:lnTo>
                    <a:pt x="29" y="102"/>
                  </a:lnTo>
                  <a:lnTo>
                    <a:pt x="20" y="95"/>
                  </a:lnTo>
                  <a:lnTo>
                    <a:pt x="12" y="87"/>
                  </a:lnTo>
                  <a:lnTo>
                    <a:pt x="6" y="77"/>
                  </a:lnTo>
                  <a:lnTo>
                    <a:pt x="2" y="67"/>
                  </a:lnTo>
                  <a:lnTo>
                    <a:pt x="0" y="55"/>
                  </a:lnTo>
                  <a:lnTo>
                    <a:pt x="2" y="44"/>
                  </a:lnTo>
                  <a:lnTo>
                    <a:pt x="6" y="34"/>
                  </a:lnTo>
                  <a:lnTo>
                    <a:pt x="12" y="24"/>
                  </a:lnTo>
                  <a:lnTo>
                    <a:pt x="20" y="16"/>
                  </a:lnTo>
                  <a:lnTo>
                    <a:pt x="29" y="9"/>
                  </a:lnTo>
                  <a:lnTo>
                    <a:pt x="39" y="4"/>
                  </a:lnTo>
                  <a:lnTo>
                    <a:pt x="51" y="1"/>
                  </a:lnTo>
                  <a:lnTo>
                    <a:pt x="64" y="0"/>
                  </a:lnTo>
                  <a:lnTo>
                    <a:pt x="155" y="0"/>
                  </a:lnTo>
                </a:path>
              </a:pathLst>
            </a:custGeom>
            <a:solidFill>
              <a:srgbClr val="FF0017"/>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grpSp>
    </p:spTree>
    <p:extLst>
      <p:ext uri="{BB962C8B-B14F-4D97-AF65-F5344CB8AC3E}">
        <p14:creationId xmlns:p14="http://schemas.microsoft.com/office/powerpoint/2010/main" val="3040588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Tree>
    <p:extLst>
      <p:ext uri="{BB962C8B-B14F-4D97-AF65-F5344CB8AC3E}">
        <p14:creationId xmlns:p14="http://schemas.microsoft.com/office/powerpoint/2010/main" val="1969309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53885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60425" y="1814513"/>
            <a:ext cx="3616325" cy="216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29150" y="1814513"/>
            <a:ext cx="3616325" cy="216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Tree>
    <p:extLst>
      <p:ext uri="{BB962C8B-B14F-4D97-AF65-F5344CB8AC3E}">
        <p14:creationId xmlns:p14="http://schemas.microsoft.com/office/powerpoint/2010/main" val="3649085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Tree>
    <p:extLst>
      <p:ext uri="{BB962C8B-B14F-4D97-AF65-F5344CB8AC3E}">
        <p14:creationId xmlns:p14="http://schemas.microsoft.com/office/powerpoint/2010/main" val="3747295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NZ" dirty="0"/>
          </a:p>
        </p:txBody>
      </p:sp>
    </p:spTree>
    <p:extLst>
      <p:ext uri="{BB962C8B-B14F-4D97-AF65-F5344CB8AC3E}">
        <p14:creationId xmlns:p14="http://schemas.microsoft.com/office/powerpoint/2010/main" val="2236539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40167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7757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485385-4748-4F43-996A-ACCB7CAD2F2A}" type="datetime1">
              <a:rPr lang="en-US" smtClean="0"/>
              <a:t>3/30/2014</a:t>
            </a:fld>
            <a:endParaRPr lang="en-US"/>
          </a:p>
        </p:txBody>
      </p:sp>
      <p:sp>
        <p:nvSpPr>
          <p:cNvPr id="5" name="Footer Placeholder 4"/>
          <p:cNvSpPr>
            <a:spLocks noGrp="1"/>
          </p:cNvSpPr>
          <p:nvPr>
            <p:ph type="ftr" sz="quarter" idx="11"/>
          </p:nvPr>
        </p:nvSpPr>
        <p:spPr/>
        <p:txBody>
          <a:bodyPr/>
          <a:lstStyle/>
          <a:p>
            <a:endParaRPr lang="en-US" altLang="en-US" sz="1200"/>
          </a:p>
        </p:txBody>
      </p:sp>
      <p:sp>
        <p:nvSpPr>
          <p:cNvPr id="6" name="Slide Number Placeholder 5"/>
          <p:cNvSpPr>
            <a:spLocks noGrp="1"/>
          </p:cNvSpPr>
          <p:nvPr>
            <p:ph type="sldNum" sz="quarter" idx="12"/>
          </p:nvPr>
        </p:nvSpPr>
        <p:spPr/>
        <p:txBody>
          <a:bodyPr/>
          <a:lstStyle/>
          <a:p>
            <a:fld id="{2E775020-A5D4-4E77-8F5E-8075418D585F}" type="slidenum">
              <a:rPr lang="en-US" altLang="en-US" smtClean="0"/>
              <a:pPr/>
              <a:t>‹#›</a:t>
            </a:fld>
            <a:endParaRPr lang="en-US" altLang="en-US" sz="12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22904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Tree>
    <p:extLst>
      <p:ext uri="{BB962C8B-B14F-4D97-AF65-F5344CB8AC3E}">
        <p14:creationId xmlns:p14="http://schemas.microsoft.com/office/powerpoint/2010/main" val="27429446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99213" y="530225"/>
            <a:ext cx="1846262" cy="34496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60425" y="530225"/>
            <a:ext cx="5386388" cy="3449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Tree>
    <p:extLst>
      <p:ext uri="{BB962C8B-B14F-4D97-AF65-F5344CB8AC3E}">
        <p14:creationId xmlns:p14="http://schemas.microsoft.com/office/powerpoint/2010/main" val="3478085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A273C1A-643E-4E6F-8F63-D7E6DAE358E1}" type="datetime1">
              <a:rPr lang="en-US" smtClean="0"/>
              <a:t>3/30/2014</a:t>
            </a:fld>
            <a:endParaRPr lang="en-US"/>
          </a:p>
        </p:txBody>
      </p:sp>
      <p:sp>
        <p:nvSpPr>
          <p:cNvPr id="5" name="Footer Placeholder 4"/>
          <p:cNvSpPr>
            <a:spLocks noGrp="1"/>
          </p:cNvSpPr>
          <p:nvPr>
            <p:ph type="ftr" sz="quarter" idx="11"/>
          </p:nvPr>
        </p:nvSpPr>
        <p:spPr/>
        <p:txBody>
          <a:bodyPr/>
          <a:lstStyle/>
          <a:p>
            <a:endParaRPr lang="en-US" altLang="en-US" sz="1200"/>
          </a:p>
        </p:txBody>
      </p:sp>
      <p:sp>
        <p:nvSpPr>
          <p:cNvPr id="6" name="Slide Number Placeholder 5"/>
          <p:cNvSpPr>
            <a:spLocks noGrp="1"/>
          </p:cNvSpPr>
          <p:nvPr>
            <p:ph type="sldNum" sz="quarter" idx="12"/>
          </p:nvPr>
        </p:nvSpPr>
        <p:spPr/>
        <p:txBody>
          <a:bodyPr/>
          <a:lstStyle/>
          <a:p>
            <a:fld id="{64D7C373-05C1-45D0-A3B6-23E5F0F3E948}" type="slidenum">
              <a:rPr lang="en-US" altLang="en-US" smtClean="0"/>
              <a:pPr/>
              <a:t>‹#›</a:t>
            </a:fld>
            <a:endParaRPr lang="en-US" altLang="en-US" sz="12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B178F6-B8E3-4916-A204-0E8689C3757A}" type="datetime1">
              <a:rPr lang="en-US" smtClean="0"/>
              <a:t>3/30/2014</a:t>
            </a:fld>
            <a:endParaRPr lang="en-US"/>
          </a:p>
        </p:txBody>
      </p:sp>
      <p:sp>
        <p:nvSpPr>
          <p:cNvPr id="6" name="Footer Placeholder 5"/>
          <p:cNvSpPr>
            <a:spLocks noGrp="1"/>
          </p:cNvSpPr>
          <p:nvPr>
            <p:ph type="ftr" sz="quarter" idx="11"/>
          </p:nvPr>
        </p:nvSpPr>
        <p:spPr/>
        <p:txBody>
          <a:bodyPr/>
          <a:lstStyle/>
          <a:p>
            <a:endParaRPr lang="en-US" altLang="en-US" sz="1200"/>
          </a:p>
        </p:txBody>
      </p:sp>
      <p:sp>
        <p:nvSpPr>
          <p:cNvPr id="7" name="Slide Number Placeholder 6"/>
          <p:cNvSpPr>
            <a:spLocks noGrp="1"/>
          </p:cNvSpPr>
          <p:nvPr>
            <p:ph type="sldNum" sz="quarter" idx="12"/>
          </p:nvPr>
        </p:nvSpPr>
        <p:spPr/>
        <p:txBody>
          <a:bodyPr/>
          <a:lstStyle/>
          <a:p>
            <a:fld id="{BB27292E-4373-4ED3-948C-E09E05FF2C93}" type="slidenum">
              <a:rPr lang="en-US" altLang="en-US" smtClean="0"/>
              <a:pPr/>
              <a:t>‹#›</a:t>
            </a:fld>
            <a:endParaRPr lang="en-US" altLang="en-US" sz="12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B2DF156-82AB-4831-8144-5EE1FFBBA23B}" type="datetime1">
              <a:rPr lang="en-US" smtClean="0"/>
              <a:t>3/30/2014</a:t>
            </a:fld>
            <a:endParaRPr lang="en-US"/>
          </a:p>
        </p:txBody>
      </p:sp>
      <p:sp>
        <p:nvSpPr>
          <p:cNvPr id="8" name="Footer Placeholder 7"/>
          <p:cNvSpPr>
            <a:spLocks noGrp="1"/>
          </p:cNvSpPr>
          <p:nvPr>
            <p:ph type="ftr" sz="quarter" idx="11"/>
          </p:nvPr>
        </p:nvSpPr>
        <p:spPr/>
        <p:txBody>
          <a:bodyPr/>
          <a:lstStyle/>
          <a:p>
            <a:endParaRPr lang="en-US" altLang="en-US" sz="1200"/>
          </a:p>
        </p:txBody>
      </p:sp>
      <p:sp>
        <p:nvSpPr>
          <p:cNvPr id="9" name="Slide Number Placeholder 8"/>
          <p:cNvSpPr>
            <a:spLocks noGrp="1"/>
          </p:cNvSpPr>
          <p:nvPr>
            <p:ph type="sldNum" sz="quarter" idx="12"/>
          </p:nvPr>
        </p:nvSpPr>
        <p:spPr/>
        <p:txBody>
          <a:bodyPr/>
          <a:lstStyle/>
          <a:p>
            <a:fld id="{22B579DD-2399-4D08-8471-7937B9275D93}" type="slidenum">
              <a:rPr lang="en-US" altLang="en-US" smtClean="0"/>
              <a:pPr/>
              <a:t>‹#›</a:t>
            </a:fld>
            <a:endParaRPr lang="en-US" altLang="en-US" sz="12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AC92F7-45F8-47DE-B6E1-10DB6324F982}" type="datetime1">
              <a:rPr lang="en-US" smtClean="0"/>
              <a:t>3/30/2014</a:t>
            </a:fld>
            <a:endParaRPr lang="en-US"/>
          </a:p>
        </p:txBody>
      </p:sp>
      <p:sp>
        <p:nvSpPr>
          <p:cNvPr id="4" name="Footer Placeholder 3"/>
          <p:cNvSpPr>
            <a:spLocks noGrp="1"/>
          </p:cNvSpPr>
          <p:nvPr>
            <p:ph type="ftr" sz="quarter" idx="11"/>
          </p:nvPr>
        </p:nvSpPr>
        <p:spPr/>
        <p:txBody>
          <a:bodyPr/>
          <a:lstStyle/>
          <a:p>
            <a:endParaRPr lang="en-US" altLang="en-US" sz="1200"/>
          </a:p>
        </p:txBody>
      </p:sp>
      <p:sp>
        <p:nvSpPr>
          <p:cNvPr id="5" name="Slide Number Placeholder 4"/>
          <p:cNvSpPr>
            <a:spLocks noGrp="1"/>
          </p:cNvSpPr>
          <p:nvPr>
            <p:ph type="sldNum" sz="quarter" idx="12"/>
          </p:nvPr>
        </p:nvSpPr>
        <p:spPr/>
        <p:txBody>
          <a:bodyPr/>
          <a:lstStyle/>
          <a:p>
            <a:fld id="{872491D4-96FD-49B2-A12B-4465D0E1CD1B}" type="slidenum">
              <a:rPr lang="en-US" altLang="en-US" smtClean="0"/>
              <a:pPr/>
              <a:t>‹#›</a:t>
            </a:fld>
            <a:endParaRPr lang="en-US" altLang="en-US" sz="12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B41064-2B10-4E3A-9800-086CD916CA65}" type="datetime1">
              <a:rPr lang="en-US" smtClean="0"/>
              <a:t>3/30/2014</a:t>
            </a:fld>
            <a:endParaRPr lang="en-US"/>
          </a:p>
        </p:txBody>
      </p:sp>
      <p:sp>
        <p:nvSpPr>
          <p:cNvPr id="3" name="Footer Placeholder 2"/>
          <p:cNvSpPr>
            <a:spLocks noGrp="1"/>
          </p:cNvSpPr>
          <p:nvPr>
            <p:ph type="ftr" sz="quarter" idx="11"/>
          </p:nvPr>
        </p:nvSpPr>
        <p:spPr/>
        <p:txBody>
          <a:bodyPr/>
          <a:lstStyle/>
          <a:p>
            <a:endParaRPr lang="en-US" altLang="en-US" sz="1200"/>
          </a:p>
        </p:txBody>
      </p:sp>
      <p:sp>
        <p:nvSpPr>
          <p:cNvPr id="4" name="Slide Number Placeholder 3"/>
          <p:cNvSpPr>
            <a:spLocks noGrp="1"/>
          </p:cNvSpPr>
          <p:nvPr>
            <p:ph type="sldNum" sz="quarter" idx="12"/>
          </p:nvPr>
        </p:nvSpPr>
        <p:spPr/>
        <p:txBody>
          <a:bodyPr/>
          <a:lstStyle/>
          <a:p>
            <a:fld id="{C532276F-9D33-4F61-A0E1-26C8FD68420A}" type="slidenum">
              <a:rPr lang="en-US" altLang="en-US" smtClean="0"/>
              <a:pPr/>
              <a:t>‹#›</a:t>
            </a:fld>
            <a:endParaRPr lang="en-US" altLang="en-US" sz="12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4B22978-CA85-4F5B-AAEF-B2598A3E1746}" type="datetime1">
              <a:rPr lang="en-US" smtClean="0"/>
              <a:t>3/30/2014</a:t>
            </a:fld>
            <a:endParaRPr lang="en-US"/>
          </a:p>
        </p:txBody>
      </p:sp>
      <p:sp>
        <p:nvSpPr>
          <p:cNvPr id="6" name="Footer Placeholder 5"/>
          <p:cNvSpPr>
            <a:spLocks noGrp="1"/>
          </p:cNvSpPr>
          <p:nvPr>
            <p:ph type="ftr" sz="quarter" idx="11"/>
          </p:nvPr>
        </p:nvSpPr>
        <p:spPr/>
        <p:txBody>
          <a:bodyPr/>
          <a:lstStyle/>
          <a:p>
            <a:endParaRPr lang="en-US" altLang="en-US" sz="1200"/>
          </a:p>
        </p:txBody>
      </p:sp>
      <p:sp>
        <p:nvSpPr>
          <p:cNvPr id="7" name="Slide Number Placeholder 6"/>
          <p:cNvSpPr>
            <a:spLocks noGrp="1"/>
          </p:cNvSpPr>
          <p:nvPr>
            <p:ph type="sldNum" sz="quarter" idx="12"/>
          </p:nvPr>
        </p:nvSpPr>
        <p:spPr/>
        <p:txBody>
          <a:bodyPr/>
          <a:lstStyle/>
          <a:p>
            <a:fld id="{C6829E0A-6C30-41D0-BF9D-C75BBC5493A3}" type="slidenum">
              <a:rPr lang="en-US" altLang="en-US" smtClean="0"/>
              <a:pPr/>
              <a:t>‹#›</a:t>
            </a:fld>
            <a:endParaRPr lang="en-US" altLang="en-US" sz="12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7F42D7-84D3-4631-B4EA-DD865BFD2E5A}" type="datetime1">
              <a:rPr lang="en-US" smtClean="0"/>
              <a:t>3/30/2014</a:t>
            </a:fld>
            <a:endParaRPr lang="en-US"/>
          </a:p>
        </p:txBody>
      </p:sp>
      <p:sp>
        <p:nvSpPr>
          <p:cNvPr id="6" name="Footer Placeholder 5"/>
          <p:cNvSpPr>
            <a:spLocks noGrp="1"/>
          </p:cNvSpPr>
          <p:nvPr>
            <p:ph type="ftr" sz="quarter" idx="11"/>
          </p:nvPr>
        </p:nvSpPr>
        <p:spPr/>
        <p:txBody>
          <a:bodyPr/>
          <a:lstStyle/>
          <a:p>
            <a:endParaRPr lang="en-US" altLang="en-US" sz="1200"/>
          </a:p>
        </p:txBody>
      </p:sp>
      <p:sp>
        <p:nvSpPr>
          <p:cNvPr id="7" name="Slide Number Placeholder 6"/>
          <p:cNvSpPr>
            <a:spLocks noGrp="1"/>
          </p:cNvSpPr>
          <p:nvPr>
            <p:ph type="sldNum" sz="quarter" idx="12"/>
          </p:nvPr>
        </p:nvSpPr>
        <p:spPr>
          <a:xfrm>
            <a:off x="8077200" y="6356350"/>
            <a:ext cx="609600" cy="365125"/>
          </a:xfrm>
        </p:spPr>
        <p:txBody>
          <a:bodyPr/>
          <a:lstStyle/>
          <a:p>
            <a:fld id="{F0811F65-9690-4F41-B215-837A9F2A5A8C}" type="slidenum">
              <a:rPr lang="en-US" altLang="en-US" smtClean="0"/>
              <a:pPr/>
              <a:t>‹#›</a:t>
            </a:fld>
            <a:endParaRPr lang="en-US" altLang="en-US" sz="120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ACF1094-45E0-4EB5-8631-FB53BEE858AC}" type="datetime1">
              <a:rPr lang="en-US" smtClean="0"/>
              <a:t>3/30/2014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894067C-5498-4222-9061-1D9FC7752FB2}" type="slidenum">
              <a:rPr lang="en-US" altLang="en-US" smtClean="0"/>
              <a:pPr/>
              <a:t>‹#›</a:t>
            </a:fld>
            <a:endParaRPr lang="en-US" altLang="en-US" sz="120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2323DC"/>
            </a:gs>
            <a:gs pos="100000">
              <a:srgbClr val="2323DC">
                <a:gamma/>
                <a:shade val="49804"/>
                <a:invGamma/>
              </a:srgbClr>
            </a:gs>
          </a:gsLst>
          <a:path path="rect">
            <a:fillToRect r="100000" b="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22338" y="530225"/>
            <a:ext cx="7299325" cy="881063"/>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AU" altLang="en-US" smtClean="0"/>
              <a:t>Click to edit Master title style</a:t>
            </a:r>
          </a:p>
        </p:txBody>
      </p:sp>
      <p:sp>
        <p:nvSpPr>
          <p:cNvPr id="1027" name="Rectangle 3"/>
          <p:cNvSpPr>
            <a:spLocks noGrp="1" noChangeArrowheads="1"/>
          </p:cNvSpPr>
          <p:nvPr>
            <p:ph type="body" idx="1"/>
          </p:nvPr>
        </p:nvSpPr>
        <p:spPr bwMode="auto">
          <a:xfrm>
            <a:off x="860425" y="1814513"/>
            <a:ext cx="7385050" cy="2165350"/>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spAutoFit/>
          </a:bodyPr>
          <a:lstStyle/>
          <a:p>
            <a:pPr lvl="0"/>
            <a:r>
              <a:rPr lang="en-AU" altLang="en-US" smtClean="0"/>
              <a:t>Level</a:t>
            </a:r>
          </a:p>
          <a:p>
            <a:pPr lvl="1"/>
            <a:r>
              <a:rPr lang="en-AU" altLang="en-US" smtClean="0"/>
              <a:t>First Level</a:t>
            </a:r>
          </a:p>
          <a:p>
            <a:pPr lvl="2"/>
            <a:r>
              <a:rPr lang="en-AU" altLang="en-US" smtClean="0"/>
              <a:t>Second Level</a:t>
            </a:r>
          </a:p>
          <a:p>
            <a:pPr lvl="0"/>
            <a:r>
              <a:rPr lang="en-AU" altLang="en-US" smtClean="0"/>
              <a:t>	</a:t>
            </a:r>
          </a:p>
        </p:txBody>
      </p:sp>
    </p:spTree>
    <p:extLst>
      <p:ext uri="{BB962C8B-B14F-4D97-AF65-F5344CB8AC3E}">
        <p14:creationId xmlns:p14="http://schemas.microsoft.com/office/powerpoint/2010/main" val="1769323732"/>
      </p:ext>
    </p:extLst>
  </p:cSld>
  <p:clrMap bg1="dk2" tx1="lt1" bg2="dk1"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defRPr>
      </a:lvl2pPr>
      <a:lvl3pPr algn="ctr" rtl="0" eaLnBrk="0" fontAlgn="base" hangingPunct="0">
        <a:spcBef>
          <a:spcPct val="0"/>
        </a:spcBef>
        <a:spcAft>
          <a:spcPct val="0"/>
        </a:spcAft>
        <a:defRPr sz="3600" b="1">
          <a:solidFill>
            <a:schemeClr val="tx2"/>
          </a:solidFill>
          <a:latin typeface="Arial" charset="0"/>
        </a:defRPr>
      </a:lvl3pPr>
      <a:lvl4pPr algn="ctr" rtl="0" eaLnBrk="0" fontAlgn="base" hangingPunct="0">
        <a:spcBef>
          <a:spcPct val="0"/>
        </a:spcBef>
        <a:spcAft>
          <a:spcPct val="0"/>
        </a:spcAft>
        <a:defRPr sz="3600" b="1">
          <a:solidFill>
            <a:schemeClr val="tx2"/>
          </a:solidFill>
          <a:latin typeface="Arial" charset="0"/>
        </a:defRPr>
      </a:lvl4pPr>
      <a:lvl5pPr algn="ctr" rtl="0" eaLnBrk="0" fontAlgn="base" hangingPunct="0">
        <a:spcBef>
          <a:spcPct val="0"/>
        </a:spcBef>
        <a:spcAft>
          <a:spcPct val="0"/>
        </a:spcAft>
        <a:defRPr sz="3600" b="1">
          <a:solidFill>
            <a:schemeClr val="tx2"/>
          </a:solidFill>
          <a:latin typeface="Arial" charset="0"/>
        </a:defRPr>
      </a:lvl5pPr>
      <a:lvl6pPr marL="457200" algn="ctr" rtl="0" eaLnBrk="0" fontAlgn="base" hangingPunct="0">
        <a:spcBef>
          <a:spcPct val="0"/>
        </a:spcBef>
        <a:spcAft>
          <a:spcPct val="0"/>
        </a:spcAft>
        <a:defRPr sz="3600" b="1">
          <a:solidFill>
            <a:schemeClr val="tx2"/>
          </a:solidFill>
          <a:latin typeface="Arial" charset="0"/>
        </a:defRPr>
      </a:lvl6pPr>
      <a:lvl7pPr marL="914400" algn="ctr" rtl="0" eaLnBrk="0" fontAlgn="base" hangingPunct="0">
        <a:spcBef>
          <a:spcPct val="0"/>
        </a:spcBef>
        <a:spcAft>
          <a:spcPct val="0"/>
        </a:spcAft>
        <a:defRPr sz="3600" b="1">
          <a:solidFill>
            <a:schemeClr val="tx2"/>
          </a:solidFill>
          <a:latin typeface="Arial" charset="0"/>
        </a:defRPr>
      </a:lvl7pPr>
      <a:lvl8pPr marL="1371600" algn="ctr" rtl="0" eaLnBrk="0" fontAlgn="base" hangingPunct="0">
        <a:spcBef>
          <a:spcPct val="0"/>
        </a:spcBef>
        <a:spcAft>
          <a:spcPct val="0"/>
        </a:spcAft>
        <a:defRPr sz="3600" b="1">
          <a:solidFill>
            <a:schemeClr val="tx2"/>
          </a:solidFill>
          <a:latin typeface="Arial" charset="0"/>
        </a:defRPr>
      </a:lvl8pPr>
      <a:lvl9pPr marL="1828800" algn="ctr" rtl="0" eaLnBrk="0" fontAlgn="base" hangingPunct="0">
        <a:spcBef>
          <a:spcPct val="0"/>
        </a:spcBef>
        <a:spcAft>
          <a:spcPct val="0"/>
        </a:spcAft>
        <a:defRPr sz="3600" b="1">
          <a:solidFill>
            <a:schemeClr val="tx2"/>
          </a:solidFill>
          <a:latin typeface="Arial" charset="0"/>
        </a:defRPr>
      </a:lvl9pPr>
    </p:titleStyle>
    <p:bodyStyle>
      <a:lvl1pPr algn="l" defTabSz="346075" rtl="0" eaLnBrk="0" fontAlgn="base" hangingPunct="0">
        <a:lnSpc>
          <a:spcPct val="95000"/>
        </a:lnSpc>
        <a:spcBef>
          <a:spcPct val="35000"/>
        </a:spcBef>
        <a:spcAft>
          <a:spcPct val="0"/>
        </a:spcAft>
        <a:tabLst>
          <a:tab pos="571500" algn="l"/>
        </a:tabLst>
        <a:defRPr sz="2800" b="1">
          <a:solidFill>
            <a:schemeClr val="tx1"/>
          </a:solidFill>
          <a:latin typeface="+mn-lt"/>
          <a:ea typeface="+mn-ea"/>
          <a:cs typeface="+mn-cs"/>
        </a:defRPr>
      </a:lvl1pPr>
      <a:lvl2pPr marL="341313" indent="-227013" algn="l" defTabSz="346075" rtl="0" eaLnBrk="0" fontAlgn="base" hangingPunct="0">
        <a:lnSpc>
          <a:spcPct val="95000"/>
        </a:lnSpc>
        <a:spcBef>
          <a:spcPct val="35000"/>
        </a:spcBef>
        <a:spcAft>
          <a:spcPct val="0"/>
        </a:spcAft>
        <a:buClr>
          <a:srgbClr val="7BEAEA"/>
        </a:buClr>
        <a:buSzPct val="100000"/>
        <a:buChar char="•"/>
        <a:tabLst>
          <a:tab pos="571500" algn="l"/>
        </a:tabLst>
        <a:defRPr sz="2800" b="1">
          <a:solidFill>
            <a:schemeClr val="tx1"/>
          </a:solidFill>
          <a:latin typeface="+mn-lt"/>
        </a:defRPr>
      </a:lvl2pPr>
      <a:lvl3pPr marL="741363" indent="-285750" algn="l" defTabSz="346075" rtl="0" eaLnBrk="0" fontAlgn="base" hangingPunct="0">
        <a:lnSpc>
          <a:spcPct val="95000"/>
        </a:lnSpc>
        <a:spcBef>
          <a:spcPct val="35000"/>
        </a:spcBef>
        <a:spcAft>
          <a:spcPct val="0"/>
        </a:spcAft>
        <a:buClr>
          <a:srgbClr val="7BEAEA"/>
        </a:buClr>
        <a:buSzPct val="90000"/>
        <a:buChar char="–"/>
        <a:tabLst>
          <a:tab pos="571500" algn="l"/>
        </a:tabLst>
        <a:defRPr sz="2800" b="1">
          <a:solidFill>
            <a:schemeClr val="tx1"/>
          </a:solidFill>
          <a:latin typeface="+mn-lt"/>
        </a:defRPr>
      </a:lvl3pPr>
      <a:lvl4pPr marL="16002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defRPr>
      </a:lvl4pPr>
      <a:lvl5pPr marL="20574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defRPr>
      </a:lvl5pPr>
      <a:lvl6pPr marL="25146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defRPr>
      </a:lvl6pPr>
      <a:lvl7pPr marL="29718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defRPr>
      </a:lvl7pPr>
      <a:lvl8pPr marL="34290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defRPr>
      </a:lvl8pPr>
      <a:lvl9pPr marL="38862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1196752"/>
            <a:ext cx="7776864" cy="3693319"/>
          </a:xfrm>
          <a:prstGeom prst="rect">
            <a:avLst/>
          </a:prstGeom>
          <a:noFill/>
        </p:spPr>
        <p:txBody>
          <a:bodyPr wrap="square" rtlCol="0">
            <a:spAutoFit/>
          </a:bodyPr>
          <a:lstStyle/>
          <a:p>
            <a:pPr algn="ctr"/>
            <a:r>
              <a:rPr lang="en-NZ" sz="3600" dirty="0" smtClean="0">
                <a:solidFill>
                  <a:schemeClr val="tx2"/>
                </a:solidFill>
                <a:latin typeface="+mj-lt"/>
                <a:ea typeface="+mj-ea"/>
                <a:cs typeface="+mj-cs"/>
              </a:rPr>
              <a:t>IT5182</a:t>
            </a:r>
            <a:r>
              <a:rPr lang="en-NZ" sz="3600" dirty="0">
                <a:solidFill>
                  <a:schemeClr val="tx2"/>
                </a:solidFill>
                <a:latin typeface="+mj-lt"/>
                <a:ea typeface="+mj-ea"/>
                <a:cs typeface="+mj-cs"/>
              </a:rPr>
              <a:t>: Fundamentals of Data Models and </a:t>
            </a:r>
            <a:r>
              <a:rPr lang="en-NZ" sz="3600" dirty="0" smtClean="0">
                <a:solidFill>
                  <a:schemeClr val="tx2"/>
                </a:solidFill>
                <a:latin typeface="+mj-lt"/>
                <a:ea typeface="+mj-ea"/>
                <a:cs typeface="+mj-cs"/>
              </a:rPr>
              <a:t>Databases</a:t>
            </a:r>
          </a:p>
          <a:p>
            <a:pPr algn="ctr"/>
            <a:endParaRPr lang="en-NZ" sz="3600" dirty="0">
              <a:solidFill>
                <a:schemeClr val="tx2"/>
              </a:solidFill>
              <a:latin typeface="+mj-lt"/>
              <a:ea typeface="+mj-ea"/>
              <a:cs typeface="+mj-cs"/>
            </a:endParaRPr>
          </a:p>
          <a:p>
            <a:pPr algn="ctr"/>
            <a:r>
              <a:rPr lang="en-NZ" sz="3600" dirty="0">
                <a:solidFill>
                  <a:schemeClr val="tx2"/>
                </a:solidFill>
                <a:latin typeface="+mj-lt"/>
                <a:ea typeface="+mj-ea"/>
                <a:cs typeface="+mj-cs"/>
              </a:rPr>
              <a:t>Lecture </a:t>
            </a:r>
            <a:r>
              <a:rPr lang="en-NZ" sz="3600" dirty="0" smtClean="0">
                <a:solidFill>
                  <a:schemeClr val="tx2"/>
                </a:solidFill>
                <a:latin typeface="+mj-lt"/>
                <a:ea typeface="+mj-ea"/>
                <a:cs typeface="+mj-cs"/>
              </a:rPr>
              <a:t>7 </a:t>
            </a:r>
          </a:p>
          <a:p>
            <a:pPr algn="ctr"/>
            <a:r>
              <a:rPr lang="en-NZ" sz="3600" dirty="0" smtClean="0">
                <a:solidFill>
                  <a:schemeClr val="tx2"/>
                </a:solidFill>
                <a:latin typeface="+mj-lt"/>
                <a:ea typeface="+mj-ea"/>
                <a:cs typeface="+mj-cs"/>
              </a:rPr>
              <a:t>CRUD Matrix Diagrams</a:t>
            </a:r>
          </a:p>
        </p:txBody>
      </p:sp>
    </p:spTree>
    <p:extLst>
      <p:ext uri="{BB962C8B-B14F-4D97-AF65-F5344CB8AC3E}">
        <p14:creationId xmlns:p14="http://schemas.microsoft.com/office/powerpoint/2010/main" val="3212503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fontScale="90000"/>
          </a:bodyPr>
          <a:lstStyle/>
          <a:p>
            <a:r>
              <a:rPr lang="en-NZ" dirty="0"/>
              <a:t>Common Operations on </a:t>
            </a:r>
            <a:r>
              <a:rPr lang="en-NZ" dirty="0" smtClean="0"/>
              <a:t>Data - 2</a:t>
            </a:r>
            <a:endParaRPr lang="en-NZ" dirty="0"/>
          </a:p>
        </p:txBody>
      </p:sp>
      <p:sp>
        <p:nvSpPr>
          <p:cNvPr id="3" name="Content Placeholder 2"/>
          <p:cNvSpPr>
            <a:spLocks noGrp="1"/>
          </p:cNvSpPr>
          <p:nvPr>
            <p:ph idx="1"/>
          </p:nvPr>
        </p:nvSpPr>
        <p:spPr>
          <a:xfrm>
            <a:off x="467544" y="1412776"/>
            <a:ext cx="8229600" cy="4968552"/>
          </a:xfrm>
        </p:spPr>
        <p:txBody>
          <a:bodyPr>
            <a:normAutofit/>
          </a:bodyPr>
          <a:lstStyle/>
          <a:p>
            <a:r>
              <a:rPr lang="en-NZ" b="1" dirty="0"/>
              <a:t>Creating a record that requires foreign key(s)</a:t>
            </a:r>
            <a:r>
              <a:rPr lang="en-NZ" dirty="0"/>
              <a:t>: Users must provide a valid value for any foreign key that exists in a database </a:t>
            </a:r>
            <a:r>
              <a:rPr lang="en-NZ" dirty="0" smtClean="0"/>
              <a:t>table</a:t>
            </a:r>
            <a:r>
              <a:rPr lang="en-NZ" dirty="0"/>
              <a:t> – remember foreign keys implement associations between records in different tables</a:t>
            </a:r>
            <a:r>
              <a:rPr lang="en-NZ" dirty="0" smtClean="0"/>
              <a:t>.</a:t>
            </a:r>
            <a:br>
              <a:rPr lang="en-NZ" dirty="0" smtClean="0"/>
            </a:br>
            <a:endParaRPr lang="en-NZ" dirty="0" smtClean="0"/>
          </a:p>
          <a:p>
            <a:r>
              <a:rPr lang="en-NZ" dirty="0" smtClean="0"/>
              <a:t>We </a:t>
            </a:r>
            <a:r>
              <a:rPr lang="en-NZ" dirty="0"/>
              <a:t>cannot expect the user to </a:t>
            </a:r>
            <a:r>
              <a:rPr lang="en-NZ" dirty="0" smtClean="0"/>
              <a:t>memorise all </a:t>
            </a:r>
            <a:r>
              <a:rPr lang="en-NZ" dirty="0"/>
              <a:t>Student ID’s or Paper Codes etc. and so we must allow them to </a:t>
            </a:r>
            <a:r>
              <a:rPr lang="en-NZ" dirty="0" smtClean="0"/>
              <a:t>retrieve a record from the other tables they want to associate with a new record.</a:t>
            </a:r>
          </a:p>
          <a:p>
            <a:endParaRPr lang="en-NZ" dirty="0"/>
          </a:p>
        </p:txBody>
      </p:sp>
      <p:sp>
        <p:nvSpPr>
          <p:cNvPr id="4" name="Slide Number Placeholder 3"/>
          <p:cNvSpPr>
            <a:spLocks noGrp="1"/>
          </p:cNvSpPr>
          <p:nvPr>
            <p:ph type="sldNum" sz="quarter" idx="12"/>
          </p:nvPr>
        </p:nvSpPr>
        <p:spPr/>
        <p:txBody>
          <a:bodyPr/>
          <a:lstStyle/>
          <a:p>
            <a:fld id="{2E775020-A5D4-4E77-8F5E-8075418D585F}" type="slidenum">
              <a:rPr lang="en-US" altLang="en-US" smtClean="0"/>
              <a:pPr/>
              <a:t>10</a:t>
            </a:fld>
            <a:endParaRPr lang="en-US" altLang="en-US" sz="1200"/>
          </a:p>
        </p:txBody>
      </p:sp>
    </p:spTree>
    <p:extLst>
      <p:ext uri="{BB962C8B-B14F-4D97-AF65-F5344CB8AC3E}">
        <p14:creationId xmlns:p14="http://schemas.microsoft.com/office/powerpoint/2010/main" val="2537843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fontScale="90000"/>
          </a:bodyPr>
          <a:lstStyle/>
          <a:p>
            <a:r>
              <a:rPr lang="en-NZ" dirty="0"/>
              <a:t>Common Operations on Data - 2</a:t>
            </a:r>
            <a:endParaRPr lang="en-NZ" dirty="0"/>
          </a:p>
        </p:txBody>
      </p:sp>
      <p:sp>
        <p:nvSpPr>
          <p:cNvPr id="3" name="Content Placeholder 2"/>
          <p:cNvSpPr>
            <a:spLocks noGrp="1"/>
          </p:cNvSpPr>
          <p:nvPr>
            <p:ph idx="1"/>
          </p:nvPr>
        </p:nvSpPr>
        <p:spPr>
          <a:xfrm>
            <a:off x="467544" y="1484784"/>
            <a:ext cx="8229600" cy="5112568"/>
          </a:xfrm>
        </p:spPr>
        <p:txBody>
          <a:bodyPr>
            <a:normAutofit fontScale="92500" lnSpcReduction="10000"/>
          </a:bodyPr>
          <a:lstStyle/>
          <a:p>
            <a:pPr marL="0" indent="0">
              <a:buNone/>
            </a:pPr>
            <a:r>
              <a:rPr lang="en-NZ" b="1" dirty="0"/>
              <a:t>Creating a record that requires foreign key(s</a:t>
            </a:r>
            <a:r>
              <a:rPr lang="en-NZ" b="1" dirty="0" smtClean="0"/>
              <a:t>)</a:t>
            </a:r>
            <a:r>
              <a:rPr lang="en-NZ" dirty="0"/>
              <a:t> </a:t>
            </a:r>
            <a:r>
              <a:rPr lang="en-NZ" dirty="0" smtClean="0"/>
              <a:t>– </a:t>
            </a:r>
            <a:r>
              <a:rPr lang="en-NZ" b="1" dirty="0" smtClean="0"/>
              <a:t>Continued:</a:t>
            </a:r>
          </a:p>
          <a:p>
            <a:r>
              <a:rPr lang="en-NZ" dirty="0" smtClean="0"/>
              <a:t>On </a:t>
            </a:r>
            <a:r>
              <a:rPr lang="en-NZ" dirty="0"/>
              <a:t>slide 7, the CRUD matrix shows that we retrieve data from both </a:t>
            </a:r>
            <a:r>
              <a:rPr lang="en-NZ" i="1" dirty="0" smtClean="0"/>
              <a:t>Student</a:t>
            </a:r>
            <a:r>
              <a:rPr lang="en-NZ" dirty="0" smtClean="0"/>
              <a:t> </a:t>
            </a:r>
            <a:r>
              <a:rPr lang="en-NZ" dirty="0"/>
              <a:t>and </a:t>
            </a:r>
            <a:r>
              <a:rPr lang="en-NZ" i="1" dirty="0"/>
              <a:t>Paper</a:t>
            </a:r>
            <a:r>
              <a:rPr lang="en-NZ" dirty="0"/>
              <a:t> </a:t>
            </a:r>
            <a:r>
              <a:rPr lang="en-NZ" dirty="0" smtClean="0"/>
              <a:t>to </a:t>
            </a:r>
            <a:r>
              <a:rPr lang="en-NZ" dirty="0"/>
              <a:t>implement the ‘</a:t>
            </a:r>
            <a:r>
              <a:rPr lang="en-NZ" i="1" dirty="0"/>
              <a:t>Create New Enrolment</a:t>
            </a:r>
            <a:r>
              <a:rPr lang="en-NZ" dirty="0"/>
              <a:t>’ function. This will allow the user to select a particular student and </a:t>
            </a:r>
            <a:r>
              <a:rPr lang="en-NZ" dirty="0" smtClean="0"/>
              <a:t>the particular paper </a:t>
            </a:r>
            <a:r>
              <a:rPr lang="en-NZ" dirty="0"/>
              <a:t>which that student wishes to enrol on. </a:t>
            </a:r>
            <a:endParaRPr lang="en-NZ" dirty="0" smtClean="0"/>
          </a:p>
          <a:p>
            <a:r>
              <a:rPr lang="en-NZ" dirty="0" smtClean="0"/>
              <a:t>The </a:t>
            </a:r>
            <a:r>
              <a:rPr lang="en-NZ" dirty="0"/>
              <a:t>Student ID and Paper Code </a:t>
            </a:r>
            <a:r>
              <a:rPr lang="en-NZ" dirty="0" smtClean="0"/>
              <a:t>from the selected </a:t>
            </a:r>
            <a:r>
              <a:rPr lang="en-NZ" dirty="0"/>
              <a:t>records </a:t>
            </a:r>
            <a:r>
              <a:rPr lang="en-NZ" dirty="0" smtClean="0"/>
              <a:t>will </a:t>
            </a:r>
            <a:r>
              <a:rPr lang="en-NZ" dirty="0"/>
              <a:t>be used to supply </a:t>
            </a:r>
            <a:r>
              <a:rPr lang="en-NZ" dirty="0" smtClean="0"/>
              <a:t>valid values </a:t>
            </a:r>
            <a:r>
              <a:rPr lang="en-NZ" dirty="0"/>
              <a:t>for the two foreign keys that exist in </a:t>
            </a:r>
            <a:r>
              <a:rPr lang="en-NZ" i="1" dirty="0" smtClean="0"/>
              <a:t>Enrolment</a:t>
            </a:r>
            <a:r>
              <a:rPr lang="en-NZ" dirty="0" smtClean="0"/>
              <a:t>.</a:t>
            </a:r>
          </a:p>
          <a:p>
            <a:r>
              <a:rPr lang="en-NZ" dirty="0" smtClean="0"/>
              <a:t>If an entity contains no foreign keys, we do not need to retrieve records from other tables e.g. Student on slide 7 contains no foreign keys and so creating a new student record only involve a </a:t>
            </a:r>
            <a:r>
              <a:rPr lang="en-NZ" b="1" dirty="0" smtClean="0"/>
              <a:t>C</a:t>
            </a:r>
            <a:r>
              <a:rPr lang="en-NZ" dirty="0" smtClean="0"/>
              <a:t>reate operation on Student.</a:t>
            </a:r>
            <a:endParaRPr lang="en-NZ" dirty="0"/>
          </a:p>
          <a:p>
            <a:endParaRPr lang="en-NZ" dirty="0"/>
          </a:p>
        </p:txBody>
      </p:sp>
      <p:sp>
        <p:nvSpPr>
          <p:cNvPr id="4" name="Slide Number Placeholder 3"/>
          <p:cNvSpPr>
            <a:spLocks noGrp="1"/>
          </p:cNvSpPr>
          <p:nvPr>
            <p:ph type="sldNum" sz="quarter" idx="12"/>
          </p:nvPr>
        </p:nvSpPr>
        <p:spPr/>
        <p:txBody>
          <a:bodyPr/>
          <a:lstStyle/>
          <a:p>
            <a:fld id="{2E775020-A5D4-4E77-8F5E-8075418D585F}" type="slidenum">
              <a:rPr lang="en-US" altLang="en-US" smtClean="0"/>
              <a:pPr/>
              <a:t>11</a:t>
            </a:fld>
            <a:endParaRPr lang="en-US" altLang="en-US" sz="1200"/>
          </a:p>
        </p:txBody>
      </p:sp>
    </p:spTree>
    <p:extLst>
      <p:ext uri="{BB962C8B-B14F-4D97-AF65-F5344CB8AC3E}">
        <p14:creationId xmlns:p14="http://schemas.microsoft.com/office/powerpoint/2010/main" val="333296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NZ" dirty="0" smtClean="0"/>
              <a:t>Creating a CRUD Matrix in Visio</a:t>
            </a:r>
            <a:endParaRPr lang="en-NZ" dirty="0"/>
          </a:p>
        </p:txBody>
      </p:sp>
      <p:sp>
        <p:nvSpPr>
          <p:cNvPr id="3" name="Content Placeholder 2"/>
          <p:cNvSpPr>
            <a:spLocks noGrp="1"/>
          </p:cNvSpPr>
          <p:nvPr>
            <p:ph idx="1"/>
          </p:nvPr>
        </p:nvSpPr>
        <p:spPr>
          <a:xfrm>
            <a:off x="395536" y="1628800"/>
            <a:ext cx="8229600" cy="4389120"/>
          </a:xfrm>
        </p:spPr>
        <p:txBody>
          <a:bodyPr/>
          <a:lstStyle/>
          <a:p>
            <a:r>
              <a:rPr lang="en-NZ" dirty="0" smtClean="0"/>
              <a:t>Use the Six Sigma diagram template in Visio – select the ‘Rows and Columns Shape’. Subtract or add rows and columns as necessary and drag the ‘Value’ icon to add CRUD operations.</a:t>
            </a:r>
            <a:endParaRPr lang="en-NZ" dirty="0"/>
          </a:p>
        </p:txBody>
      </p:sp>
      <p:sp>
        <p:nvSpPr>
          <p:cNvPr id="4" name="Slide Number Placeholder 3"/>
          <p:cNvSpPr>
            <a:spLocks noGrp="1"/>
          </p:cNvSpPr>
          <p:nvPr>
            <p:ph type="sldNum" sz="quarter" idx="12"/>
          </p:nvPr>
        </p:nvSpPr>
        <p:spPr/>
        <p:txBody>
          <a:bodyPr/>
          <a:lstStyle/>
          <a:p>
            <a:fld id="{2E775020-A5D4-4E77-8F5E-8075418D585F}" type="slidenum">
              <a:rPr lang="en-US" altLang="en-US" smtClean="0"/>
              <a:pPr/>
              <a:t>12</a:t>
            </a:fld>
            <a:endParaRPr lang="en-US" altLang="en-US" sz="120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7" y="2852936"/>
            <a:ext cx="3600400"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362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95536" y="404664"/>
            <a:ext cx="8229600" cy="782960"/>
          </a:xfrm>
        </p:spPr>
        <p:txBody>
          <a:bodyPr>
            <a:noAutofit/>
          </a:bodyPr>
          <a:lstStyle/>
          <a:p>
            <a:r>
              <a:rPr lang="en-US" altLang="en-US" sz="3600" dirty="0"/>
              <a:t>Lecture </a:t>
            </a:r>
            <a:r>
              <a:rPr lang="en-US" altLang="en-US" sz="3600" dirty="0" smtClean="0"/>
              <a:t>7:   CRUD Matrix Diagrams</a:t>
            </a:r>
            <a:endParaRPr lang="en-AU" altLang="en-US" sz="3600" dirty="0"/>
          </a:p>
        </p:txBody>
      </p:sp>
      <p:sp>
        <p:nvSpPr>
          <p:cNvPr id="54275" name="Rectangle 3"/>
          <p:cNvSpPr>
            <a:spLocks noGrp="1" noChangeArrowheads="1"/>
          </p:cNvSpPr>
          <p:nvPr>
            <p:ph idx="1"/>
          </p:nvPr>
        </p:nvSpPr>
        <p:spPr>
          <a:xfrm>
            <a:off x="467544" y="1556792"/>
            <a:ext cx="8229600" cy="4389120"/>
          </a:xfrm>
        </p:spPr>
        <p:txBody>
          <a:bodyPr>
            <a:normAutofit/>
          </a:bodyPr>
          <a:lstStyle/>
          <a:p>
            <a:pPr marL="0" indent="0">
              <a:buNone/>
            </a:pPr>
            <a:r>
              <a:rPr lang="en-NZ" sz="2800" b="1" dirty="0" smtClean="0"/>
              <a:t>Objectives</a:t>
            </a:r>
            <a:endParaRPr lang="en-NZ" sz="2800" b="1" dirty="0"/>
          </a:p>
          <a:p>
            <a:pPr marL="0" indent="0">
              <a:buNone/>
            </a:pPr>
            <a:r>
              <a:rPr lang="en-NZ" sz="2800" dirty="0"/>
              <a:t>At the end of this lesson, you should be able to do the following</a:t>
            </a:r>
            <a:r>
              <a:rPr lang="en-NZ" sz="2800" dirty="0" smtClean="0"/>
              <a:t>:</a:t>
            </a:r>
          </a:p>
          <a:p>
            <a:pPr marL="0" indent="0">
              <a:buNone/>
            </a:pPr>
            <a:endParaRPr lang="en-NZ" sz="2800" dirty="0"/>
          </a:p>
          <a:p>
            <a:r>
              <a:rPr lang="en-NZ" sz="2800" dirty="0" smtClean="0"/>
              <a:t>Define function</a:t>
            </a:r>
            <a:r>
              <a:rPr lang="en-NZ" sz="2800" dirty="0"/>
              <a:t> </a:t>
            </a:r>
            <a:r>
              <a:rPr lang="en-NZ" sz="2800" dirty="0" smtClean="0"/>
              <a:t>to entity usages using a CRUD matrix diagram that will be created in MS Visio</a:t>
            </a:r>
            <a:endParaRPr lang="en-US" altLang="en-US" sz="4800" b="0" dirty="0"/>
          </a:p>
          <a:p>
            <a:pPr lvl="2">
              <a:lnSpc>
                <a:spcPct val="80000"/>
              </a:lnSpc>
              <a:buSzPct val="70000"/>
              <a:buFont typeface="Wingdings" pitchFamily="2" charset="2"/>
              <a:buNone/>
            </a:pPr>
            <a:endParaRPr lang="en-US" altLang="en-US" sz="1600" b="0" dirty="0"/>
          </a:p>
          <a:p>
            <a:endParaRPr lang="en-AU" altLang="en-US" dirty="0"/>
          </a:p>
        </p:txBody>
      </p:sp>
      <p:sp>
        <p:nvSpPr>
          <p:cNvPr id="5" name="Slide Number Placeholder 4"/>
          <p:cNvSpPr>
            <a:spLocks noGrp="1"/>
          </p:cNvSpPr>
          <p:nvPr>
            <p:ph type="sldNum" sz="quarter" idx="12"/>
          </p:nvPr>
        </p:nvSpPr>
        <p:spPr/>
        <p:txBody>
          <a:bodyPr/>
          <a:lstStyle/>
          <a:p>
            <a:fld id="{20109CCB-F841-4890-9606-AEDE3C65BD41}" type="slidenum">
              <a:rPr lang="en-US" altLang="en-US"/>
              <a:pPr/>
              <a:t>2</a:t>
            </a:fld>
            <a:endParaRPr lang="en-US" altLang="en-US" sz="12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lstStyle/>
          <a:p>
            <a:r>
              <a:rPr lang="en-NZ" dirty="0" smtClean="0"/>
              <a:t>Introduction</a:t>
            </a:r>
            <a:endParaRPr lang="en-NZ" dirty="0"/>
          </a:p>
        </p:txBody>
      </p:sp>
      <p:sp>
        <p:nvSpPr>
          <p:cNvPr id="3" name="Content Placeholder 2"/>
          <p:cNvSpPr>
            <a:spLocks noGrp="1"/>
          </p:cNvSpPr>
          <p:nvPr>
            <p:ph idx="1"/>
          </p:nvPr>
        </p:nvSpPr>
        <p:spPr>
          <a:xfrm>
            <a:off x="467544" y="1700808"/>
            <a:ext cx="8229600" cy="4968552"/>
          </a:xfrm>
        </p:spPr>
        <p:txBody>
          <a:bodyPr>
            <a:normAutofit fontScale="85000" lnSpcReduction="20000"/>
          </a:bodyPr>
          <a:lstStyle/>
          <a:p>
            <a:r>
              <a:rPr lang="en-NZ" sz="2800" dirty="0" smtClean="0"/>
              <a:t>In the last lecture, </a:t>
            </a:r>
            <a:r>
              <a:rPr lang="en-NZ" sz="2800" dirty="0" smtClean="0"/>
              <a:t>we identified the automated functions (which were originally process steps in our Business Process Models) that need to use data to perform that function.</a:t>
            </a:r>
          </a:p>
          <a:p>
            <a:endParaRPr lang="en-NZ" sz="2800" dirty="0"/>
          </a:p>
          <a:p>
            <a:r>
              <a:rPr lang="en-NZ" sz="2800" dirty="0" smtClean="0"/>
              <a:t> We did this using </a:t>
            </a:r>
            <a:r>
              <a:rPr lang="en-NZ" sz="2800" dirty="0" smtClean="0"/>
              <a:t>a functional hierarchy diagram (FHD</a:t>
            </a:r>
            <a:r>
              <a:rPr lang="en-NZ" sz="2800" dirty="0" smtClean="0"/>
              <a:t>).</a:t>
            </a:r>
          </a:p>
          <a:p>
            <a:endParaRPr lang="en-NZ" sz="2800" dirty="0"/>
          </a:p>
          <a:p>
            <a:r>
              <a:rPr lang="en-NZ" sz="2800" dirty="0" smtClean="0"/>
              <a:t>The next step is</a:t>
            </a:r>
            <a:r>
              <a:rPr lang="en-NZ" sz="2800" dirty="0" smtClean="0"/>
              <a:t> </a:t>
            </a:r>
            <a:r>
              <a:rPr lang="en-NZ" sz="2800" dirty="0" smtClean="0"/>
              <a:t>to combine </a:t>
            </a:r>
            <a:r>
              <a:rPr lang="en-NZ" sz="2800" dirty="0" smtClean="0"/>
              <a:t>information from our FHD </a:t>
            </a:r>
            <a:r>
              <a:rPr lang="en-NZ" sz="2800" dirty="0" smtClean="0"/>
              <a:t>with details from our entity relationship diagram (ERD</a:t>
            </a:r>
            <a:r>
              <a:rPr lang="en-NZ" sz="2800" dirty="0" smtClean="0"/>
              <a:t>).</a:t>
            </a:r>
            <a:br>
              <a:rPr lang="en-NZ" sz="2800" dirty="0" smtClean="0"/>
            </a:br>
            <a:endParaRPr lang="en-NZ" sz="2800" dirty="0" smtClean="0"/>
          </a:p>
          <a:p>
            <a:r>
              <a:rPr lang="en-NZ" sz="2800" dirty="0" smtClean="0"/>
              <a:t>This will help us to ensure that our ERD supports all of the processing required by the database system we will build. </a:t>
            </a:r>
            <a:r>
              <a:rPr lang="en-NZ" sz="2800" dirty="0" smtClean="0"/>
              <a:t/>
            </a:r>
            <a:br>
              <a:rPr lang="en-NZ" sz="2800" dirty="0" smtClean="0"/>
            </a:br>
            <a:endParaRPr lang="en-NZ" sz="2800" dirty="0" smtClean="0"/>
          </a:p>
          <a:p>
            <a:r>
              <a:rPr lang="en-NZ" sz="2800" dirty="0" smtClean="0"/>
              <a:t>We do this by using a CRUD matrix </a:t>
            </a:r>
            <a:r>
              <a:rPr lang="en-NZ" sz="2800" dirty="0" smtClean="0"/>
              <a:t>diagram</a:t>
            </a:r>
            <a:r>
              <a:rPr lang="en-NZ" dirty="0" smtClean="0"/>
              <a:t>.</a:t>
            </a:r>
            <a:endParaRPr lang="en-NZ" dirty="0"/>
          </a:p>
        </p:txBody>
      </p:sp>
      <p:sp>
        <p:nvSpPr>
          <p:cNvPr id="5" name="Slide Number Placeholder 4"/>
          <p:cNvSpPr>
            <a:spLocks noGrp="1"/>
          </p:cNvSpPr>
          <p:nvPr>
            <p:ph type="sldNum" sz="quarter" idx="12"/>
          </p:nvPr>
        </p:nvSpPr>
        <p:spPr/>
        <p:txBody>
          <a:bodyPr/>
          <a:lstStyle/>
          <a:p>
            <a:fld id="{2E775020-A5D4-4E77-8F5E-8075418D585F}" type="slidenum">
              <a:rPr lang="en-US" altLang="en-US" smtClean="0"/>
              <a:pPr/>
              <a:t>3</a:t>
            </a:fld>
            <a:endParaRPr lang="en-US" altLang="en-US" sz="1200"/>
          </a:p>
        </p:txBody>
      </p:sp>
    </p:spTree>
    <p:extLst>
      <p:ext uri="{BB962C8B-B14F-4D97-AF65-F5344CB8AC3E}">
        <p14:creationId xmlns:p14="http://schemas.microsoft.com/office/powerpoint/2010/main" val="1757208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Autofit/>
          </a:bodyPr>
          <a:lstStyle/>
          <a:p>
            <a:r>
              <a:rPr lang="en-NZ" sz="4000" dirty="0" smtClean="0"/>
              <a:t>Supporting Processing Requirements</a:t>
            </a:r>
            <a:endParaRPr lang="en-NZ" sz="4000" dirty="0"/>
          </a:p>
        </p:txBody>
      </p:sp>
      <p:sp>
        <p:nvSpPr>
          <p:cNvPr id="3" name="Content Placeholder 2"/>
          <p:cNvSpPr>
            <a:spLocks noGrp="1"/>
          </p:cNvSpPr>
          <p:nvPr>
            <p:ph idx="1"/>
          </p:nvPr>
        </p:nvSpPr>
        <p:spPr>
          <a:xfrm>
            <a:off x="467544" y="1628800"/>
            <a:ext cx="8229600" cy="4389120"/>
          </a:xfrm>
        </p:spPr>
        <p:txBody>
          <a:bodyPr>
            <a:normAutofit fontScale="92500" lnSpcReduction="10000"/>
          </a:bodyPr>
          <a:lstStyle/>
          <a:p>
            <a:r>
              <a:rPr lang="en-NZ" dirty="0" smtClean="0"/>
              <a:t>All database systems need to support the processing requirements we </a:t>
            </a:r>
            <a:r>
              <a:rPr lang="en-NZ" dirty="0"/>
              <a:t>o</a:t>
            </a:r>
            <a:r>
              <a:rPr lang="en-NZ" dirty="0" smtClean="0"/>
              <a:t>riginally identified in our business process models.</a:t>
            </a:r>
          </a:p>
          <a:p>
            <a:r>
              <a:rPr lang="en-NZ" dirty="0" smtClean="0"/>
              <a:t>Process steps that require data to perform that step   become automated functions in our FHD.</a:t>
            </a:r>
          </a:p>
          <a:p>
            <a:r>
              <a:rPr lang="en-NZ" dirty="0" smtClean="0"/>
              <a:t>If we have an automated function that records a new student, our ERD must have an entity called Student so that this data can be eventually recorded in our database system.</a:t>
            </a:r>
          </a:p>
          <a:p>
            <a:r>
              <a:rPr lang="en-NZ" dirty="0" smtClean="0"/>
              <a:t>All automated functions perform one or more of the following </a:t>
            </a:r>
            <a:r>
              <a:rPr lang="en-NZ" i="1" dirty="0" smtClean="0"/>
              <a:t>operations</a:t>
            </a:r>
            <a:r>
              <a:rPr lang="en-NZ" dirty="0" smtClean="0"/>
              <a:t> on data from our ERD; Create, Retrieve, Update and Delete.</a:t>
            </a:r>
            <a:endParaRPr lang="en-NZ" dirty="0"/>
          </a:p>
        </p:txBody>
      </p:sp>
      <p:sp>
        <p:nvSpPr>
          <p:cNvPr id="4" name="Slide Number Placeholder 3"/>
          <p:cNvSpPr>
            <a:spLocks noGrp="1"/>
          </p:cNvSpPr>
          <p:nvPr>
            <p:ph type="sldNum" sz="quarter" idx="12"/>
          </p:nvPr>
        </p:nvSpPr>
        <p:spPr/>
        <p:txBody>
          <a:bodyPr/>
          <a:lstStyle/>
          <a:p>
            <a:fld id="{2E775020-A5D4-4E77-8F5E-8075418D585F}" type="slidenum">
              <a:rPr lang="en-US" altLang="en-US" smtClean="0"/>
              <a:pPr/>
              <a:t>4</a:t>
            </a:fld>
            <a:endParaRPr lang="en-US" altLang="en-US" sz="1200"/>
          </a:p>
        </p:txBody>
      </p:sp>
    </p:spTree>
    <p:extLst>
      <p:ext uri="{BB962C8B-B14F-4D97-AF65-F5344CB8AC3E}">
        <p14:creationId xmlns:p14="http://schemas.microsoft.com/office/powerpoint/2010/main" val="223651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lstStyle/>
          <a:p>
            <a:r>
              <a:rPr lang="en-NZ" dirty="0" smtClean="0"/>
              <a:t>Operations on Data - CRUD</a:t>
            </a:r>
            <a:endParaRPr lang="en-NZ" dirty="0"/>
          </a:p>
        </p:txBody>
      </p:sp>
      <p:sp>
        <p:nvSpPr>
          <p:cNvPr id="3" name="Content Placeholder 2"/>
          <p:cNvSpPr>
            <a:spLocks noGrp="1"/>
          </p:cNvSpPr>
          <p:nvPr>
            <p:ph idx="1"/>
          </p:nvPr>
        </p:nvSpPr>
        <p:spPr>
          <a:xfrm>
            <a:off x="467544" y="1844824"/>
            <a:ext cx="8229600" cy="4389120"/>
          </a:xfrm>
        </p:spPr>
        <p:txBody>
          <a:bodyPr>
            <a:normAutofit fontScale="92500" lnSpcReduction="10000"/>
          </a:bodyPr>
          <a:lstStyle/>
          <a:p>
            <a:r>
              <a:rPr lang="en-NZ" dirty="0" smtClean="0"/>
              <a:t>In database systems, </a:t>
            </a:r>
            <a:r>
              <a:rPr lang="en-NZ" i="1" dirty="0" smtClean="0"/>
              <a:t>operations</a:t>
            </a:r>
            <a:r>
              <a:rPr lang="en-NZ" dirty="0" smtClean="0"/>
              <a:t> are what we do with data. There are four basic operations:</a:t>
            </a:r>
          </a:p>
          <a:p>
            <a:r>
              <a:rPr lang="en-NZ" b="1" dirty="0" smtClean="0"/>
              <a:t>Create</a:t>
            </a:r>
            <a:r>
              <a:rPr lang="en-NZ" dirty="0" smtClean="0"/>
              <a:t> – add a new record to a table</a:t>
            </a:r>
          </a:p>
          <a:p>
            <a:r>
              <a:rPr lang="en-NZ" b="1" dirty="0" smtClean="0"/>
              <a:t>Retrieve</a:t>
            </a:r>
            <a:r>
              <a:rPr lang="en-NZ" dirty="0" smtClean="0"/>
              <a:t> – extract an existing record from a table</a:t>
            </a:r>
          </a:p>
          <a:p>
            <a:r>
              <a:rPr lang="en-NZ" b="1" dirty="0" smtClean="0"/>
              <a:t>Update</a:t>
            </a:r>
            <a:r>
              <a:rPr lang="en-NZ" dirty="0" smtClean="0"/>
              <a:t> – modify an existing record in a table</a:t>
            </a:r>
          </a:p>
          <a:p>
            <a:r>
              <a:rPr lang="en-NZ" b="1" dirty="0" smtClean="0"/>
              <a:t>Delete</a:t>
            </a:r>
            <a:r>
              <a:rPr lang="en-NZ" dirty="0" smtClean="0"/>
              <a:t> – remove an existing record from a table</a:t>
            </a:r>
            <a:br>
              <a:rPr lang="en-NZ" dirty="0" smtClean="0"/>
            </a:br>
            <a:endParaRPr lang="en-NZ" dirty="0" smtClean="0"/>
          </a:p>
          <a:p>
            <a:pPr marL="0" indent="0">
              <a:buNone/>
            </a:pPr>
            <a:r>
              <a:rPr lang="en-NZ" dirty="0" smtClean="0"/>
              <a:t>A CRUD matrix diagram identifies what operations on data are performed by each automated function. They combine the data requirements from our ERD with the processing requirements that we summarised in our FHD. </a:t>
            </a:r>
            <a:endParaRPr lang="en-NZ" dirty="0"/>
          </a:p>
        </p:txBody>
      </p:sp>
      <p:sp>
        <p:nvSpPr>
          <p:cNvPr id="4" name="Slide Number Placeholder 3"/>
          <p:cNvSpPr>
            <a:spLocks noGrp="1"/>
          </p:cNvSpPr>
          <p:nvPr>
            <p:ph type="sldNum" sz="quarter" idx="12"/>
          </p:nvPr>
        </p:nvSpPr>
        <p:spPr/>
        <p:txBody>
          <a:bodyPr/>
          <a:lstStyle/>
          <a:p>
            <a:fld id="{2E775020-A5D4-4E77-8F5E-8075418D585F}" type="slidenum">
              <a:rPr lang="en-US" altLang="en-US" smtClean="0"/>
              <a:pPr/>
              <a:t>5</a:t>
            </a:fld>
            <a:endParaRPr lang="en-US" altLang="en-US" sz="1200"/>
          </a:p>
        </p:txBody>
      </p:sp>
    </p:spTree>
    <p:extLst>
      <p:ext uri="{BB962C8B-B14F-4D97-AF65-F5344CB8AC3E}">
        <p14:creationId xmlns:p14="http://schemas.microsoft.com/office/powerpoint/2010/main" val="630333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7" name="Group 7"/>
          <p:cNvGrpSpPr>
            <a:grpSpLocks/>
          </p:cNvGrpSpPr>
          <p:nvPr/>
        </p:nvGrpSpPr>
        <p:grpSpPr bwMode="auto">
          <a:xfrm rot="10800000">
            <a:off x="5470525" y="2066106"/>
            <a:ext cx="301625" cy="858837"/>
            <a:chOff x="3446" y="1267"/>
            <a:chExt cx="190" cy="541"/>
          </a:xfrm>
        </p:grpSpPr>
        <p:sp>
          <p:nvSpPr>
            <p:cNvPr id="10242" name="Line 2"/>
            <p:cNvSpPr>
              <a:spLocks noChangeShapeType="1"/>
            </p:cNvSpPr>
            <p:nvPr/>
          </p:nvSpPr>
          <p:spPr bwMode="auto">
            <a:xfrm flipV="1">
              <a:off x="3541" y="1554"/>
              <a:ext cx="0" cy="254"/>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grpSp>
          <p:nvGrpSpPr>
            <p:cNvPr id="10245" name="Group 5"/>
            <p:cNvGrpSpPr>
              <a:grpSpLocks/>
            </p:cNvGrpSpPr>
            <p:nvPr/>
          </p:nvGrpSpPr>
          <p:grpSpPr bwMode="auto">
            <a:xfrm>
              <a:off x="3446" y="1645"/>
              <a:ext cx="190" cy="122"/>
              <a:chOff x="3446" y="1645"/>
              <a:chExt cx="190" cy="122"/>
            </a:xfrm>
          </p:grpSpPr>
          <p:sp>
            <p:nvSpPr>
              <p:cNvPr id="10243" name="Line 3"/>
              <p:cNvSpPr>
                <a:spLocks noChangeShapeType="1"/>
              </p:cNvSpPr>
              <p:nvPr/>
            </p:nvSpPr>
            <p:spPr bwMode="auto">
              <a:xfrm flipH="1" flipV="1">
                <a:off x="3541" y="1645"/>
                <a:ext cx="95" cy="12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244" name="Line 4"/>
              <p:cNvSpPr>
                <a:spLocks noChangeShapeType="1"/>
              </p:cNvSpPr>
              <p:nvPr/>
            </p:nvSpPr>
            <p:spPr bwMode="auto">
              <a:xfrm flipV="1">
                <a:off x="3446" y="1645"/>
                <a:ext cx="95" cy="12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grpSp>
        <p:sp>
          <p:nvSpPr>
            <p:cNvPr id="10246" name="Line 6"/>
            <p:cNvSpPr>
              <a:spLocks noChangeShapeType="1"/>
            </p:cNvSpPr>
            <p:nvPr/>
          </p:nvSpPr>
          <p:spPr bwMode="auto">
            <a:xfrm flipV="1">
              <a:off x="3541" y="1267"/>
              <a:ext cx="0" cy="212"/>
            </a:xfrm>
            <a:prstGeom prst="line">
              <a:avLst/>
            </a:prstGeom>
            <a:noFill/>
            <a:ln w="508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grpSp>
      <p:sp>
        <p:nvSpPr>
          <p:cNvPr id="10248" name="Rectangle 8"/>
          <p:cNvSpPr>
            <a:spLocks noGrp="1" noChangeArrowheads="1"/>
          </p:cNvSpPr>
          <p:nvPr>
            <p:ph type="title"/>
          </p:nvPr>
        </p:nvSpPr>
        <p:spPr>
          <a:xfrm>
            <a:off x="931863" y="116632"/>
            <a:ext cx="7299325" cy="881063"/>
          </a:xfrm>
          <a:noFill/>
          <a:ln/>
        </p:spPr>
        <p:txBody>
          <a:bodyPr/>
          <a:lstStyle/>
          <a:p>
            <a:r>
              <a:rPr lang="en-AU" altLang="en-US" dirty="0" smtClean="0"/>
              <a:t>Combining the FHD and ERD in a CRUD Matrix</a:t>
            </a:r>
            <a:endParaRPr lang="en-AU" altLang="en-US" dirty="0"/>
          </a:p>
        </p:txBody>
      </p:sp>
      <p:grpSp>
        <p:nvGrpSpPr>
          <p:cNvPr id="10254" name="Group 14"/>
          <p:cNvGrpSpPr>
            <a:grpSpLocks/>
          </p:cNvGrpSpPr>
          <p:nvPr/>
        </p:nvGrpSpPr>
        <p:grpSpPr bwMode="auto">
          <a:xfrm>
            <a:off x="6504111" y="1630363"/>
            <a:ext cx="858838" cy="301625"/>
            <a:chOff x="3836" y="1027"/>
            <a:chExt cx="541" cy="190"/>
          </a:xfrm>
        </p:grpSpPr>
        <p:sp>
          <p:nvSpPr>
            <p:cNvPr id="10249" name="Line 9"/>
            <p:cNvSpPr>
              <a:spLocks noChangeShapeType="1"/>
            </p:cNvSpPr>
            <p:nvPr/>
          </p:nvSpPr>
          <p:spPr bwMode="auto">
            <a:xfrm>
              <a:off x="3836" y="1122"/>
              <a:ext cx="254"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grpSp>
          <p:nvGrpSpPr>
            <p:cNvPr id="10252" name="Group 12"/>
            <p:cNvGrpSpPr>
              <a:grpSpLocks/>
            </p:cNvGrpSpPr>
            <p:nvPr/>
          </p:nvGrpSpPr>
          <p:grpSpPr bwMode="auto">
            <a:xfrm>
              <a:off x="3877" y="1027"/>
              <a:ext cx="122" cy="190"/>
              <a:chOff x="3877" y="1027"/>
              <a:chExt cx="122" cy="190"/>
            </a:xfrm>
          </p:grpSpPr>
          <p:sp>
            <p:nvSpPr>
              <p:cNvPr id="10250" name="Line 10"/>
              <p:cNvSpPr>
                <a:spLocks noChangeShapeType="1"/>
              </p:cNvSpPr>
              <p:nvPr/>
            </p:nvSpPr>
            <p:spPr bwMode="auto">
              <a:xfrm>
                <a:off x="3877" y="1027"/>
                <a:ext cx="122" cy="9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251" name="Line 11"/>
              <p:cNvSpPr>
                <a:spLocks noChangeShapeType="1"/>
              </p:cNvSpPr>
              <p:nvPr/>
            </p:nvSpPr>
            <p:spPr bwMode="auto">
              <a:xfrm flipV="1">
                <a:off x="3877" y="1122"/>
                <a:ext cx="122" cy="9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grpSp>
        <p:sp>
          <p:nvSpPr>
            <p:cNvPr id="10253" name="Line 13"/>
            <p:cNvSpPr>
              <a:spLocks noChangeShapeType="1"/>
            </p:cNvSpPr>
            <p:nvPr/>
          </p:nvSpPr>
          <p:spPr bwMode="auto">
            <a:xfrm>
              <a:off x="4165" y="1122"/>
              <a:ext cx="212" cy="0"/>
            </a:xfrm>
            <a:prstGeom prst="line">
              <a:avLst/>
            </a:prstGeom>
            <a:noFill/>
            <a:ln w="508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grpSp>
      <p:sp>
        <p:nvSpPr>
          <p:cNvPr id="10261" name="Rectangle 21"/>
          <p:cNvSpPr>
            <a:spLocks noChangeArrowheads="1"/>
          </p:cNvSpPr>
          <p:nvPr/>
        </p:nvSpPr>
        <p:spPr bwMode="auto">
          <a:xfrm>
            <a:off x="7837488" y="3686175"/>
            <a:ext cx="16827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b="1" smtClean="0">
              <a:solidFill>
                <a:srgbClr val="020209"/>
              </a:solidFill>
            </a:endParaRPr>
          </a:p>
        </p:txBody>
      </p:sp>
      <p:sp>
        <p:nvSpPr>
          <p:cNvPr id="10262" name="AutoShape 22"/>
          <p:cNvSpPr>
            <a:spLocks noChangeArrowheads="1"/>
          </p:cNvSpPr>
          <p:nvPr/>
        </p:nvSpPr>
        <p:spPr bwMode="blackGray">
          <a:xfrm>
            <a:off x="7154986" y="1470025"/>
            <a:ext cx="1385888" cy="666750"/>
          </a:xfrm>
          <a:prstGeom prst="roundRect">
            <a:avLst>
              <a:gd name="adj" fmla="val 12495"/>
            </a:avLst>
          </a:prstGeom>
          <a:gradFill rotWithShape="0">
            <a:gsLst>
              <a:gs pos="0">
                <a:schemeClr val="hlink"/>
              </a:gs>
              <a:gs pos="100000">
                <a:schemeClr val="hlink">
                  <a:gamma/>
                  <a:shade val="80000"/>
                  <a:invGamma/>
                </a:schemeClr>
              </a:gs>
            </a:gsLst>
            <a:lin ang="2700000" scaled="1"/>
          </a:gradFill>
          <a:ln>
            <a:noFill/>
          </a:ln>
          <a:effectLst>
            <a:outerShdw dist="71842"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NZ" b="1" smtClean="0">
              <a:solidFill>
                <a:srgbClr val="020209"/>
              </a:solidFill>
            </a:endParaRPr>
          </a:p>
        </p:txBody>
      </p:sp>
      <p:sp>
        <p:nvSpPr>
          <p:cNvPr id="10264" name="AutoShape 24"/>
          <p:cNvSpPr>
            <a:spLocks noChangeArrowheads="1"/>
          </p:cNvSpPr>
          <p:nvPr/>
        </p:nvSpPr>
        <p:spPr bwMode="blackGray">
          <a:xfrm>
            <a:off x="4788024" y="1484313"/>
            <a:ext cx="1743075" cy="631825"/>
          </a:xfrm>
          <a:prstGeom prst="roundRect">
            <a:avLst>
              <a:gd name="adj" fmla="val 12495"/>
            </a:avLst>
          </a:prstGeom>
          <a:gradFill rotWithShape="0">
            <a:gsLst>
              <a:gs pos="0">
                <a:schemeClr val="tx1"/>
              </a:gs>
              <a:gs pos="100000">
                <a:schemeClr val="tx1">
                  <a:gamma/>
                  <a:shade val="89804"/>
                  <a:invGamma/>
                </a:schemeClr>
              </a:gs>
            </a:gsLst>
            <a:lin ang="2700000" scaled="1"/>
          </a:gradFill>
          <a:ln>
            <a:noFill/>
          </a:ln>
          <a:effectLst>
            <a:outerShdw dist="71842"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NZ" b="1" smtClean="0">
              <a:solidFill>
                <a:srgbClr val="020209"/>
              </a:solidFill>
            </a:endParaRPr>
          </a:p>
        </p:txBody>
      </p:sp>
      <p:sp>
        <p:nvSpPr>
          <p:cNvPr id="10265" name="Rectangle 25"/>
          <p:cNvSpPr>
            <a:spLocks noChangeArrowheads="1"/>
          </p:cNvSpPr>
          <p:nvPr/>
        </p:nvSpPr>
        <p:spPr bwMode="auto">
          <a:xfrm>
            <a:off x="4843587" y="1593782"/>
            <a:ext cx="175180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spcBef>
                <a:spcPct val="50000"/>
              </a:spcBef>
            </a:pPr>
            <a:r>
              <a:rPr lang="en-AU" altLang="en-US" sz="1800" b="1" dirty="0" smtClean="0">
                <a:solidFill>
                  <a:srgbClr val="0E0E58"/>
                </a:solidFill>
                <a:latin typeface="Arial" charset="0"/>
              </a:rPr>
              <a:t>ENROLMENT</a:t>
            </a:r>
          </a:p>
        </p:txBody>
      </p:sp>
      <p:sp>
        <p:nvSpPr>
          <p:cNvPr id="10266" name="AutoShape 26"/>
          <p:cNvSpPr>
            <a:spLocks noChangeArrowheads="1"/>
          </p:cNvSpPr>
          <p:nvPr/>
        </p:nvSpPr>
        <p:spPr bwMode="blackGray">
          <a:xfrm>
            <a:off x="5103813" y="2778125"/>
            <a:ext cx="1068387" cy="647700"/>
          </a:xfrm>
          <a:prstGeom prst="roundRect">
            <a:avLst>
              <a:gd name="adj" fmla="val 12495"/>
            </a:avLst>
          </a:prstGeom>
          <a:gradFill rotWithShape="0">
            <a:gsLst>
              <a:gs pos="0">
                <a:schemeClr val="tx1"/>
              </a:gs>
              <a:gs pos="100000">
                <a:schemeClr val="tx1">
                  <a:gamma/>
                  <a:shade val="89804"/>
                  <a:invGamma/>
                </a:schemeClr>
              </a:gs>
            </a:gsLst>
            <a:lin ang="2700000" scaled="1"/>
          </a:gradFill>
          <a:ln>
            <a:noFill/>
          </a:ln>
          <a:effectLst>
            <a:outerShdw dist="71842"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NZ" b="1" smtClean="0">
              <a:solidFill>
                <a:srgbClr val="020209"/>
              </a:solidFill>
            </a:endParaRPr>
          </a:p>
        </p:txBody>
      </p:sp>
      <p:sp>
        <p:nvSpPr>
          <p:cNvPr id="10267" name="Rectangle 27"/>
          <p:cNvSpPr>
            <a:spLocks noChangeArrowheads="1"/>
          </p:cNvSpPr>
          <p:nvPr/>
        </p:nvSpPr>
        <p:spPr bwMode="auto">
          <a:xfrm>
            <a:off x="5091113" y="2857500"/>
            <a:ext cx="963918"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spcBef>
                <a:spcPct val="50000"/>
              </a:spcBef>
            </a:pPr>
            <a:r>
              <a:rPr lang="en-AU" altLang="en-US" sz="1800" b="1" dirty="0" smtClean="0">
                <a:solidFill>
                  <a:srgbClr val="0E0E58"/>
                </a:solidFill>
                <a:latin typeface="Arial" charset="0"/>
              </a:rPr>
              <a:t>PAPER</a:t>
            </a:r>
          </a:p>
        </p:txBody>
      </p:sp>
      <p:sp>
        <p:nvSpPr>
          <p:cNvPr id="10269" name="Rectangle 29"/>
          <p:cNvSpPr>
            <a:spLocks noChangeArrowheads="1"/>
          </p:cNvSpPr>
          <p:nvPr/>
        </p:nvSpPr>
        <p:spPr bwMode="auto">
          <a:xfrm>
            <a:off x="7199436" y="1546225"/>
            <a:ext cx="127599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spcBef>
                <a:spcPct val="50000"/>
              </a:spcBef>
            </a:pPr>
            <a:r>
              <a:rPr lang="en-AU" altLang="en-US" sz="1800" b="1" dirty="0" smtClean="0">
                <a:solidFill>
                  <a:srgbClr val="0E0E58"/>
                </a:solidFill>
                <a:latin typeface="Arial" charset="0"/>
              </a:rPr>
              <a:t>STUDENT</a:t>
            </a:r>
          </a:p>
        </p:txBody>
      </p:sp>
      <p:sp>
        <p:nvSpPr>
          <p:cNvPr id="10270" name="Freeform 30"/>
          <p:cNvSpPr>
            <a:spLocks/>
          </p:cNvSpPr>
          <p:nvPr/>
        </p:nvSpPr>
        <p:spPr bwMode="auto">
          <a:xfrm>
            <a:off x="3598863" y="3168650"/>
            <a:ext cx="588962" cy="1201738"/>
          </a:xfrm>
          <a:custGeom>
            <a:avLst/>
            <a:gdLst>
              <a:gd name="T0" fmla="*/ 370 w 371"/>
              <a:gd name="T1" fmla="*/ 756 h 757"/>
              <a:gd name="T2" fmla="*/ 370 w 371"/>
              <a:gd name="T3" fmla="*/ 0 h 757"/>
              <a:gd name="T4" fmla="*/ 0 w 371"/>
              <a:gd name="T5" fmla="*/ 0 h 757"/>
            </a:gdLst>
            <a:ahLst/>
            <a:cxnLst>
              <a:cxn ang="0">
                <a:pos x="T0" y="T1"/>
              </a:cxn>
              <a:cxn ang="0">
                <a:pos x="T2" y="T3"/>
              </a:cxn>
              <a:cxn ang="0">
                <a:pos x="T4" y="T5"/>
              </a:cxn>
            </a:cxnLst>
            <a:rect l="0" t="0" r="r" b="b"/>
            <a:pathLst>
              <a:path w="371" h="757">
                <a:moveTo>
                  <a:pt x="370" y="756"/>
                </a:moveTo>
                <a:lnTo>
                  <a:pt x="370" y="0"/>
                </a:lnTo>
                <a:lnTo>
                  <a:pt x="0" y="0"/>
                </a:lnTo>
              </a:path>
            </a:pathLst>
          </a:custGeom>
          <a:noFill/>
          <a:ln w="50800" cap="rnd" cmpd="sng">
            <a:solidFill>
              <a:schemeClr val="tx2"/>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271" name="Line 31"/>
          <p:cNvSpPr>
            <a:spLocks noChangeShapeType="1"/>
          </p:cNvSpPr>
          <p:nvPr/>
        </p:nvSpPr>
        <p:spPr bwMode="auto">
          <a:xfrm>
            <a:off x="1666875" y="2905125"/>
            <a:ext cx="839788"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272" name="Freeform 32"/>
          <p:cNvSpPr>
            <a:spLocks/>
          </p:cNvSpPr>
          <p:nvPr/>
        </p:nvSpPr>
        <p:spPr bwMode="auto">
          <a:xfrm>
            <a:off x="1644650" y="1716088"/>
            <a:ext cx="906463" cy="2295525"/>
          </a:xfrm>
          <a:custGeom>
            <a:avLst/>
            <a:gdLst>
              <a:gd name="T0" fmla="*/ 0 w 571"/>
              <a:gd name="T1" fmla="*/ 0 h 1446"/>
              <a:gd name="T2" fmla="*/ 0 w 571"/>
              <a:gd name="T3" fmla="*/ 1445 h 1446"/>
              <a:gd name="T4" fmla="*/ 570 w 571"/>
              <a:gd name="T5" fmla="*/ 1445 h 1446"/>
            </a:gdLst>
            <a:ahLst/>
            <a:cxnLst>
              <a:cxn ang="0">
                <a:pos x="T0" y="T1"/>
              </a:cxn>
              <a:cxn ang="0">
                <a:pos x="T2" y="T3"/>
              </a:cxn>
              <a:cxn ang="0">
                <a:pos x="T4" y="T5"/>
              </a:cxn>
            </a:cxnLst>
            <a:rect l="0" t="0" r="r" b="b"/>
            <a:pathLst>
              <a:path w="571" h="1446">
                <a:moveTo>
                  <a:pt x="0" y="0"/>
                </a:moveTo>
                <a:lnTo>
                  <a:pt x="0" y="1445"/>
                </a:lnTo>
                <a:lnTo>
                  <a:pt x="570" y="1445"/>
                </a:lnTo>
              </a:path>
            </a:pathLst>
          </a:custGeom>
          <a:noFill/>
          <a:ln w="508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273" name="Line 33"/>
          <p:cNvSpPr>
            <a:spLocks noChangeShapeType="1"/>
          </p:cNvSpPr>
          <p:nvPr/>
        </p:nvSpPr>
        <p:spPr bwMode="auto">
          <a:xfrm>
            <a:off x="1635125" y="1916113"/>
            <a:ext cx="86042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274" name="Line 34"/>
          <p:cNvSpPr>
            <a:spLocks noChangeShapeType="1"/>
          </p:cNvSpPr>
          <p:nvPr/>
        </p:nvSpPr>
        <p:spPr bwMode="auto">
          <a:xfrm>
            <a:off x="1644650" y="2382838"/>
            <a:ext cx="850900"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275" name="Rectangle 35"/>
          <p:cNvSpPr>
            <a:spLocks noChangeArrowheads="1"/>
          </p:cNvSpPr>
          <p:nvPr/>
        </p:nvSpPr>
        <p:spPr bwMode="auto">
          <a:xfrm>
            <a:off x="2508250" y="2201863"/>
            <a:ext cx="1033463" cy="407987"/>
          </a:xfrm>
          <a:prstGeom prst="rect">
            <a:avLst/>
          </a:prstGeom>
          <a:solidFill>
            <a:schemeClr val="folHlink"/>
          </a:solidFill>
          <a:ln w="25400">
            <a:solidFill>
              <a:srgbClr val="A7CCF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b="1" smtClean="0">
              <a:solidFill>
                <a:srgbClr val="020209"/>
              </a:solidFill>
            </a:endParaRPr>
          </a:p>
        </p:txBody>
      </p:sp>
      <p:sp>
        <p:nvSpPr>
          <p:cNvPr id="10276" name="Rectangle 36"/>
          <p:cNvSpPr>
            <a:spLocks noChangeArrowheads="1"/>
          </p:cNvSpPr>
          <p:nvPr/>
        </p:nvSpPr>
        <p:spPr bwMode="auto">
          <a:xfrm>
            <a:off x="2508250" y="2716213"/>
            <a:ext cx="1033463" cy="407987"/>
          </a:xfrm>
          <a:prstGeom prst="rect">
            <a:avLst/>
          </a:prstGeom>
          <a:solidFill>
            <a:schemeClr val="folHlink"/>
          </a:solidFill>
          <a:ln w="25400">
            <a:solidFill>
              <a:srgbClr val="A7CCF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b="1" smtClean="0">
              <a:solidFill>
                <a:srgbClr val="020209"/>
              </a:solidFill>
            </a:endParaRPr>
          </a:p>
        </p:txBody>
      </p:sp>
      <p:sp>
        <p:nvSpPr>
          <p:cNvPr id="10277" name="Rectangle 37"/>
          <p:cNvSpPr>
            <a:spLocks noChangeArrowheads="1"/>
          </p:cNvSpPr>
          <p:nvPr/>
        </p:nvSpPr>
        <p:spPr bwMode="auto">
          <a:xfrm>
            <a:off x="2508250" y="3262313"/>
            <a:ext cx="1033463" cy="407987"/>
          </a:xfrm>
          <a:prstGeom prst="rect">
            <a:avLst/>
          </a:prstGeom>
          <a:solidFill>
            <a:schemeClr val="folHlink"/>
          </a:solidFill>
          <a:ln w="25400">
            <a:solidFill>
              <a:srgbClr val="A7CCF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b="1" smtClean="0">
              <a:solidFill>
                <a:srgbClr val="020209"/>
              </a:solidFill>
            </a:endParaRPr>
          </a:p>
        </p:txBody>
      </p:sp>
      <p:sp>
        <p:nvSpPr>
          <p:cNvPr id="10278" name="Rectangle 38"/>
          <p:cNvSpPr>
            <a:spLocks noChangeArrowheads="1"/>
          </p:cNvSpPr>
          <p:nvPr/>
        </p:nvSpPr>
        <p:spPr bwMode="auto">
          <a:xfrm>
            <a:off x="2508250" y="3786188"/>
            <a:ext cx="1033463" cy="406400"/>
          </a:xfrm>
          <a:prstGeom prst="rect">
            <a:avLst/>
          </a:prstGeom>
          <a:solidFill>
            <a:schemeClr val="folHlink"/>
          </a:solidFill>
          <a:ln w="25400">
            <a:solidFill>
              <a:srgbClr val="A7CCF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b="1" smtClean="0">
              <a:solidFill>
                <a:srgbClr val="020209"/>
              </a:solidFill>
            </a:endParaRPr>
          </a:p>
        </p:txBody>
      </p:sp>
      <p:sp>
        <p:nvSpPr>
          <p:cNvPr id="10279" name="Rectangle 39"/>
          <p:cNvSpPr>
            <a:spLocks noChangeArrowheads="1"/>
          </p:cNvSpPr>
          <p:nvPr/>
        </p:nvSpPr>
        <p:spPr bwMode="auto">
          <a:xfrm>
            <a:off x="1177925" y="1282700"/>
            <a:ext cx="1033463" cy="441325"/>
          </a:xfrm>
          <a:prstGeom prst="rect">
            <a:avLst/>
          </a:prstGeom>
          <a:solidFill>
            <a:schemeClr val="folHlink"/>
          </a:solidFill>
          <a:ln w="25400">
            <a:solidFill>
              <a:srgbClr val="A7CCF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b="1" smtClean="0">
              <a:solidFill>
                <a:srgbClr val="020209"/>
              </a:solidFill>
            </a:endParaRPr>
          </a:p>
        </p:txBody>
      </p:sp>
      <p:sp>
        <p:nvSpPr>
          <p:cNvPr id="10280" name="Rectangle 40"/>
          <p:cNvSpPr>
            <a:spLocks noChangeArrowheads="1"/>
          </p:cNvSpPr>
          <p:nvPr/>
        </p:nvSpPr>
        <p:spPr bwMode="auto">
          <a:xfrm>
            <a:off x="1492250" y="12890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spcBef>
                <a:spcPct val="50000"/>
              </a:spcBef>
            </a:pPr>
            <a:r>
              <a:rPr lang="en-AU" altLang="en-US" dirty="0" smtClean="0">
                <a:solidFill>
                  <a:srgbClr val="0E0E58"/>
                </a:solidFill>
                <a:latin typeface="Arial" charset="0"/>
              </a:rPr>
              <a:t>X</a:t>
            </a:r>
          </a:p>
        </p:txBody>
      </p:sp>
      <p:sp>
        <p:nvSpPr>
          <p:cNvPr id="10281" name="Rectangle 41"/>
          <p:cNvSpPr>
            <a:spLocks noChangeArrowheads="1"/>
          </p:cNvSpPr>
          <p:nvPr/>
        </p:nvSpPr>
        <p:spPr bwMode="auto">
          <a:xfrm>
            <a:off x="2819400" y="22161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spcBef>
                <a:spcPct val="50000"/>
              </a:spcBef>
            </a:pPr>
            <a:r>
              <a:rPr lang="en-AU" altLang="en-US" smtClean="0">
                <a:solidFill>
                  <a:srgbClr val="0E0E58"/>
                </a:solidFill>
                <a:latin typeface="Arial" charset="0"/>
              </a:rPr>
              <a:t>B</a:t>
            </a:r>
          </a:p>
        </p:txBody>
      </p:sp>
      <p:sp>
        <p:nvSpPr>
          <p:cNvPr id="10282" name="Rectangle 42"/>
          <p:cNvSpPr>
            <a:spLocks noChangeArrowheads="1"/>
          </p:cNvSpPr>
          <p:nvPr/>
        </p:nvSpPr>
        <p:spPr bwMode="auto">
          <a:xfrm>
            <a:off x="2811463" y="2727325"/>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spcBef>
                <a:spcPct val="50000"/>
              </a:spcBef>
            </a:pPr>
            <a:r>
              <a:rPr lang="en-AU" altLang="en-US" smtClean="0">
                <a:solidFill>
                  <a:srgbClr val="0E0E58"/>
                </a:solidFill>
                <a:latin typeface="Arial" charset="0"/>
              </a:rPr>
              <a:t>C</a:t>
            </a:r>
          </a:p>
        </p:txBody>
      </p:sp>
      <p:sp>
        <p:nvSpPr>
          <p:cNvPr id="10283" name="Rectangle 43"/>
          <p:cNvSpPr>
            <a:spLocks noChangeArrowheads="1"/>
          </p:cNvSpPr>
          <p:nvPr/>
        </p:nvSpPr>
        <p:spPr bwMode="auto">
          <a:xfrm>
            <a:off x="2811463" y="3281363"/>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spcBef>
                <a:spcPct val="50000"/>
              </a:spcBef>
            </a:pPr>
            <a:r>
              <a:rPr lang="en-AU" altLang="en-US" smtClean="0">
                <a:solidFill>
                  <a:srgbClr val="0E0E58"/>
                </a:solidFill>
                <a:latin typeface="Arial" charset="0"/>
              </a:rPr>
              <a:t>D</a:t>
            </a:r>
          </a:p>
        </p:txBody>
      </p:sp>
      <p:sp>
        <p:nvSpPr>
          <p:cNvPr id="10284" name="Rectangle 44"/>
          <p:cNvSpPr>
            <a:spLocks noChangeArrowheads="1"/>
          </p:cNvSpPr>
          <p:nvPr/>
        </p:nvSpPr>
        <p:spPr bwMode="auto">
          <a:xfrm>
            <a:off x="2819400" y="379571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spcBef>
                <a:spcPct val="50000"/>
              </a:spcBef>
            </a:pPr>
            <a:r>
              <a:rPr lang="en-AU" altLang="en-US" smtClean="0">
                <a:solidFill>
                  <a:srgbClr val="0E0E58"/>
                </a:solidFill>
                <a:latin typeface="Arial" charset="0"/>
              </a:rPr>
              <a:t>E</a:t>
            </a:r>
          </a:p>
        </p:txBody>
      </p:sp>
      <p:sp>
        <p:nvSpPr>
          <p:cNvPr id="10285" name="Rectangle 45"/>
          <p:cNvSpPr>
            <a:spLocks noChangeArrowheads="1"/>
          </p:cNvSpPr>
          <p:nvPr/>
        </p:nvSpPr>
        <p:spPr bwMode="auto">
          <a:xfrm>
            <a:off x="2508250" y="1692275"/>
            <a:ext cx="1033463" cy="407988"/>
          </a:xfrm>
          <a:prstGeom prst="rect">
            <a:avLst/>
          </a:prstGeom>
          <a:solidFill>
            <a:schemeClr val="folHlink"/>
          </a:solidFill>
          <a:ln w="25400">
            <a:solidFill>
              <a:srgbClr val="A7CCF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b="1" smtClean="0">
              <a:solidFill>
                <a:srgbClr val="020209"/>
              </a:solidFill>
            </a:endParaRPr>
          </a:p>
        </p:txBody>
      </p:sp>
      <p:sp>
        <p:nvSpPr>
          <p:cNvPr id="10286" name="Rectangle 46"/>
          <p:cNvSpPr>
            <a:spLocks noChangeArrowheads="1"/>
          </p:cNvSpPr>
          <p:nvPr/>
        </p:nvSpPr>
        <p:spPr bwMode="auto">
          <a:xfrm>
            <a:off x="2819400" y="16891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spcBef>
                <a:spcPct val="50000"/>
              </a:spcBef>
            </a:pPr>
            <a:r>
              <a:rPr lang="en-AU" altLang="en-US" smtClean="0">
                <a:solidFill>
                  <a:srgbClr val="0E0E58"/>
                </a:solidFill>
                <a:latin typeface="Arial" charset="0"/>
              </a:rPr>
              <a:t>A</a:t>
            </a:r>
          </a:p>
        </p:txBody>
      </p:sp>
      <p:sp>
        <p:nvSpPr>
          <p:cNvPr id="10294" name="Freeform 54"/>
          <p:cNvSpPr>
            <a:spLocks/>
          </p:cNvSpPr>
          <p:nvPr/>
        </p:nvSpPr>
        <p:spPr bwMode="auto">
          <a:xfrm>
            <a:off x="4516438" y="3168650"/>
            <a:ext cx="588962" cy="1201738"/>
          </a:xfrm>
          <a:custGeom>
            <a:avLst/>
            <a:gdLst>
              <a:gd name="T0" fmla="*/ 0 w 371"/>
              <a:gd name="T1" fmla="*/ 756 h 757"/>
              <a:gd name="T2" fmla="*/ 0 w 371"/>
              <a:gd name="T3" fmla="*/ 0 h 757"/>
              <a:gd name="T4" fmla="*/ 370 w 371"/>
              <a:gd name="T5" fmla="*/ 0 h 757"/>
            </a:gdLst>
            <a:ahLst/>
            <a:cxnLst>
              <a:cxn ang="0">
                <a:pos x="T0" y="T1"/>
              </a:cxn>
              <a:cxn ang="0">
                <a:pos x="T2" y="T3"/>
              </a:cxn>
              <a:cxn ang="0">
                <a:pos x="T4" y="T5"/>
              </a:cxn>
            </a:cxnLst>
            <a:rect l="0" t="0" r="r" b="b"/>
            <a:pathLst>
              <a:path w="371" h="757">
                <a:moveTo>
                  <a:pt x="0" y="756"/>
                </a:moveTo>
                <a:lnTo>
                  <a:pt x="0" y="0"/>
                </a:lnTo>
                <a:lnTo>
                  <a:pt x="370" y="0"/>
                </a:lnTo>
              </a:path>
            </a:pathLst>
          </a:custGeom>
          <a:noFill/>
          <a:ln w="50800" cap="rnd" cmpd="sng">
            <a:solidFill>
              <a:schemeClr val="tx2"/>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295" name="Line 55"/>
          <p:cNvSpPr>
            <a:spLocks noChangeShapeType="1"/>
          </p:cNvSpPr>
          <p:nvPr/>
        </p:nvSpPr>
        <p:spPr bwMode="auto">
          <a:xfrm>
            <a:off x="1666875" y="3471863"/>
            <a:ext cx="839788"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grpSp>
        <p:nvGrpSpPr>
          <p:cNvPr id="10317" name="Group 77"/>
          <p:cNvGrpSpPr>
            <a:grpSpLocks/>
          </p:cNvGrpSpPr>
          <p:nvPr/>
        </p:nvGrpSpPr>
        <p:grpSpPr bwMode="auto">
          <a:xfrm>
            <a:off x="3386138" y="4365625"/>
            <a:ext cx="1936750" cy="1866900"/>
            <a:chOff x="2133" y="2750"/>
            <a:chExt cx="1220" cy="1176"/>
          </a:xfrm>
        </p:grpSpPr>
        <p:sp>
          <p:nvSpPr>
            <p:cNvPr id="10296" name="Rectangle 56"/>
            <p:cNvSpPr>
              <a:spLocks noChangeArrowheads="1"/>
            </p:cNvSpPr>
            <p:nvPr/>
          </p:nvSpPr>
          <p:spPr bwMode="auto">
            <a:xfrm>
              <a:off x="2414" y="2996"/>
              <a:ext cx="931" cy="930"/>
            </a:xfrm>
            <a:prstGeom prst="rect">
              <a:avLst/>
            </a:prstGeom>
            <a:solidFill>
              <a:schemeClr val="tx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b="1" smtClean="0">
                <a:solidFill>
                  <a:srgbClr val="020209"/>
                </a:solidFill>
              </a:endParaRPr>
            </a:p>
          </p:txBody>
        </p:sp>
        <p:sp>
          <p:nvSpPr>
            <p:cNvPr id="10297" name="Rectangle 57"/>
            <p:cNvSpPr>
              <a:spLocks noChangeArrowheads="1"/>
            </p:cNvSpPr>
            <p:nvPr/>
          </p:nvSpPr>
          <p:spPr bwMode="auto">
            <a:xfrm>
              <a:off x="2133" y="2996"/>
              <a:ext cx="265" cy="93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b="1" smtClean="0">
                <a:solidFill>
                  <a:srgbClr val="020209"/>
                </a:solidFill>
              </a:endParaRPr>
            </a:p>
          </p:txBody>
        </p:sp>
        <p:sp>
          <p:nvSpPr>
            <p:cNvPr id="10298" name="Rectangle 58"/>
            <p:cNvSpPr>
              <a:spLocks noChangeArrowheads="1"/>
            </p:cNvSpPr>
            <p:nvPr/>
          </p:nvSpPr>
          <p:spPr bwMode="auto">
            <a:xfrm>
              <a:off x="2414" y="2771"/>
              <a:ext cx="931" cy="209"/>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b="1" smtClean="0">
                <a:solidFill>
                  <a:srgbClr val="020209"/>
                </a:solidFill>
              </a:endParaRPr>
            </a:p>
          </p:txBody>
        </p:sp>
        <p:sp>
          <p:nvSpPr>
            <p:cNvPr id="10299" name="Line 59"/>
            <p:cNvSpPr>
              <a:spLocks noChangeShapeType="1"/>
            </p:cNvSpPr>
            <p:nvPr/>
          </p:nvSpPr>
          <p:spPr bwMode="auto">
            <a:xfrm>
              <a:off x="2423" y="3103"/>
              <a:ext cx="93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300" name="Line 60"/>
            <p:cNvSpPr>
              <a:spLocks noChangeShapeType="1"/>
            </p:cNvSpPr>
            <p:nvPr/>
          </p:nvSpPr>
          <p:spPr bwMode="auto">
            <a:xfrm>
              <a:off x="2423" y="3217"/>
              <a:ext cx="93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301" name="Line 61"/>
            <p:cNvSpPr>
              <a:spLocks noChangeShapeType="1"/>
            </p:cNvSpPr>
            <p:nvPr/>
          </p:nvSpPr>
          <p:spPr bwMode="auto">
            <a:xfrm>
              <a:off x="2423" y="3330"/>
              <a:ext cx="93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302" name="Line 62"/>
            <p:cNvSpPr>
              <a:spLocks noChangeShapeType="1"/>
            </p:cNvSpPr>
            <p:nvPr/>
          </p:nvSpPr>
          <p:spPr bwMode="auto">
            <a:xfrm>
              <a:off x="2423" y="3443"/>
              <a:ext cx="93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303" name="Line 63"/>
            <p:cNvSpPr>
              <a:spLocks noChangeShapeType="1"/>
            </p:cNvSpPr>
            <p:nvPr/>
          </p:nvSpPr>
          <p:spPr bwMode="auto">
            <a:xfrm>
              <a:off x="2423" y="3558"/>
              <a:ext cx="93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304" name="Line 64"/>
            <p:cNvSpPr>
              <a:spLocks noChangeShapeType="1"/>
            </p:cNvSpPr>
            <p:nvPr/>
          </p:nvSpPr>
          <p:spPr bwMode="auto">
            <a:xfrm>
              <a:off x="2423" y="3670"/>
              <a:ext cx="93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305" name="Line 65"/>
            <p:cNvSpPr>
              <a:spLocks noChangeShapeType="1"/>
            </p:cNvSpPr>
            <p:nvPr/>
          </p:nvSpPr>
          <p:spPr bwMode="auto">
            <a:xfrm>
              <a:off x="2423" y="3783"/>
              <a:ext cx="93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306" name="Freeform 66"/>
            <p:cNvSpPr>
              <a:spLocks/>
            </p:cNvSpPr>
            <p:nvPr/>
          </p:nvSpPr>
          <p:spPr bwMode="auto">
            <a:xfrm>
              <a:off x="2555" y="2950"/>
              <a:ext cx="103" cy="152"/>
            </a:xfrm>
            <a:custGeom>
              <a:avLst/>
              <a:gdLst>
                <a:gd name="T0" fmla="*/ 11 w 103"/>
                <a:gd name="T1" fmla="*/ 70 h 152"/>
                <a:gd name="T2" fmla="*/ 0 w 103"/>
                <a:gd name="T3" fmla="*/ 111 h 152"/>
                <a:gd name="T4" fmla="*/ 38 w 103"/>
                <a:gd name="T5" fmla="*/ 151 h 152"/>
                <a:gd name="T6" fmla="*/ 102 w 103"/>
                <a:gd name="T7" fmla="*/ 17 h 152"/>
                <a:gd name="T8" fmla="*/ 102 w 103"/>
                <a:gd name="T9" fmla="*/ 0 h 152"/>
                <a:gd name="T10" fmla="*/ 32 w 103"/>
                <a:gd name="T11" fmla="*/ 113 h 152"/>
                <a:gd name="T12" fmla="*/ 11 w 103"/>
                <a:gd name="T13" fmla="*/ 70 h 152"/>
              </a:gdLst>
              <a:ahLst/>
              <a:cxnLst>
                <a:cxn ang="0">
                  <a:pos x="T0" y="T1"/>
                </a:cxn>
                <a:cxn ang="0">
                  <a:pos x="T2" y="T3"/>
                </a:cxn>
                <a:cxn ang="0">
                  <a:pos x="T4" y="T5"/>
                </a:cxn>
                <a:cxn ang="0">
                  <a:pos x="T6" y="T7"/>
                </a:cxn>
                <a:cxn ang="0">
                  <a:pos x="T8" y="T9"/>
                </a:cxn>
                <a:cxn ang="0">
                  <a:pos x="T10" y="T11"/>
                </a:cxn>
                <a:cxn ang="0">
                  <a:pos x="T12" y="T13"/>
                </a:cxn>
              </a:cxnLst>
              <a:rect l="0" t="0" r="r" b="b"/>
              <a:pathLst>
                <a:path w="103" h="152">
                  <a:moveTo>
                    <a:pt x="11" y="70"/>
                  </a:moveTo>
                  <a:lnTo>
                    <a:pt x="0" y="111"/>
                  </a:lnTo>
                  <a:lnTo>
                    <a:pt x="38" y="151"/>
                  </a:lnTo>
                  <a:lnTo>
                    <a:pt x="102" y="17"/>
                  </a:lnTo>
                  <a:lnTo>
                    <a:pt x="102" y="0"/>
                  </a:lnTo>
                  <a:lnTo>
                    <a:pt x="32" y="113"/>
                  </a:lnTo>
                  <a:lnTo>
                    <a:pt x="11" y="7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307" name="Freeform 67"/>
            <p:cNvSpPr>
              <a:spLocks/>
            </p:cNvSpPr>
            <p:nvPr/>
          </p:nvSpPr>
          <p:spPr bwMode="auto">
            <a:xfrm>
              <a:off x="2689" y="3066"/>
              <a:ext cx="101" cy="152"/>
            </a:xfrm>
            <a:custGeom>
              <a:avLst/>
              <a:gdLst>
                <a:gd name="T0" fmla="*/ 11 w 101"/>
                <a:gd name="T1" fmla="*/ 70 h 152"/>
                <a:gd name="T2" fmla="*/ 0 w 101"/>
                <a:gd name="T3" fmla="*/ 110 h 152"/>
                <a:gd name="T4" fmla="*/ 38 w 101"/>
                <a:gd name="T5" fmla="*/ 151 h 152"/>
                <a:gd name="T6" fmla="*/ 100 w 101"/>
                <a:gd name="T7" fmla="*/ 17 h 152"/>
                <a:gd name="T8" fmla="*/ 100 w 101"/>
                <a:gd name="T9" fmla="*/ 0 h 152"/>
                <a:gd name="T10" fmla="*/ 31 w 101"/>
                <a:gd name="T11" fmla="*/ 111 h 152"/>
                <a:gd name="T12" fmla="*/ 11 w 101"/>
                <a:gd name="T13" fmla="*/ 70 h 152"/>
              </a:gdLst>
              <a:ahLst/>
              <a:cxnLst>
                <a:cxn ang="0">
                  <a:pos x="T0" y="T1"/>
                </a:cxn>
                <a:cxn ang="0">
                  <a:pos x="T2" y="T3"/>
                </a:cxn>
                <a:cxn ang="0">
                  <a:pos x="T4" y="T5"/>
                </a:cxn>
                <a:cxn ang="0">
                  <a:pos x="T6" y="T7"/>
                </a:cxn>
                <a:cxn ang="0">
                  <a:pos x="T8" y="T9"/>
                </a:cxn>
                <a:cxn ang="0">
                  <a:pos x="T10" y="T11"/>
                </a:cxn>
                <a:cxn ang="0">
                  <a:pos x="T12" y="T13"/>
                </a:cxn>
              </a:cxnLst>
              <a:rect l="0" t="0" r="r" b="b"/>
              <a:pathLst>
                <a:path w="101" h="152">
                  <a:moveTo>
                    <a:pt x="11" y="70"/>
                  </a:moveTo>
                  <a:lnTo>
                    <a:pt x="0" y="110"/>
                  </a:lnTo>
                  <a:lnTo>
                    <a:pt x="38" y="151"/>
                  </a:lnTo>
                  <a:lnTo>
                    <a:pt x="100" y="17"/>
                  </a:lnTo>
                  <a:lnTo>
                    <a:pt x="100" y="0"/>
                  </a:lnTo>
                  <a:lnTo>
                    <a:pt x="31" y="111"/>
                  </a:lnTo>
                  <a:lnTo>
                    <a:pt x="11" y="7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308" name="Freeform 68"/>
            <p:cNvSpPr>
              <a:spLocks/>
            </p:cNvSpPr>
            <p:nvPr/>
          </p:nvSpPr>
          <p:spPr bwMode="auto">
            <a:xfrm>
              <a:off x="2555" y="3180"/>
              <a:ext cx="103" cy="154"/>
            </a:xfrm>
            <a:custGeom>
              <a:avLst/>
              <a:gdLst>
                <a:gd name="T0" fmla="*/ 11 w 103"/>
                <a:gd name="T1" fmla="*/ 71 h 154"/>
                <a:gd name="T2" fmla="*/ 0 w 103"/>
                <a:gd name="T3" fmla="*/ 112 h 154"/>
                <a:gd name="T4" fmla="*/ 38 w 103"/>
                <a:gd name="T5" fmla="*/ 153 h 154"/>
                <a:gd name="T6" fmla="*/ 102 w 103"/>
                <a:gd name="T7" fmla="*/ 17 h 154"/>
                <a:gd name="T8" fmla="*/ 102 w 103"/>
                <a:gd name="T9" fmla="*/ 0 h 154"/>
                <a:gd name="T10" fmla="*/ 32 w 103"/>
                <a:gd name="T11" fmla="*/ 113 h 154"/>
                <a:gd name="T12" fmla="*/ 11 w 103"/>
                <a:gd name="T13" fmla="*/ 71 h 154"/>
              </a:gdLst>
              <a:ahLst/>
              <a:cxnLst>
                <a:cxn ang="0">
                  <a:pos x="T0" y="T1"/>
                </a:cxn>
                <a:cxn ang="0">
                  <a:pos x="T2" y="T3"/>
                </a:cxn>
                <a:cxn ang="0">
                  <a:pos x="T4" y="T5"/>
                </a:cxn>
                <a:cxn ang="0">
                  <a:pos x="T6" y="T7"/>
                </a:cxn>
                <a:cxn ang="0">
                  <a:pos x="T8" y="T9"/>
                </a:cxn>
                <a:cxn ang="0">
                  <a:pos x="T10" y="T11"/>
                </a:cxn>
                <a:cxn ang="0">
                  <a:pos x="T12" y="T13"/>
                </a:cxn>
              </a:cxnLst>
              <a:rect l="0" t="0" r="r" b="b"/>
              <a:pathLst>
                <a:path w="103" h="154">
                  <a:moveTo>
                    <a:pt x="11" y="71"/>
                  </a:moveTo>
                  <a:lnTo>
                    <a:pt x="0" y="112"/>
                  </a:lnTo>
                  <a:lnTo>
                    <a:pt x="38" y="153"/>
                  </a:lnTo>
                  <a:lnTo>
                    <a:pt x="102" y="17"/>
                  </a:lnTo>
                  <a:lnTo>
                    <a:pt x="102" y="0"/>
                  </a:lnTo>
                  <a:lnTo>
                    <a:pt x="32" y="113"/>
                  </a:lnTo>
                  <a:lnTo>
                    <a:pt x="11" y="71"/>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309" name="Freeform 69"/>
            <p:cNvSpPr>
              <a:spLocks/>
            </p:cNvSpPr>
            <p:nvPr/>
          </p:nvSpPr>
          <p:spPr bwMode="auto">
            <a:xfrm>
              <a:off x="2987" y="2950"/>
              <a:ext cx="102" cy="152"/>
            </a:xfrm>
            <a:custGeom>
              <a:avLst/>
              <a:gdLst>
                <a:gd name="T0" fmla="*/ 11 w 102"/>
                <a:gd name="T1" fmla="*/ 70 h 152"/>
                <a:gd name="T2" fmla="*/ 0 w 102"/>
                <a:gd name="T3" fmla="*/ 111 h 152"/>
                <a:gd name="T4" fmla="*/ 39 w 102"/>
                <a:gd name="T5" fmla="*/ 151 h 152"/>
                <a:gd name="T6" fmla="*/ 101 w 102"/>
                <a:gd name="T7" fmla="*/ 17 h 152"/>
                <a:gd name="T8" fmla="*/ 101 w 102"/>
                <a:gd name="T9" fmla="*/ 0 h 152"/>
                <a:gd name="T10" fmla="*/ 31 w 102"/>
                <a:gd name="T11" fmla="*/ 113 h 152"/>
                <a:gd name="T12" fmla="*/ 11 w 102"/>
                <a:gd name="T13" fmla="*/ 70 h 152"/>
              </a:gdLst>
              <a:ahLst/>
              <a:cxnLst>
                <a:cxn ang="0">
                  <a:pos x="T0" y="T1"/>
                </a:cxn>
                <a:cxn ang="0">
                  <a:pos x="T2" y="T3"/>
                </a:cxn>
                <a:cxn ang="0">
                  <a:pos x="T4" y="T5"/>
                </a:cxn>
                <a:cxn ang="0">
                  <a:pos x="T6" y="T7"/>
                </a:cxn>
                <a:cxn ang="0">
                  <a:pos x="T8" y="T9"/>
                </a:cxn>
                <a:cxn ang="0">
                  <a:pos x="T10" y="T11"/>
                </a:cxn>
                <a:cxn ang="0">
                  <a:pos x="T12" y="T13"/>
                </a:cxn>
              </a:cxnLst>
              <a:rect l="0" t="0" r="r" b="b"/>
              <a:pathLst>
                <a:path w="102" h="152">
                  <a:moveTo>
                    <a:pt x="11" y="70"/>
                  </a:moveTo>
                  <a:lnTo>
                    <a:pt x="0" y="111"/>
                  </a:lnTo>
                  <a:lnTo>
                    <a:pt x="39" y="151"/>
                  </a:lnTo>
                  <a:lnTo>
                    <a:pt x="101" y="17"/>
                  </a:lnTo>
                  <a:lnTo>
                    <a:pt x="101" y="0"/>
                  </a:lnTo>
                  <a:lnTo>
                    <a:pt x="31" y="113"/>
                  </a:lnTo>
                  <a:lnTo>
                    <a:pt x="11" y="7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310" name="Freeform 70"/>
            <p:cNvSpPr>
              <a:spLocks/>
            </p:cNvSpPr>
            <p:nvPr/>
          </p:nvSpPr>
          <p:spPr bwMode="auto">
            <a:xfrm>
              <a:off x="2755" y="3293"/>
              <a:ext cx="100" cy="153"/>
            </a:xfrm>
            <a:custGeom>
              <a:avLst/>
              <a:gdLst>
                <a:gd name="T0" fmla="*/ 11 w 100"/>
                <a:gd name="T1" fmla="*/ 70 h 153"/>
                <a:gd name="T2" fmla="*/ 0 w 100"/>
                <a:gd name="T3" fmla="*/ 111 h 153"/>
                <a:gd name="T4" fmla="*/ 38 w 100"/>
                <a:gd name="T5" fmla="*/ 152 h 153"/>
                <a:gd name="T6" fmla="*/ 99 w 100"/>
                <a:gd name="T7" fmla="*/ 17 h 153"/>
                <a:gd name="T8" fmla="*/ 99 w 100"/>
                <a:gd name="T9" fmla="*/ 0 h 153"/>
                <a:gd name="T10" fmla="*/ 31 w 100"/>
                <a:gd name="T11" fmla="*/ 112 h 153"/>
                <a:gd name="T12" fmla="*/ 11 w 100"/>
                <a:gd name="T13" fmla="*/ 70 h 153"/>
              </a:gdLst>
              <a:ahLst/>
              <a:cxnLst>
                <a:cxn ang="0">
                  <a:pos x="T0" y="T1"/>
                </a:cxn>
                <a:cxn ang="0">
                  <a:pos x="T2" y="T3"/>
                </a:cxn>
                <a:cxn ang="0">
                  <a:pos x="T4" y="T5"/>
                </a:cxn>
                <a:cxn ang="0">
                  <a:pos x="T6" y="T7"/>
                </a:cxn>
                <a:cxn ang="0">
                  <a:pos x="T8" y="T9"/>
                </a:cxn>
                <a:cxn ang="0">
                  <a:pos x="T10" y="T11"/>
                </a:cxn>
                <a:cxn ang="0">
                  <a:pos x="T12" y="T13"/>
                </a:cxn>
              </a:cxnLst>
              <a:rect l="0" t="0" r="r" b="b"/>
              <a:pathLst>
                <a:path w="100" h="153">
                  <a:moveTo>
                    <a:pt x="11" y="70"/>
                  </a:moveTo>
                  <a:lnTo>
                    <a:pt x="0" y="111"/>
                  </a:lnTo>
                  <a:lnTo>
                    <a:pt x="38" y="152"/>
                  </a:lnTo>
                  <a:lnTo>
                    <a:pt x="99" y="17"/>
                  </a:lnTo>
                  <a:lnTo>
                    <a:pt x="99" y="0"/>
                  </a:lnTo>
                  <a:lnTo>
                    <a:pt x="31" y="112"/>
                  </a:lnTo>
                  <a:lnTo>
                    <a:pt x="11" y="7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311" name="Freeform 71"/>
            <p:cNvSpPr>
              <a:spLocks/>
            </p:cNvSpPr>
            <p:nvPr/>
          </p:nvSpPr>
          <p:spPr bwMode="auto">
            <a:xfrm>
              <a:off x="3088" y="3180"/>
              <a:ext cx="100" cy="154"/>
            </a:xfrm>
            <a:custGeom>
              <a:avLst/>
              <a:gdLst>
                <a:gd name="T0" fmla="*/ 10 w 100"/>
                <a:gd name="T1" fmla="*/ 71 h 154"/>
                <a:gd name="T2" fmla="*/ 0 w 100"/>
                <a:gd name="T3" fmla="*/ 112 h 154"/>
                <a:gd name="T4" fmla="*/ 38 w 100"/>
                <a:gd name="T5" fmla="*/ 153 h 154"/>
                <a:gd name="T6" fmla="*/ 99 w 100"/>
                <a:gd name="T7" fmla="*/ 17 h 154"/>
                <a:gd name="T8" fmla="*/ 99 w 100"/>
                <a:gd name="T9" fmla="*/ 0 h 154"/>
                <a:gd name="T10" fmla="*/ 30 w 100"/>
                <a:gd name="T11" fmla="*/ 113 h 154"/>
                <a:gd name="T12" fmla="*/ 10 w 100"/>
                <a:gd name="T13" fmla="*/ 71 h 154"/>
              </a:gdLst>
              <a:ahLst/>
              <a:cxnLst>
                <a:cxn ang="0">
                  <a:pos x="T0" y="T1"/>
                </a:cxn>
                <a:cxn ang="0">
                  <a:pos x="T2" y="T3"/>
                </a:cxn>
                <a:cxn ang="0">
                  <a:pos x="T4" y="T5"/>
                </a:cxn>
                <a:cxn ang="0">
                  <a:pos x="T6" y="T7"/>
                </a:cxn>
                <a:cxn ang="0">
                  <a:pos x="T8" y="T9"/>
                </a:cxn>
                <a:cxn ang="0">
                  <a:pos x="T10" y="T11"/>
                </a:cxn>
                <a:cxn ang="0">
                  <a:pos x="T12" y="T13"/>
                </a:cxn>
              </a:cxnLst>
              <a:rect l="0" t="0" r="r" b="b"/>
              <a:pathLst>
                <a:path w="100" h="154">
                  <a:moveTo>
                    <a:pt x="10" y="71"/>
                  </a:moveTo>
                  <a:lnTo>
                    <a:pt x="0" y="112"/>
                  </a:lnTo>
                  <a:lnTo>
                    <a:pt x="38" y="153"/>
                  </a:lnTo>
                  <a:lnTo>
                    <a:pt x="99" y="17"/>
                  </a:lnTo>
                  <a:lnTo>
                    <a:pt x="99" y="0"/>
                  </a:lnTo>
                  <a:lnTo>
                    <a:pt x="30" y="113"/>
                  </a:lnTo>
                  <a:lnTo>
                    <a:pt x="10" y="71"/>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312" name="Freeform 72"/>
            <p:cNvSpPr>
              <a:spLocks/>
            </p:cNvSpPr>
            <p:nvPr/>
          </p:nvSpPr>
          <p:spPr bwMode="auto">
            <a:xfrm>
              <a:off x="2555" y="3480"/>
              <a:ext cx="103" cy="153"/>
            </a:xfrm>
            <a:custGeom>
              <a:avLst/>
              <a:gdLst>
                <a:gd name="T0" fmla="*/ 11 w 103"/>
                <a:gd name="T1" fmla="*/ 70 h 153"/>
                <a:gd name="T2" fmla="*/ 0 w 103"/>
                <a:gd name="T3" fmla="*/ 110 h 153"/>
                <a:gd name="T4" fmla="*/ 38 w 103"/>
                <a:gd name="T5" fmla="*/ 152 h 153"/>
                <a:gd name="T6" fmla="*/ 102 w 103"/>
                <a:gd name="T7" fmla="*/ 16 h 153"/>
                <a:gd name="T8" fmla="*/ 102 w 103"/>
                <a:gd name="T9" fmla="*/ 0 h 153"/>
                <a:gd name="T10" fmla="*/ 32 w 103"/>
                <a:gd name="T11" fmla="*/ 112 h 153"/>
                <a:gd name="T12" fmla="*/ 11 w 103"/>
                <a:gd name="T13" fmla="*/ 70 h 153"/>
              </a:gdLst>
              <a:ahLst/>
              <a:cxnLst>
                <a:cxn ang="0">
                  <a:pos x="T0" y="T1"/>
                </a:cxn>
                <a:cxn ang="0">
                  <a:pos x="T2" y="T3"/>
                </a:cxn>
                <a:cxn ang="0">
                  <a:pos x="T4" y="T5"/>
                </a:cxn>
                <a:cxn ang="0">
                  <a:pos x="T6" y="T7"/>
                </a:cxn>
                <a:cxn ang="0">
                  <a:pos x="T8" y="T9"/>
                </a:cxn>
                <a:cxn ang="0">
                  <a:pos x="T10" y="T11"/>
                </a:cxn>
                <a:cxn ang="0">
                  <a:pos x="T12" y="T13"/>
                </a:cxn>
              </a:cxnLst>
              <a:rect l="0" t="0" r="r" b="b"/>
              <a:pathLst>
                <a:path w="103" h="153">
                  <a:moveTo>
                    <a:pt x="11" y="70"/>
                  </a:moveTo>
                  <a:lnTo>
                    <a:pt x="0" y="110"/>
                  </a:lnTo>
                  <a:lnTo>
                    <a:pt x="38" y="152"/>
                  </a:lnTo>
                  <a:lnTo>
                    <a:pt x="102" y="16"/>
                  </a:lnTo>
                  <a:lnTo>
                    <a:pt x="102" y="0"/>
                  </a:lnTo>
                  <a:lnTo>
                    <a:pt x="32" y="112"/>
                  </a:lnTo>
                  <a:lnTo>
                    <a:pt x="11" y="7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313" name="Freeform 73"/>
            <p:cNvSpPr>
              <a:spLocks/>
            </p:cNvSpPr>
            <p:nvPr/>
          </p:nvSpPr>
          <p:spPr bwMode="auto">
            <a:xfrm>
              <a:off x="2889" y="3515"/>
              <a:ext cx="99" cy="156"/>
            </a:xfrm>
            <a:custGeom>
              <a:avLst/>
              <a:gdLst>
                <a:gd name="T0" fmla="*/ 10 w 99"/>
                <a:gd name="T1" fmla="*/ 71 h 156"/>
                <a:gd name="T2" fmla="*/ 0 w 99"/>
                <a:gd name="T3" fmla="*/ 113 h 156"/>
                <a:gd name="T4" fmla="*/ 37 w 99"/>
                <a:gd name="T5" fmla="*/ 155 h 156"/>
                <a:gd name="T6" fmla="*/ 98 w 99"/>
                <a:gd name="T7" fmla="*/ 17 h 156"/>
                <a:gd name="T8" fmla="*/ 98 w 99"/>
                <a:gd name="T9" fmla="*/ 0 h 156"/>
                <a:gd name="T10" fmla="*/ 30 w 99"/>
                <a:gd name="T11" fmla="*/ 115 h 156"/>
                <a:gd name="T12" fmla="*/ 10 w 99"/>
                <a:gd name="T13" fmla="*/ 71 h 156"/>
              </a:gdLst>
              <a:ahLst/>
              <a:cxnLst>
                <a:cxn ang="0">
                  <a:pos x="T0" y="T1"/>
                </a:cxn>
                <a:cxn ang="0">
                  <a:pos x="T2" y="T3"/>
                </a:cxn>
                <a:cxn ang="0">
                  <a:pos x="T4" y="T5"/>
                </a:cxn>
                <a:cxn ang="0">
                  <a:pos x="T6" y="T7"/>
                </a:cxn>
                <a:cxn ang="0">
                  <a:pos x="T8" y="T9"/>
                </a:cxn>
                <a:cxn ang="0">
                  <a:pos x="T10" y="T11"/>
                </a:cxn>
                <a:cxn ang="0">
                  <a:pos x="T12" y="T13"/>
                </a:cxn>
              </a:cxnLst>
              <a:rect l="0" t="0" r="r" b="b"/>
              <a:pathLst>
                <a:path w="99" h="156">
                  <a:moveTo>
                    <a:pt x="10" y="71"/>
                  </a:moveTo>
                  <a:lnTo>
                    <a:pt x="0" y="113"/>
                  </a:lnTo>
                  <a:lnTo>
                    <a:pt x="37" y="155"/>
                  </a:lnTo>
                  <a:lnTo>
                    <a:pt x="98" y="17"/>
                  </a:lnTo>
                  <a:lnTo>
                    <a:pt x="98" y="0"/>
                  </a:lnTo>
                  <a:lnTo>
                    <a:pt x="30" y="115"/>
                  </a:lnTo>
                  <a:lnTo>
                    <a:pt x="10" y="71"/>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314" name="Freeform 74"/>
            <p:cNvSpPr>
              <a:spLocks/>
            </p:cNvSpPr>
            <p:nvPr/>
          </p:nvSpPr>
          <p:spPr bwMode="auto">
            <a:xfrm>
              <a:off x="3088" y="3402"/>
              <a:ext cx="100" cy="156"/>
            </a:xfrm>
            <a:custGeom>
              <a:avLst/>
              <a:gdLst>
                <a:gd name="T0" fmla="*/ 10 w 100"/>
                <a:gd name="T1" fmla="*/ 71 h 156"/>
                <a:gd name="T2" fmla="*/ 0 w 100"/>
                <a:gd name="T3" fmla="*/ 114 h 156"/>
                <a:gd name="T4" fmla="*/ 38 w 100"/>
                <a:gd name="T5" fmla="*/ 155 h 156"/>
                <a:gd name="T6" fmla="*/ 99 w 100"/>
                <a:gd name="T7" fmla="*/ 17 h 156"/>
                <a:gd name="T8" fmla="*/ 99 w 100"/>
                <a:gd name="T9" fmla="*/ 0 h 156"/>
                <a:gd name="T10" fmla="*/ 30 w 100"/>
                <a:gd name="T11" fmla="*/ 116 h 156"/>
                <a:gd name="T12" fmla="*/ 10 w 100"/>
                <a:gd name="T13" fmla="*/ 71 h 156"/>
              </a:gdLst>
              <a:ahLst/>
              <a:cxnLst>
                <a:cxn ang="0">
                  <a:pos x="T0" y="T1"/>
                </a:cxn>
                <a:cxn ang="0">
                  <a:pos x="T2" y="T3"/>
                </a:cxn>
                <a:cxn ang="0">
                  <a:pos x="T4" y="T5"/>
                </a:cxn>
                <a:cxn ang="0">
                  <a:pos x="T6" y="T7"/>
                </a:cxn>
                <a:cxn ang="0">
                  <a:pos x="T8" y="T9"/>
                </a:cxn>
                <a:cxn ang="0">
                  <a:pos x="T10" y="T11"/>
                </a:cxn>
                <a:cxn ang="0">
                  <a:pos x="T12" y="T13"/>
                </a:cxn>
              </a:cxnLst>
              <a:rect l="0" t="0" r="r" b="b"/>
              <a:pathLst>
                <a:path w="100" h="156">
                  <a:moveTo>
                    <a:pt x="10" y="71"/>
                  </a:moveTo>
                  <a:lnTo>
                    <a:pt x="0" y="114"/>
                  </a:lnTo>
                  <a:lnTo>
                    <a:pt x="38" y="155"/>
                  </a:lnTo>
                  <a:lnTo>
                    <a:pt x="99" y="17"/>
                  </a:lnTo>
                  <a:lnTo>
                    <a:pt x="99" y="0"/>
                  </a:lnTo>
                  <a:lnTo>
                    <a:pt x="30" y="116"/>
                  </a:lnTo>
                  <a:lnTo>
                    <a:pt x="10" y="71"/>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10315" name="Freeform 75"/>
            <p:cNvSpPr>
              <a:spLocks/>
            </p:cNvSpPr>
            <p:nvPr/>
          </p:nvSpPr>
          <p:spPr bwMode="auto">
            <a:xfrm>
              <a:off x="3153" y="3630"/>
              <a:ext cx="101" cy="154"/>
            </a:xfrm>
            <a:custGeom>
              <a:avLst/>
              <a:gdLst>
                <a:gd name="T0" fmla="*/ 11 w 101"/>
                <a:gd name="T1" fmla="*/ 70 h 154"/>
                <a:gd name="T2" fmla="*/ 0 w 101"/>
                <a:gd name="T3" fmla="*/ 112 h 154"/>
                <a:gd name="T4" fmla="*/ 38 w 101"/>
                <a:gd name="T5" fmla="*/ 153 h 154"/>
                <a:gd name="T6" fmla="*/ 100 w 101"/>
                <a:gd name="T7" fmla="*/ 17 h 154"/>
                <a:gd name="T8" fmla="*/ 100 w 101"/>
                <a:gd name="T9" fmla="*/ 0 h 154"/>
                <a:gd name="T10" fmla="*/ 31 w 101"/>
                <a:gd name="T11" fmla="*/ 113 h 154"/>
                <a:gd name="T12" fmla="*/ 11 w 101"/>
                <a:gd name="T13" fmla="*/ 70 h 154"/>
              </a:gdLst>
              <a:ahLst/>
              <a:cxnLst>
                <a:cxn ang="0">
                  <a:pos x="T0" y="T1"/>
                </a:cxn>
                <a:cxn ang="0">
                  <a:pos x="T2" y="T3"/>
                </a:cxn>
                <a:cxn ang="0">
                  <a:pos x="T4" y="T5"/>
                </a:cxn>
                <a:cxn ang="0">
                  <a:pos x="T6" y="T7"/>
                </a:cxn>
                <a:cxn ang="0">
                  <a:pos x="T8" y="T9"/>
                </a:cxn>
                <a:cxn ang="0">
                  <a:pos x="T10" y="T11"/>
                </a:cxn>
                <a:cxn ang="0">
                  <a:pos x="T12" y="T13"/>
                </a:cxn>
              </a:cxnLst>
              <a:rect l="0" t="0" r="r" b="b"/>
              <a:pathLst>
                <a:path w="101" h="154">
                  <a:moveTo>
                    <a:pt x="11" y="70"/>
                  </a:moveTo>
                  <a:lnTo>
                    <a:pt x="0" y="112"/>
                  </a:lnTo>
                  <a:lnTo>
                    <a:pt x="38" y="153"/>
                  </a:lnTo>
                  <a:lnTo>
                    <a:pt x="100" y="17"/>
                  </a:lnTo>
                  <a:lnTo>
                    <a:pt x="100" y="0"/>
                  </a:lnTo>
                  <a:lnTo>
                    <a:pt x="31" y="113"/>
                  </a:lnTo>
                  <a:lnTo>
                    <a:pt x="11" y="7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useBgFill="1">
          <p:nvSpPr>
            <p:cNvPr id="10316" name="Rectangle 76"/>
            <p:cNvSpPr>
              <a:spLocks noChangeArrowheads="1"/>
            </p:cNvSpPr>
            <p:nvPr/>
          </p:nvSpPr>
          <p:spPr bwMode="white">
            <a:xfrm>
              <a:off x="2138" y="2750"/>
              <a:ext cx="263" cy="226"/>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b="1" smtClean="0">
                <a:solidFill>
                  <a:srgbClr val="020209"/>
                </a:solidFill>
              </a:endParaRPr>
            </a:p>
          </p:txBody>
        </p:sp>
      </p:grpSp>
      <p:sp>
        <p:nvSpPr>
          <p:cNvPr id="10318" name="Rectangle 78"/>
          <p:cNvSpPr>
            <a:spLocks noChangeArrowheads="1"/>
          </p:cNvSpPr>
          <p:nvPr/>
        </p:nvSpPr>
        <p:spPr bwMode="auto">
          <a:xfrm rot="16200000">
            <a:off x="3021806" y="5239544"/>
            <a:ext cx="1163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spcBef>
                <a:spcPct val="50000"/>
              </a:spcBef>
            </a:pPr>
            <a:r>
              <a:rPr lang="en-AU" altLang="en-US" sz="1400" b="1" smtClean="0">
                <a:solidFill>
                  <a:srgbClr val="0E0E58"/>
                </a:solidFill>
                <a:latin typeface="Arial" charset="0"/>
              </a:rPr>
              <a:t>Entities</a:t>
            </a:r>
          </a:p>
        </p:txBody>
      </p:sp>
      <p:sp>
        <p:nvSpPr>
          <p:cNvPr id="10319" name="Rectangle 79"/>
          <p:cNvSpPr>
            <a:spLocks noChangeArrowheads="1"/>
          </p:cNvSpPr>
          <p:nvPr/>
        </p:nvSpPr>
        <p:spPr bwMode="auto">
          <a:xfrm>
            <a:off x="3884613" y="4402138"/>
            <a:ext cx="15763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spcBef>
                <a:spcPct val="50000"/>
              </a:spcBef>
            </a:pPr>
            <a:r>
              <a:rPr lang="en-AU" altLang="en-US" sz="1400" b="1" smtClean="0">
                <a:solidFill>
                  <a:srgbClr val="0E0E58"/>
                </a:solidFill>
                <a:latin typeface="Arial" charset="0"/>
              </a:rPr>
              <a:t>Bus Functions</a:t>
            </a:r>
          </a:p>
        </p:txBody>
      </p:sp>
      <p:sp>
        <p:nvSpPr>
          <p:cNvPr id="2" name="TextBox 1"/>
          <p:cNvSpPr txBox="1"/>
          <p:nvPr/>
        </p:nvSpPr>
        <p:spPr>
          <a:xfrm>
            <a:off x="150700" y="2489768"/>
            <a:ext cx="1342231" cy="707886"/>
          </a:xfrm>
          <a:prstGeom prst="rect">
            <a:avLst/>
          </a:prstGeom>
          <a:noFill/>
        </p:spPr>
        <p:txBody>
          <a:bodyPr wrap="square" rtlCol="0">
            <a:spAutoFit/>
          </a:bodyPr>
          <a:lstStyle/>
          <a:p>
            <a:r>
              <a:rPr lang="en-NZ" sz="2000" dirty="0" smtClean="0"/>
              <a:t>Functions from FHD</a:t>
            </a:r>
            <a:endParaRPr lang="en-NZ" sz="2000" dirty="0"/>
          </a:p>
        </p:txBody>
      </p:sp>
      <p:sp>
        <p:nvSpPr>
          <p:cNvPr id="81" name="TextBox 80"/>
          <p:cNvSpPr txBox="1"/>
          <p:nvPr/>
        </p:nvSpPr>
        <p:spPr>
          <a:xfrm>
            <a:off x="6604333" y="2830184"/>
            <a:ext cx="1342231" cy="707886"/>
          </a:xfrm>
          <a:prstGeom prst="rect">
            <a:avLst/>
          </a:prstGeom>
          <a:noFill/>
        </p:spPr>
        <p:txBody>
          <a:bodyPr wrap="square" rtlCol="0">
            <a:spAutoFit/>
          </a:bodyPr>
          <a:lstStyle/>
          <a:p>
            <a:r>
              <a:rPr lang="en-NZ" sz="2000" dirty="0" smtClean="0"/>
              <a:t>Entities from ERD</a:t>
            </a:r>
            <a:endParaRPr lang="en-NZ" sz="2000" dirty="0"/>
          </a:p>
        </p:txBody>
      </p:sp>
      <p:sp>
        <p:nvSpPr>
          <p:cNvPr id="82" name="TextBox 81"/>
          <p:cNvSpPr txBox="1"/>
          <p:nvPr/>
        </p:nvSpPr>
        <p:spPr>
          <a:xfrm>
            <a:off x="5444654" y="4793487"/>
            <a:ext cx="3030771" cy="1015663"/>
          </a:xfrm>
          <a:prstGeom prst="rect">
            <a:avLst/>
          </a:prstGeom>
          <a:noFill/>
        </p:spPr>
        <p:txBody>
          <a:bodyPr wrap="square" rtlCol="0">
            <a:spAutoFit/>
          </a:bodyPr>
          <a:lstStyle/>
          <a:p>
            <a:r>
              <a:rPr lang="en-NZ" sz="2000" dirty="0" smtClean="0"/>
              <a:t>CRUD </a:t>
            </a:r>
            <a:r>
              <a:rPr lang="en-NZ" sz="2000" dirty="0" smtClean="0"/>
              <a:t>Matrix Diagram </a:t>
            </a:r>
            <a:r>
              <a:rPr lang="en-NZ" sz="2000" dirty="0" smtClean="0"/>
              <a:t>– combines details </a:t>
            </a:r>
            <a:r>
              <a:rPr lang="en-NZ" sz="2000" dirty="0" smtClean="0"/>
              <a:t>from the </a:t>
            </a:r>
            <a:r>
              <a:rPr lang="en-NZ" sz="2000" dirty="0" smtClean="0"/>
              <a:t>FHD and ERD</a:t>
            </a:r>
            <a:endParaRPr lang="en-NZ" sz="2000" dirty="0"/>
          </a:p>
        </p:txBody>
      </p:sp>
      <p:sp>
        <p:nvSpPr>
          <p:cNvPr id="83" name="Line 33"/>
          <p:cNvSpPr>
            <a:spLocks noChangeShapeType="1"/>
          </p:cNvSpPr>
          <p:nvPr/>
        </p:nvSpPr>
        <p:spPr bwMode="auto">
          <a:xfrm>
            <a:off x="6586662" y="1781176"/>
            <a:ext cx="566737"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
        <p:nvSpPr>
          <p:cNvPr id="86" name="Line 33"/>
          <p:cNvSpPr>
            <a:spLocks noChangeShapeType="1"/>
          </p:cNvSpPr>
          <p:nvPr/>
        </p:nvSpPr>
        <p:spPr bwMode="auto">
          <a:xfrm>
            <a:off x="5621338" y="2447553"/>
            <a:ext cx="0" cy="33337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b="1" smtClean="0">
              <a:solidFill>
                <a:srgbClr val="020209"/>
              </a:solidFill>
            </a:endParaRPr>
          </a:p>
        </p:txBody>
      </p:sp>
    </p:spTree>
    <p:extLst>
      <p:ext uri="{BB962C8B-B14F-4D97-AF65-F5344CB8AC3E}">
        <p14:creationId xmlns:p14="http://schemas.microsoft.com/office/powerpoint/2010/main" val="3242945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775020-A5D4-4E77-8F5E-8075418D585F}" type="slidenum">
              <a:rPr lang="en-US" altLang="en-US" smtClean="0"/>
              <a:pPr/>
              <a:t>7</a:t>
            </a:fld>
            <a:endParaRPr lang="en-US" altLang="en-US" sz="1200"/>
          </a:p>
        </p:txBody>
      </p:sp>
      <p:sp>
        <p:nvSpPr>
          <p:cNvPr id="8" name="Rectangle 3"/>
          <p:cNvSpPr>
            <a:spLocks noChangeArrowheads="1"/>
          </p:cNvSpPr>
          <p:nvPr/>
        </p:nvSpPr>
        <p:spPr bwMode="auto">
          <a:xfrm>
            <a:off x="1938338" y="1643064"/>
            <a:ext cx="4643437" cy="3562350"/>
          </a:xfrm>
          <a:prstGeom prst="rect">
            <a:avLst/>
          </a:prstGeom>
          <a:solidFill>
            <a:srgbClr val="F8F8F8"/>
          </a:solidFill>
          <a:ln w="12700">
            <a:solidFill>
              <a:srgbClr val="0E0E5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NZ" sz="1800" b="1" i="0" u="none" strike="noStrike" kern="0" cap="none" spc="0" normalizeH="0" baseline="0" noProof="0" smtClean="0">
              <a:ln>
                <a:noFill/>
              </a:ln>
              <a:solidFill>
                <a:srgbClr val="020209"/>
              </a:solidFill>
              <a:effectLst/>
              <a:uLnTx/>
              <a:uFillTx/>
            </a:endParaRPr>
          </a:p>
        </p:txBody>
      </p:sp>
      <p:sp>
        <p:nvSpPr>
          <p:cNvPr id="9" name="Line 4"/>
          <p:cNvSpPr>
            <a:spLocks noChangeShapeType="1"/>
          </p:cNvSpPr>
          <p:nvPr/>
        </p:nvSpPr>
        <p:spPr bwMode="auto">
          <a:xfrm>
            <a:off x="3154362" y="1646238"/>
            <a:ext cx="3623" cy="3519487"/>
          </a:xfrm>
          <a:prstGeom prst="line">
            <a:avLst/>
          </a:prstGeom>
          <a:noFill/>
          <a:ln w="25400">
            <a:solidFill>
              <a:srgbClr val="0E0E58"/>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NZ" sz="1800" b="1" i="0" u="none" strike="noStrike" kern="0" cap="none" spc="0" normalizeH="0" baseline="0" noProof="0" smtClean="0">
              <a:ln>
                <a:noFill/>
              </a:ln>
              <a:solidFill>
                <a:srgbClr val="020209"/>
              </a:solidFill>
              <a:effectLst/>
              <a:uLnTx/>
              <a:uFillTx/>
            </a:endParaRPr>
          </a:p>
        </p:txBody>
      </p:sp>
      <p:sp>
        <p:nvSpPr>
          <p:cNvPr id="10" name="Line 5"/>
          <p:cNvSpPr>
            <a:spLocks noChangeShapeType="1"/>
          </p:cNvSpPr>
          <p:nvPr/>
        </p:nvSpPr>
        <p:spPr bwMode="auto">
          <a:xfrm>
            <a:off x="1958975" y="2728913"/>
            <a:ext cx="4629150" cy="0"/>
          </a:xfrm>
          <a:prstGeom prst="line">
            <a:avLst/>
          </a:prstGeom>
          <a:noFill/>
          <a:ln w="25400">
            <a:solidFill>
              <a:srgbClr val="0E0E58"/>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NZ" sz="1800" b="1" i="0" u="none" strike="noStrike" kern="0" cap="none" spc="0" normalizeH="0" baseline="0" noProof="0" smtClean="0">
              <a:ln>
                <a:noFill/>
              </a:ln>
              <a:solidFill>
                <a:srgbClr val="020209"/>
              </a:solidFill>
              <a:effectLst/>
              <a:uLnTx/>
              <a:uFillTx/>
            </a:endParaRPr>
          </a:p>
        </p:txBody>
      </p:sp>
      <p:sp>
        <p:nvSpPr>
          <p:cNvPr id="11" name="Line 6"/>
          <p:cNvSpPr>
            <a:spLocks noChangeShapeType="1"/>
          </p:cNvSpPr>
          <p:nvPr/>
        </p:nvSpPr>
        <p:spPr bwMode="auto">
          <a:xfrm>
            <a:off x="1958975" y="3548063"/>
            <a:ext cx="4621213" cy="0"/>
          </a:xfrm>
          <a:prstGeom prst="line">
            <a:avLst/>
          </a:prstGeom>
          <a:noFill/>
          <a:ln w="25400">
            <a:solidFill>
              <a:srgbClr val="0E0E58"/>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NZ" sz="1800" b="1" i="0" u="none" strike="noStrike" kern="0" cap="none" spc="0" normalizeH="0" baseline="0" noProof="0" smtClean="0">
              <a:ln>
                <a:noFill/>
              </a:ln>
              <a:solidFill>
                <a:srgbClr val="020209"/>
              </a:solidFill>
              <a:effectLst/>
              <a:uLnTx/>
              <a:uFillTx/>
            </a:endParaRPr>
          </a:p>
        </p:txBody>
      </p:sp>
      <p:sp>
        <p:nvSpPr>
          <p:cNvPr id="12" name="Line 7"/>
          <p:cNvSpPr>
            <a:spLocks noChangeShapeType="1"/>
          </p:cNvSpPr>
          <p:nvPr/>
        </p:nvSpPr>
        <p:spPr bwMode="auto">
          <a:xfrm>
            <a:off x="1958975" y="4411663"/>
            <a:ext cx="4621213" cy="0"/>
          </a:xfrm>
          <a:prstGeom prst="line">
            <a:avLst/>
          </a:prstGeom>
          <a:noFill/>
          <a:ln w="25400">
            <a:solidFill>
              <a:srgbClr val="0E0E58"/>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NZ" sz="1800" b="1" i="0" u="none" strike="noStrike" kern="0" cap="none" spc="0" normalizeH="0" baseline="0" noProof="0" smtClean="0">
              <a:ln>
                <a:noFill/>
              </a:ln>
              <a:solidFill>
                <a:srgbClr val="020209"/>
              </a:solidFill>
              <a:effectLst/>
              <a:uLnTx/>
              <a:uFillTx/>
            </a:endParaRPr>
          </a:p>
        </p:txBody>
      </p:sp>
      <p:sp>
        <p:nvSpPr>
          <p:cNvPr id="13" name="Line 8"/>
          <p:cNvSpPr>
            <a:spLocks noChangeShapeType="1"/>
          </p:cNvSpPr>
          <p:nvPr/>
        </p:nvSpPr>
        <p:spPr bwMode="auto">
          <a:xfrm>
            <a:off x="1958975" y="5205413"/>
            <a:ext cx="4629150" cy="0"/>
          </a:xfrm>
          <a:prstGeom prst="line">
            <a:avLst/>
          </a:prstGeom>
          <a:noFill/>
          <a:ln w="25400">
            <a:solidFill>
              <a:srgbClr val="0E0E58"/>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NZ" sz="1800" b="1" i="0" u="none" strike="noStrike" kern="0" cap="none" spc="0" normalizeH="0" baseline="0" noProof="0" smtClean="0">
              <a:ln>
                <a:noFill/>
              </a:ln>
              <a:solidFill>
                <a:srgbClr val="020209"/>
              </a:solidFill>
              <a:effectLst/>
              <a:uLnTx/>
              <a:uFillTx/>
            </a:endParaRPr>
          </a:p>
        </p:txBody>
      </p:sp>
      <p:sp>
        <p:nvSpPr>
          <p:cNvPr id="14" name="Line 9"/>
          <p:cNvSpPr>
            <a:spLocks noChangeShapeType="1"/>
          </p:cNvSpPr>
          <p:nvPr/>
        </p:nvSpPr>
        <p:spPr bwMode="auto">
          <a:xfrm flipH="1">
            <a:off x="4211960" y="1646238"/>
            <a:ext cx="10790" cy="3519487"/>
          </a:xfrm>
          <a:prstGeom prst="line">
            <a:avLst/>
          </a:prstGeom>
          <a:noFill/>
          <a:ln w="25400">
            <a:solidFill>
              <a:srgbClr val="0E0E58"/>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NZ" sz="1800" b="1" i="0" u="none" strike="noStrike" kern="0" cap="none" spc="0" normalizeH="0" baseline="0" noProof="0" smtClean="0">
              <a:ln>
                <a:noFill/>
              </a:ln>
              <a:solidFill>
                <a:srgbClr val="020209"/>
              </a:solidFill>
              <a:effectLst/>
              <a:uLnTx/>
              <a:uFillTx/>
            </a:endParaRPr>
          </a:p>
        </p:txBody>
      </p:sp>
      <p:sp>
        <p:nvSpPr>
          <p:cNvPr id="15" name="Line 10"/>
          <p:cNvSpPr>
            <a:spLocks noChangeShapeType="1"/>
          </p:cNvSpPr>
          <p:nvPr/>
        </p:nvSpPr>
        <p:spPr bwMode="auto">
          <a:xfrm>
            <a:off x="5370513" y="1646238"/>
            <a:ext cx="0" cy="3519487"/>
          </a:xfrm>
          <a:prstGeom prst="line">
            <a:avLst/>
          </a:prstGeom>
          <a:noFill/>
          <a:ln w="25400">
            <a:solidFill>
              <a:srgbClr val="0E0E58"/>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NZ" sz="1800" b="1" i="0" u="none" strike="noStrike" kern="0" cap="none" spc="0" normalizeH="0" baseline="0" noProof="0" smtClean="0">
              <a:ln>
                <a:noFill/>
              </a:ln>
              <a:solidFill>
                <a:srgbClr val="020209"/>
              </a:solidFill>
              <a:effectLst/>
              <a:uLnTx/>
              <a:uFillTx/>
            </a:endParaRPr>
          </a:p>
        </p:txBody>
      </p:sp>
      <p:sp>
        <p:nvSpPr>
          <p:cNvPr id="20" name="Rectangle 15"/>
          <p:cNvSpPr>
            <a:spLocks noChangeArrowheads="1"/>
          </p:cNvSpPr>
          <p:nvPr/>
        </p:nvSpPr>
        <p:spPr bwMode="auto">
          <a:xfrm>
            <a:off x="3157986" y="1628800"/>
            <a:ext cx="1053974" cy="739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spcBef>
                <a:spcPct val="50000"/>
              </a:spcBef>
            </a:pPr>
            <a:r>
              <a:rPr lang="en-AU" altLang="en-US" sz="1400" b="1" dirty="0" smtClean="0">
                <a:solidFill>
                  <a:srgbClr val="0E0E58"/>
                </a:solidFill>
                <a:latin typeface="Arial" charset="0"/>
              </a:rPr>
              <a:t>Record New Student</a:t>
            </a:r>
          </a:p>
        </p:txBody>
      </p:sp>
      <p:sp>
        <p:nvSpPr>
          <p:cNvPr id="21" name="Rectangle 16"/>
          <p:cNvSpPr>
            <a:spLocks noChangeArrowheads="1"/>
          </p:cNvSpPr>
          <p:nvPr/>
        </p:nvSpPr>
        <p:spPr bwMode="auto">
          <a:xfrm>
            <a:off x="4240213" y="1628800"/>
            <a:ext cx="1130300" cy="739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spcBef>
                <a:spcPct val="50000"/>
              </a:spcBef>
            </a:pPr>
            <a:r>
              <a:rPr lang="en-AU" altLang="en-US" sz="1400" b="1" dirty="0" smtClean="0">
                <a:solidFill>
                  <a:srgbClr val="0E0E58"/>
                </a:solidFill>
                <a:latin typeface="Arial" charset="0"/>
              </a:rPr>
              <a:t>Create</a:t>
            </a:r>
            <a:br>
              <a:rPr lang="en-AU" altLang="en-US" sz="1400" b="1" dirty="0" smtClean="0">
                <a:solidFill>
                  <a:srgbClr val="0E0E58"/>
                </a:solidFill>
                <a:latin typeface="Arial" charset="0"/>
              </a:rPr>
            </a:br>
            <a:r>
              <a:rPr lang="en-AU" altLang="en-US" sz="1400" b="1" dirty="0" smtClean="0">
                <a:solidFill>
                  <a:srgbClr val="0E0E58"/>
                </a:solidFill>
                <a:latin typeface="Arial" charset="0"/>
              </a:rPr>
              <a:t>New  Enrolment</a:t>
            </a:r>
          </a:p>
        </p:txBody>
      </p:sp>
      <p:sp>
        <p:nvSpPr>
          <p:cNvPr id="22" name="Rectangle 17"/>
          <p:cNvSpPr>
            <a:spLocks noChangeArrowheads="1"/>
          </p:cNvSpPr>
          <p:nvPr/>
        </p:nvSpPr>
        <p:spPr bwMode="auto">
          <a:xfrm>
            <a:off x="1866900" y="1635125"/>
            <a:ext cx="1155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spcBef>
                <a:spcPct val="50000"/>
              </a:spcBef>
            </a:pPr>
            <a:r>
              <a:rPr lang="en-AU" altLang="en-US" sz="1600" b="1" smtClean="0">
                <a:solidFill>
                  <a:srgbClr val="0E0E58"/>
                </a:solidFill>
                <a:latin typeface="Arial" charset="0"/>
              </a:rPr>
              <a:t>Business</a:t>
            </a:r>
            <a:br>
              <a:rPr lang="en-AU" altLang="en-US" sz="1600" b="1" smtClean="0">
                <a:solidFill>
                  <a:srgbClr val="0E0E58"/>
                </a:solidFill>
                <a:latin typeface="Arial" charset="0"/>
              </a:rPr>
            </a:br>
            <a:r>
              <a:rPr lang="en-AU" altLang="en-US" sz="1600" b="1" smtClean="0">
                <a:solidFill>
                  <a:srgbClr val="0E0E58"/>
                </a:solidFill>
                <a:latin typeface="Arial" charset="0"/>
              </a:rPr>
              <a:t>Functions</a:t>
            </a:r>
          </a:p>
        </p:txBody>
      </p:sp>
      <p:sp>
        <p:nvSpPr>
          <p:cNvPr id="23" name="Rectangle 18"/>
          <p:cNvSpPr>
            <a:spLocks noChangeArrowheads="1"/>
          </p:cNvSpPr>
          <p:nvPr/>
        </p:nvSpPr>
        <p:spPr bwMode="auto">
          <a:xfrm>
            <a:off x="1866900" y="2409825"/>
            <a:ext cx="917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spcBef>
                <a:spcPct val="50000"/>
              </a:spcBef>
            </a:pPr>
            <a:r>
              <a:rPr lang="en-AU" altLang="en-US" sz="1600" b="1" smtClean="0">
                <a:solidFill>
                  <a:srgbClr val="0E0E58"/>
                </a:solidFill>
                <a:latin typeface="Arial" charset="0"/>
              </a:rPr>
              <a:t>Entities</a:t>
            </a:r>
          </a:p>
        </p:txBody>
      </p:sp>
      <p:sp>
        <p:nvSpPr>
          <p:cNvPr id="24" name="Rectangle 19"/>
          <p:cNvSpPr>
            <a:spLocks noChangeArrowheads="1"/>
          </p:cNvSpPr>
          <p:nvPr/>
        </p:nvSpPr>
        <p:spPr bwMode="auto">
          <a:xfrm>
            <a:off x="1953887" y="2976565"/>
            <a:ext cx="1033937"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spcBef>
                <a:spcPct val="50000"/>
              </a:spcBef>
            </a:pPr>
            <a:r>
              <a:rPr lang="en-AU" altLang="en-US" sz="1400" b="1" dirty="0" smtClean="0">
                <a:solidFill>
                  <a:srgbClr val="0E0E58"/>
                </a:solidFill>
                <a:latin typeface="Arial" charset="0"/>
              </a:rPr>
              <a:t>STUDENT</a:t>
            </a:r>
          </a:p>
        </p:txBody>
      </p:sp>
      <p:sp>
        <p:nvSpPr>
          <p:cNvPr id="25" name="Rectangle 20"/>
          <p:cNvSpPr>
            <a:spLocks noChangeArrowheads="1"/>
          </p:cNvSpPr>
          <p:nvPr/>
        </p:nvSpPr>
        <p:spPr bwMode="auto">
          <a:xfrm>
            <a:off x="2091443" y="4581128"/>
            <a:ext cx="79297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spcBef>
                <a:spcPct val="50000"/>
              </a:spcBef>
            </a:pPr>
            <a:r>
              <a:rPr lang="en-AU" altLang="en-US" sz="1400" b="1" dirty="0" smtClean="0">
                <a:solidFill>
                  <a:srgbClr val="0E0E58"/>
                </a:solidFill>
                <a:latin typeface="Arial" charset="0"/>
              </a:rPr>
              <a:t>PAPER</a:t>
            </a:r>
          </a:p>
        </p:txBody>
      </p:sp>
      <p:sp>
        <p:nvSpPr>
          <p:cNvPr id="26" name="Rectangle 21"/>
          <p:cNvSpPr>
            <a:spLocks noChangeArrowheads="1"/>
          </p:cNvSpPr>
          <p:nvPr/>
        </p:nvSpPr>
        <p:spPr bwMode="auto">
          <a:xfrm>
            <a:off x="3325813" y="2911475"/>
            <a:ext cx="40876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spcBef>
                <a:spcPct val="50000"/>
              </a:spcBef>
            </a:pPr>
            <a:r>
              <a:rPr lang="en-AU" altLang="en-US" b="1" dirty="0" smtClean="0">
                <a:solidFill>
                  <a:srgbClr val="FF0033"/>
                </a:solidFill>
                <a:latin typeface="Arial" charset="0"/>
              </a:rPr>
              <a:t>C</a:t>
            </a:r>
          </a:p>
        </p:txBody>
      </p:sp>
      <p:sp>
        <p:nvSpPr>
          <p:cNvPr id="32" name="Rectangle 27"/>
          <p:cNvSpPr>
            <a:spLocks noChangeArrowheads="1"/>
          </p:cNvSpPr>
          <p:nvPr/>
        </p:nvSpPr>
        <p:spPr bwMode="auto">
          <a:xfrm>
            <a:off x="4394200" y="29114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spcBef>
                <a:spcPct val="50000"/>
              </a:spcBef>
            </a:pPr>
            <a:r>
              <a:rPr lang="en-AU" altLang="en-US" b="1" smtClean="0">
                <a:solidFill>
                  <a:srgbClr val="FF0033"/>
                </a:solidFill>
                <a:latin typeface="Arial" charset="0"/>
              </a:rPr>
              <a:t>R</a:t>
            </a:r>
          </a:p>
        </p:txBody>
      </p:sp>
      <p:sp>
        <p:nvSpPr>
          <p:cNvPr id="33" name="Rectangle 28"/>
          <p:cNvSpPr>
            <a:spLocks noChangeArrowheads="1"/>
          </p:cNvSpPr>
          <p:nvPr/>
        </p:nvSpPr>
        <p:spPr bwMode="auto">
          <a:xfrm>
            <a:off x="4394200" y="3698875"/>
            <a:ext cx="40876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spcBef>
                <a:spcPct val="50000"/>
              </a:spcBef>
            </a:pPr>
            <a:r>
              <a:rPr lang="en-AU" altLang="en-US" b="1" dirty="0" smtClean="0">
                <a:solidFill>
                  <a:srgbClr val="FF0033"/>
                </a:solidFill>
                <a:latin typeface="Arial" charset="0"/>
              </a:rPr>
              <a:t>C</a:t>
            </a:r>
          </a:p>
        </p:txBody>
      </p:sp>
      <p:sp>
        <p:nvSpPr>
          <p:cNvPr id="34" name="Rectangle 29"/>
          <p:cNvSpPr>
            <a:spLocks noChangeArrowheads="1"/>
          </p:cNvSpPr>
          <p:nvPr/>
        </p:nvSpPr>
        <p:spPr bwMode="auto">
          <a:xfrm>
            <a:off x="4394200" y="4565650"/>
            <a:ext cx="40876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spcBef>
                <a:spcPct val="50000"/>
              </a:spcBef>
            </a:pPr>
            <a:r>
              <a:rPr lang="en-AU" altLang="en-US" b="1" dirty="0" smtClean="0">
                <a:solidFill>
                  <a:srgbClr val="FF0033"/>
                </a:solidFill>
                <a:latin typeface="Arial" charset="0"/>
              </a:rPr>
              <a:t>R</a:t>
            </a:r>
          </a:p>
        </p:txBody>
      </p:sp>
      <p:sp>
        <p:nvSpPr>
          <p:cNvPr id="37" name="Rectangle 32"/>
          <p:cNvSpPr>
            <a:spLocks noChangeArrowheads="1"/>
          </p:cNvSpPr>
          <p:nvPr/>
        </p:nvSpPr>
        <p:spPr bwMode="auto">
          <a:xfrm>
            <a:off x="5508625" y="2911475"/>
            <a:ext cx="63158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spcBef>
                <a:spcPct val="50000"/>
              </a:spcBef>
            </a:pPr>
            <a:r>
              <a:rPr lang="en-AU" altLang="en-US" b="1" dirty="0" smtClean="0">
                <a:solidFill>
                  <a:srgbClr val="FF0033"/>
                </a:solidFill>
                <a:latin typeface="Arial" charset="0"/>
              </a:rPr>
              <a:t>RU</a:t>
            </a:r>
          </a:p>
        </p:txBody>
      </p:sp>
      <p:sp>
        <p:nvSpPr>
          <p:cNvPr id="38" name="Rectangle 33"/>
          <p:cNvSpPr>
            <a:spLocks noChangeArrowheads="1"/>
          </p:cNvSpPr>
          <p:nvPr/>
        </p:nvSpPr>
        <p:spPr bwMode="auto">
          <a:xfrm>
            <a:off x="1907704" y="3733578"/>
            <a:ext cx="1322478"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spcBef>
                <a:spcPct val="50000"/>
              </a:spcBef>
            </a:pPr>
            <a:r>
              <a:rPr lang="en-AU" altLang="en-US" sz="1400" b="1" dirty="0" smtClean="0">
                <a:solidFill>
                  <a:srgbClr val="0E0E58"/>
                </a:solidFill>
                <a:latin typeface="Arial" charset="0"/>
              </a:rPr>
              <a:t>ENROLMENT</a:t>
            </a:r>
          </a:p>
        </p:txBody>
      </p:sp>
      <p:grpSp>
        <p:nvGrpSpPr>
          <p:cNvPr id="40" name="Group 39"/>
          <p:cNvGrpSpPr>
            <a:grpSpLocks/>
          </p:cNvGrpSpPr>
          <p:nvPr/>
        </p:nvGrpSpPr>
        <p:grpSpPr bwMode="auto">
          <a:xfrm>
            <a:off x="915988" y="1558925"/>
            <a:ext cx="952500" cy="3742655"/>
            <a:chOff x="577" y="982"/>
            <a:chExt cx="600" cy="2880"/>
          </a:xfrm>
        </p:grpSpPr>
        <p:sp>
          <p:nvSpPr>
            <p:cNvPr id="41" name="Rectangle 35"/>
            <p:cNvSpPr>
              <a:spLocks noChangeArrowheads="1"/>
            </p:cNvSpPr>
            <p:nvPr/>
          </p:nvSpPr>
          <p:spPr bwMode="auto">
            <a:xfrm>
              <a:off x="577" y="2074"/>
              <a:ext cx="600" cy="497"/>
            </a:xfrm>
            <a:prstGeom prst="rect">
              <a:avLst/>
            </a:prstGeom>
            <a:solidFill>
              <a:srgbClr val="E6F648"/>
            </a:solidFill>
            <a:ln w="12700">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NZ" sz="1800" b="1" i="0" u="none" strike="noStrike" kern="0" cap="none" spc="0" normalizeH="0" baseline="0" noProof="0" smtClean="0">
                <a:ln>
                  <a:noFill/>
                </a:ln>
                <a:solidFill>
                  <a:srgbClr val="020209"/>
                </a:solidFill>
                <a:effectLst/>
                <a:uLnTx/>
                <a:uFillTx/>
              </a:endParaRPr>
            </a:p>
          </p:txBody>
        </p:sp>
        <p:sp>
          <p:nvSpPr>
            <p:cNvPr id="42" name="Line 36"/>
            <p:cNvSpPr>
              <a:spLocks noChangeShapeType="1"/>
            </p:cNvSpPr>
            <p:nvPr/>
          </p:nvSpPr>
          <p:spPr bwMode="auto">
            <a:xfrm>
              <a:off x="873" y="982"/>
              <a:ext cx="0" cy="1028"/>
            </a:xfrm>
            <a:prstGeom prst="line">
              <a:avLst/>
            </a:prstGeom>
            <a:noFill/>
            <a:ln w="508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NZ" sz="1800" b="1" i="0" u="none" strike="noStrike" kern="0" cap="none" spc="0" normalizeH="0" baseline="0" noProof="0" smtClean="0">
                <a:ln>
                  <a:noFill/>
                </a:ln>
                <a:solidFill>
                  <a:srgbClr val="020209"/>
                </a:solidFill>
                <a:effectLst/>
                <a:uLnTx/>
                <a:uFillTx/>
              </a:endParaRPr>
            </a:p>
          </p:txBody>
        </p:sp>
        <p:sp>
          <p:nvSpPr>
            <p:cNvPr id="43" name="Line 37"/>
            <p:cNvSpPr>
              <a:spLocks noChangeShapeType="1"/>
            </p:cNvSpPr>
            <p:nvPr/>
          </p:nvSpPr>
          <p:spPr bwMode="auto">
            <a:xfrm>
              <a:off x="873" y="2587"/>
              <a:ext cx="0" cy="1275"/>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NZ" sz="1800" b="1" i="0" u="none" strike="noStrike" kern="0" cap="none" spc="0" normalizeH="0" baseline="0" noProof="0" smtClean="0">
                <a:ln>
                  <a:noFill/>
                </a:ln>
                <a:solidFill>
                  <a:srgbClr val="020209"/>
                </a:solidFill>
                <a:effectLst/>
                <a:uLnTx/>
                <a:uFillTx/>
              </a:endParaRPr>
            </a:p>
          </p:txBody>
        </p:sp>
        <p:sp>
          <p:nvSpPr>
            <p:cNvPr id="44" name="Rectangle 38"/>
            <p:cNvSpPr>
              <a:spLocks noChangeArrowheads="1"/>
            </p:cNvSpPr>
            <p:nvPr/>
          </p:nvSpPr>
          <p:spPr bwMode="auto">
            <a:xfrm>
              <a:off x="658" y="2039"/>
              <a:ext cx="45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marL="0" marR="0" lvl="0" indent="0" defTabSz="822325" eaLnBrk="1" fontAlgn="auto" latinLnBrk="0" hangingPunct="1">
                <a:lnSpc>
                  <a:spcPct val="100000"/>
                </a:lnSpc>
                <a:spcBef>
                  <a:spcPct val="50000"/>
                </a:spcBef>
                <a:spcAft>
                  <a:spcPts val="0"/>
                </a:spcAft>
                <a:buClrTx/>
                <a:buSzTx/>
                <a:buFontTx/>
                <a:buNone/>
                <a:tabLst/>
                <a:defRPr/>
              </a:pPr>
              <a:r>
                <a:rPr kumimoji="0" lang="en-AU" altLang="en-US" sz="2000" b="1" i="0" u="none" strike="noStrike" kern="0" cap="none" spc="0" normalizeH="0" baseline="0" noProof="0" dirty="0" smtClean="0">
                  <a:ln>
                    <a:noFill/>
                  </a:ln>
                  <a:solidFill>
                    <a:srgbClr val="0E0E58"/>
                  </a:solidFill>
                  <a:effectLst/>
                  <a:uLnTx/>
                  <a:uFillTx/>
                  <a:latin typeface="Arial" charset="0"/>
                </a:rPr>
                <a:t>Row</a:t>
              </a:r>
              <a:br>
                <a:rPr kumimoji="0" lang="en-AU" altLang="en-US" sz="2000" b="1" i="0" u="none" strike="noStrike" kern="0" cap="none" spc="0" normalizeH="0" baseline="0" noProof="0" dirty="0" smtClean="0">
                  <a:ln>
                    <a:noFill/>
                  </a:ln>
                  <a:solidFill>
                    <a:srgbClr val="0E0E58"/>
                  </a:solidFill>
                  <a:effectLst/>
                  <a:uLnTx/>
                  <a:uFillTx/>
                  <a:latin typeface="Arial" charset="0"/>
                </a:rPr>
              </a:br>
              <a:r>
                <a:rPr kumimoji="0" lang="en-AU" altLang="en-US" sz="2000" b="1" i="0" u="none" strike="noStrike" kern="0" cap="none" spc="0" normalizeH="0" baseline="0" noProof="0" dirty="0" smtClean="0">
                  <a:ln>
                    <a:noFill/>
                  </a:ln>
                  <a:solidFill>
                    <a:srgbClr val="0E0E58"/>
                  </a:solidFill>
                  <a:effectLst/>
                  <a:uLnTx/>
                  <a:uFillTx/>
                  <a:latin typeface="Arial" charset="0"/>
                </a:rPr>
                <a:t>Axis</a:t>
              </a:r>
            </a:p>
          </p:txBody>
        </p:sp>
      </p:grpSp>
      <p:grpSp>
        <p:nvGrpSpPr>
          <p:cNvPr id="45" name="Group 43"/>
          <p:cNvGrpSpPr>
            <a:grpSpLocks/>
          </p:cNvGrpSpPr>
          <p:nvPr/>
        </p:nvGrpSpPr>
        <p:grpSpPr bwMode="auto">
          <a:xfrm>
            <a:off x="2178050" y="1000125"/>
            <a:ext cx="5748338" cy="701675"/>
            <a:chOff x="1372" y="630"/>
            <a:chExt cx="3621" cy="442"/>
          </a:xfrm>
        </p:grpSpPr>
        <p:sp>
          <p:nvSpPr>
            <p:cNvPr id="46" name="Rectangle 40"/>
            <p:cNvSpPr>
              <a:spLocks noChangeArrowheads="1"/>
            </p:cNvSpPr>
            <p:nvPr/>
          </p:nvSpPr>
          <p:spPr bwMode="auto">
            <a:xfrm>
              <a:off x="4319" y="671"/>
              <a:ext cx="609" cy="375"/>
            </a:xfrm>
            <a:prstGeom prst="rect">
              <a:avLst/>
            </a:prstGeom>
            <a:solidFill>
              <a:srgbClr val="E6F648"/>
            </a:solidFill>
            <a:ln w="12700">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NZ" sz="1800" b="1" i="0" u="none" strike="noStrike" kern="0" cap="none" spc="0" normalizeH="0" baseline="0" noProof="0" smtClean="0">
                <a:ln>
                  <a:noFill/>
                </a:ln>
                <a:solidFill>
                  <a:srgbClr val="020209"/>
                </a:solidFill>
                <a:effectLst/>
                <a:uLnTx/>
                <a:uFillTx/>
              </a:endParaRPr>
            </a:p>
          </p:txBody>
        </p:sp>
        <p:sp>
          <p:nvSpPr>
            <p:cNvPr id="47" name="Line 41"/>
            <p:cNvSpPr>
              <a:spLocks noChangeShapeType="1"/>
            </p:cNvSpPr>
            <p:nvPr/>
          </p:nvSpPr>
          <p:spPr bwMode="auto">
            <a:xfrm>
              <a:off x="1372" y="780"/>
              <a:ext cx="2595" cy="0"/>
            </a:xfrm>
            <a:prstGeom prst="line">
              <a:avLst/>
            </a:prstGeom>
            <a:noFill/>
            <a:ln w="508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NZ" sz="1800" b="1" i="0" u="none" strike="noStrike" kern="0" cap="none" spc="0" normalizeH="0" baseline="0" noProof="0" smtClean="0">
                <a:ln>
                  <a:noFill/>
                </a:ln>
                <a:solidFill>
                  <a:srgbClr val="020209"/>
                </a:solidFill>
                <a:effectLst/>
                <a:uLnTx/>
                <a:uFillTx/>
              </a:endParaRPr>
            </a:p>
          </p:txBody>
        </p:sp>
        <p:sp>
          <p:nvSpPr>
            <p:cNvPr id="48" name="Rectangle 42"/>
            <p:cNvSpPr>
              <a:spLocks noChangeArrowheads="1"/>
            </p:cNvSpPr>
            <p:nvPr/>
          </p:nvSpPr>
          <p:spPr bwMode="auto">
            <a:xfrm>
              <a:off x="4282" y="630"/>
              <a:ext cx="71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marL="0" marR="0" lvl="0" indent="0" defTabSz="822325" eaLnBrk="1" fontAlgn="auto" latinLnBrk="0" hangingPunct="1">
                <a:lnSpc>
                  <a:spcPct val="100000"/>
                </a:lnSpc>
                <a:spcBef>
                  <a:spcPct val="50000"/>
                </a:spcBef>
                <a:spcAft>
                  <a:spcPts val="0"/>
                </a:spcAft>
                <a:buClrTx/>
                <a:buSzTx/>
                <a:buFontTx/>
                <a:buNone/>
                <a:tabLst/>
                <a:defRPr/>
              </a:pPr>
              <a:r>
                <a:rPr kumimoji="0" lang="en-AU" altLang="en-US" sz="2000" b="1" i="0" u="none" strike="noStrike" kern="0" cap="none" spc="0" normalizeH="0" baseline="0" noProof="0" smtClean="0">
                  <a:ln>
                    <a:noFill/>
                  </a:ln>
                  <a:solidFill>
                    <a:srgbClr val="0E0E58"/>
                  </a:solidFill>
                  <a:effectLst/>
                  <a:uLnTx/>
                  <a:uFillTx/>
                  <a:latin typeface="Arial" charset="0"/>
                </a:rPr>
                <a:t>Column</a:t>
              </a:r>
              <a:br>
                <a:rPr kumimoji="0" lang="en-AU" altLang="en-US" sz="2000" b="1" i="0" u="none" strike="noStrike" kern="0" cap="none" spc="0" normalizeH="0" baseline="0" noProof="0" smtClean="0">
                  <a:ln>
                    <a:noFill/>
                  </a:ln>
                  <a:solidFill>
                    <a:srgbClr val="0E0E58"/>
                  </a:solidFill>
                  <a:effectLst/>
                  <a:uLnTx/>
                  <a:uFillTx/>
                  <a:latin typeface="Arial" charset="0"/>
                </a:rPr>
              </a:br>
              <a:r>
                <a:rPr kumimoji="0" lang="en-AU" altLang="en-US" sz="2000" b="1" i="0" u="none" strike="noStrike" kern="0" cap="none" spc="0" normalizeH="0" baseline="0" noProof="0" smtClean="0">
                  <a:ln>
                    <a:noFill/>
                  </a:ln>
                  <a:solidFill>
                    <a:srgbClr val="0E0E58"/>
                  </a:solidFill>
                  <a:effectLst/>
                  <a:uLnTx/>
                  <a:uFillTx/>
                  <a:latin typeface="Arial" charset="0"/>
                </a:rPr>
                <a:t>Axis</a:t>
              </a:r>
            </a:p>
          </p:txBody>
        </p:sp>
      </p:grpSp>
      <p:grpSp>
        <p:nvGrpSpPr>
          <p:cNvPr id="49" name="Group 50"/>
          <p:cNvGrpSpPr>
            <a:grpSpLocks/>
          </p:cNvGrpSpPr>
          <p:nvPr/>
        </p:nvGrpSpPr>
        <p:grpSpPr bwMode="auto">
          <a:xfrm>
            <a:off x="5229137" y="2470150"/>
            <a:ext cx="3406775" cy="1154113"/>
            <a:chOff x="2475" y="1556"/>
            <a:chExt cx="2146" cy="727"/>
          </a:xfrm>
        </p:grpSpPr>
        <p:grpSp>
          <p:nvGrpSpPr>
            <p:cNvPr id="50" name="Group 47"/>
            <p:cNvGrpSpPr>
              <a:grpSpLocks/>
            </p:cNvGrpSpPr>
            <p:nvPr/>
          </p:nvGrpSpPr>
          <p:grpSpPr bwMode="auto">
            <a:xfrm>
              <a:off x="2475" y="1556"/>
              <a:ext cx="980" cy="727"/>
              <a:chOff x="2475" y="1556"/>
              <a:chExt cx="980" cy="727"/>
            </a:xfrm>
          </p:grpSpPr>
          <p:sp>
            <p:nvSpPr>
              <p:cNvPr id="53" name="Oval 44"/>
              <p:cNvSpPr>
                <a:spLocks noChangeArrowheads="1"/>
              </p:cNvSpPr>
              <p:nvPr/>
            </p:nvSpPr>
            <p:spPr bwMode="auto">
              <a:xfrm>
                <a:off x="2475" y="1640"/>
                <a:ext cx="980" cy="643"/>
              </a:xfrm>
              <a:prstGeom prst="ellipse">
                <a:avLst/>
              </a:prstGeom>
              <a:noFill/>
              <a:ln w="508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NZ" sz="1800" b="1" i="0" u="none" strike="noStrike" kern="0" cap="none" spc="0" normalizeH="0" baseline="0" noProof="0" smtClean="0">
                  <a:ln>
                    <a:noFill/>
                  </a:ln>
                  <a:solidFill>
                    <a:srgbClr val="020209"/>
                  </a:solidFill>
                  <a:effectLst/>
                  <a:uLnTx/>
                  <a:uFillTx/>
                </a:endParaRPr>
              </a:p>
            </p:txBody>
          </p:sp>
          <p:sp>
            <p:nvSpPr>
              <p:cNvPr id="54" name="Line 45"/>
              <p:cNvSpPr>
                <a:spLocks noChangeShapeType="1"/>
              </p:cNvSpPr>
              <p:nvPr/>
            </p:nvSpPr>
            <p:spPr bwMode="auto">
              <a:xfrm flipH="1" flipV="1">
                <a:off x="2729" y="1556"/>
                <a:ext cx="286" cy="68"/>
              </a:xfrm>
              <a:prstGeom prst="line">
                <a:avLst/>
              </a:prstGeom>
              <a:noFill/>
              <a:ln w="50800">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NZ" sz="1800" b="1" i="0" u="none" strike="noStrike" kern="0" cap="none" spc="0" normalizeH="0" baseline="0" noProof="0" smtClean="0">
                  <a:ln>
                    <a:noFill/>
                  </a:ln>
                  <a:solidFill>
                    <a:srgbClr val="020209"/>
                  </a:solidFill>
                  <a:effectLst/>
                  <a:uLnTx/>
                  <a:uFillTx/>
                </a:endParaRPr>
              </a:p>
            </p:txBody>
          </p:sp>
          <p:sp>
            <p:nvSpPr>
              <p:cNvPr id="55" name="Line 46"/>
              <p:cNvSpPr>
                <a:spLocks noChangeShapeType="1"/>
              </p:cNvSpPr>
              <p:nvPr/>
            </p:nvSpPr>
            <p:spPr bwMode="auto">
              <a:xfrm flipV="1">
                <a:off x="2998" y="1556"/>
                <a:ext cx="304" cy="68"/>
              </a:xfrm>
              <a:prstGeom prst="line">
                <a:avLst/>
              </a:prstGeom>
              <a:noFill/>
              <a:ln w="50800">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NZ" sz="1800" b="1" i="0" u="none" strike="noStrike" kern="0" cap="none" spc="0" normalizeH="0" baseline="0" noProof="0" smtClean="0">
                  <a:ln>
                    <a:noFill/>
                  </a:ln>
                  <a:solidFill>
                    <a:srgbClr val="020209"/>
                  </a:solidFill>
                  <a:effectLst/>
                  <a:uLnTx/>
                  <a:uFillTx/>
                </a:endParaRPr>
              </a:p>
            </p:txBody>
          </p:sp>
        </p:grpSp>
        <p:sp>
          <p:nvSpPr>
            <p:cNvPr id="51" name="Rectangle 48"/>
            <p:cNvSpPr>
              <a:spLocks noChangeArrowheads="1"/>
            </p:cNvSpPr>
            <p:nvPr/>
          </p:nvSpPr>
          <p:spPr bwMode="auto">
            <a:xfrm>
              <a:off x="3598" y="1712"/>
              <a:ext cx="1023" cy="407"/>
            </a:xfrm>
            <a:prstGeom prst="rect">
              <a:avLst/>
            </a:prstGeom>
            <a:solidFill>
              <a:srgbClr val="E6F648"/>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NZ" sz="1800" b="1" i="0" u="none" strike="noStrike" kern="0" cap="none" spc="0" normalizeH="0" baseline="0" noProof="0" smtClean="0">
                <a:ln>
                  <a:noFill/>
                </a:ln>
                <a:solidFill>
                  <a:srgbClr val="020209"/>
                </a:solidFill>
                <a:effectLst/>
                <a:uLnTx/>
                <a:uFillTx/>
              </a:endParaRPr>
            </a:p>
          </p:txBody>
        </p:sp>
        <p:sp>
          <p:nvSpPr>
            <p:cNvPr id="52" name="Rectangle 49"/>
            <p:cNvSpPr>
              <a:spLocks noChangeArrowheads="1"/>
            </p:cNvSpPr>
            <p:nvPr/>
          </p:nvSpPr>
          <p:spPr bwMode="blackWhite">
            <a:xfrm>
              <a:off x="3598" y="1695"/>
              <a:ext cx="102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marL="0" marR="0" lvl="0" indent="0" defTabSz="822325" eaLnBrk="1" fontAlgn="auto" latinLnBrk="0" hangingPunct="1">
                <a:lnSpc>
                  <a:spcPct val="100000"/>
                </a:lnSpc>
                <a:spcBef>
                  <a:spcPct val="50000"/>
                </a:spcBef>
                <a:spcAft>
                  <a:spcPts val="0"/>
                </a:spcAft>
                <a:buClrTx/>
                <a:buSzTx/>
                <a:buFontTx/>
                <a:buNone/>
                <a:tabLst/>
                <a:defRPr/>
              </a:pPr>
              <a:r>
                <a:rPr kumimoji="0" lang="en-AU" altLang="en-US" sz="2000" b="1" i="0" u="none" strike="noStrike" kern="0" cap="none" spc="0" normalizeH="0" baseline="0" noProof="0" dirty="0" smtClean="0">
                  <a:ln>
                    <a:noFill/>
                  </a:ln>
                  <a:solidFill>
                    <a:srgbClr val="0E0E58"/>
                  </a:solidFill>
                  <a:effectLst/>
                  <a:uLnTx/>
                  <a:uFillTx/>
                  <a:latin typeface="Arial" charset="0"/>
                </a:rPr>
                <a:t>Intersection</a:t>
              </a:r>
              <a:br>
                <a:rPr kumimoji="0" lang="en-AU" altLang="en-US" sz="2000" b="1" i="0" u="none" strike="noStrike" kern="0" cap="none" spc="0" normalizeH="0" baseline="0" noProof="0" dirty="0" smtClean="0">
                  <a:ln>
                    <a:noFill/>
                  </a:ln>
                  <a:solidFill>
                    <a:srgbClr val="0E0E58"/>
                  </a:solidFill>
                  <a:effectLst/>
                  <a:uLnTx/>
                  <a:uFillTx/>
                  <a:latin typeface="Arial" charset="0"/>
                </a:rPr>
              </a:br>
              <a:r>
                <a:rPr kumimoji="0" lang="en-AU" altLang="en-US" sz="2000" b="1" i="0" u="none" strike="noStrike" kern="0" cap="none" spc="0" normalizeH="0" baseline="0" noProof="0" dirty="0" smtClean="0">
                  <a:ln>
                    <a:noFill/>
                  </a:ln>
                  <a:solidFill>
                    <a:srgbClr val="0E0E58"/>
                  </a:solidFill>
                  <a:effectLst/>
                  <a:uLnTx/>
                  <a:uFillTx/>
                  <a:latin typeface="Arial" charset="0"/>
                </a:rPr>
                <a:t>cell</a:t>
              </a:r>
            </a:p>
          </p:txBody>
        </p:sp>
      </p:grpSp>
      <p:sp>
        <p:nvSpPr>
          <p:cNvPr id="56" name="Title 1"/>
          <p:cNvSpPr>
            <a:spLocks noGrp="1"/>
          </p:cNvSpPr>
          <p:nvPr>
            <p:ph type="title"/>
          </p:nvPr>
        </p:nvSpPr>
        <p:spPr>
          <a:xfrm>
            <a:off x="481806" y="-33266"/>
            <a:ext cx="8229600" cy="1143000"/>
          </a:xfrm>
        </p:spPr>
        <p:txBody>
          <a:bodyPr/>
          <a:lstStyle/>
          <a:p>
            <a:r>
              <a:rPr lang="en-NZ" dirty="0" smtClean="0"/>
              <a:t>Components of a CRUD Matrix</a:t>
            </a:r>
            <a:endParaRPr lang="en-NZ" dirty="0"/>
          </a:p>
        </p:txBody>
      </p:sp>
      <p:sp>
        <p:nvSpPr>
          <p:cNvPr id="57" name="Rectangle 16"/>
          <p:cNvSpPr>
            <a:spLocks noChangeArrowheads="1"/>
          </p:cNvSpPr>
          <p:nvPr/>
        </p:nvSpPr>
        <p:spPr bwMode="auto">
          <a:xfrm>
            <a:off x="5387296" y="1628800"/>
            <a:ext cx="851195" cy="739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0"/>
              </a:spcBef>
              <a:defRPr sz="2400">
                <a:solidFill>
                  <a:schemeClr val="tx1"/>
                </a:solidFill>
                <a:latin typeface="Times New Roman" pitchFamily="18" charset="0"/>
              </a:defRPr>
            </a:lvl1pPr>
            <a:lvl2pPr marL="411163" defTabSz="822325">
              <a:spcBef>
                <a:spcPct val="0"/>
              </a:spcBef>
              <a:defRPr sz="2400">
                <a:solidFill>
                  <a:schemeClr val="tx1"/>
                </a:solidFill>
                <a:latin typeface="Times New Roman" pitchFamily="18" charset="0"/>
              </a:defRPr>
            </a:lvl2pPr>
            <a:lvl3pPr marL="822325" defTabSz="822325">
              <a:spcBef>
                <a:spcPct val="0"/>
              </a:spcBef>
              <a:defRPr sz="2400">
                <a:solidFill>
                  <a:schemeClr val="tx1"/>
                </a:solidFill>
                <a:latin typeface="Times New Roman" pitchFamily="18" charset="0"/>
              </a:defRPr>
            </a:lvl3pPr>
            <a:lvl4pPr marL="1235075" defTabSz="822325">
              <a:spcBef>
                <a:spcPct val="0"/>
              </a:spcBef>
              <a:defRPr sz="2400">
                <a:solidFill>
                  <a:schemeClr val="tx1"/>
                </a:solidFill>
                <a:latin typeface="Times New Roman" pitchFamily="18" charset="0"/>
              </a:defRPr>
            </a:lvl4pPr>
            <a:lvl5pPr marL="1646238"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spcBef>
                <a:spcPct val="50000"/>
              </a:spcBef>
            </a:pPr>
            <a:r>
              <a:rPr lang="en-AU" altLang="en-US" sz="1400" b="1" dirty="0" smtClean="0">
                <a:solidFill>
                  <a:srgbClr val="0E0E58"/>
                </a:solidFill>
                <a:latin typeface="Arial" charset="0"/>
              </a:rPr>
              <a:t>Update</a:t>
            </a:r>
            <a:br>
              <a:rPr lang="en-AU" altLang="en-US" sz="1400" b="1" dirty="0" smtClean="0">
                <a:solidFill>
                  <a:srgbClr val="0E0E58"/>
                </a:solidFill>
                <a:latin typeface="Arial" charset="0"/>
              </a:rPr>
            </a:br>
            <a:r>
              <a:rPr lang="en-AU" altLang="en-US" sz="1400" b="1" dirty="0" smtClean="0">
                <a:solidFill>
                  <a:srgbClr val="0E0E58"/>
                </a:solidFill>
                <a:latin typeface="Arial" charset="0"/>
              </a:rPr>
              <a:t>Student</a:t>
            </a:r>
            <a:br>
              <a:rPr lang="en-AU" altLang="en-US" sz="1400" b="1" dirty="0" smtClean="0">
                <a:solidFill>
                  <a:srgbClr val="0E0E58"/>
                </a:solidFill>
                <a:latin typeface="Arial" charset="0"/>
              </a:rPr>
            </a:br>
            <a:r>
              <a:rPr lang="en-AU" altLang="en-US" sz="1400" b="1" dirty="0" smtClean="0">
                <a:solidFill>
                  <a:srgbClr val="0E0E58"/>
                </a:solidFill>
                <a:latin typeface="Arial" charset="0"/>
              </a:rPr>
              <a:t>Details</a:t>
            </a:r>
          </a:p>
        </p:txBody>
      </p:sp>
      <p:sp>
        <p:nvSpPr>
          <p:cNvPr id="58" name="Rectangle 48"/>
          <p:cNvSpPr>
            <a:spLocks noChangeArrowheads="1"/>
          </p:cNvSpPr>
          <p:nvPr/>
        </p:nvSpPr>
        <p:spPr bwMode="auto">
          <a:xfrm>
            <a:off x="1619672" y="5310158"/>
            <a:ext cx="5291000" cy="1503218"/>
          </a:xfrm>
          <a:prstGeom prst="rect">
            <a:avLst/>
          </a:prstGeom>
          <a:solidFill>
            <a:srgbClr val="E6F648"/>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defTabSz="822325" eaLnBrk="1" fontAlgn="auto" hangingPunct="1">
              <a:spcBef>
                <a:spcPts val="600"/>
              </a:spcBef>
              <a:spcAft>
                <a:spcPts val="0"/>
              </a:spcAft>
              <a:defRPr/>
            </a:pPr>
            <a:endParaRPr lang="en-AU" altLang="en-US" b="1" kern="0" dirty="0" smtClean="0">
              <a:solidFill>
                <a:srgbClr val="0E0E58"/>
              </a:solidFill>
            </a:endParaRPr>
          </a:p>
          <a:p>
            <a:pPr lvl="0" defTabSz="822325" eaLnBrk="1" fontAlgn="auto" hangingPunct="1">
              <a:spcBef>
                <a:spcPts val="600"/>
              </a:spcBef>
              <a:spcAft>
                <a:spcPts val="0"/>
              </a:spcAft>
              <a:defRPr/>
            </a:pPr>
            <a:r>
              <a:rPr lang="en-AU" altLang="en-US" b="1" kern="0" dirty="0" smtClean="0">
                <a:solidFill>
                  <a:srgbClr val="0E0E58"/>
                </a:solidFill>
              </a:rPr>
              <a:t>C – Create (add new record)</a:t>
            </a:r>
          </a:p>
          <a:p>
            <a:pPr lvl="0" defTabSz="822325" eaLnBrk="1" fontAlgn="auto" hangingPunct="1">
              <a:spcBef>
                <a:spcPts val="600"/>
              </a:spcBef>
              <a:spcAft>
                <a:spcPts val="0"/>
              </a:spcAft>
              <a:defRPr/>
            </a:pPr>
            <a:r>
              <a:rPr lang="en-AU" altLang="en-US" b="1" kern="0" dirty="0" smtClean="0">
                <a:solidFill>
                  <a:srgbClr val="0E0E58"/>
                </a:solidFill>
              </a:rPr>
              <a:t>R – Retrieve (extract data from existing record)</a:t>
            </a:r>
          </a:p>
          <a:p>
            <a:pPr lvl="0" defTabSz="822325" eaLnBrk="1" fontAlgn="auto" hangingPunct="1">
              <a:spcBef>
                <a:spcPts val="600"/>
              </a:spcBef>
              <a:spcAft>
                <a:spcPts val="0"/>
              </a:spcAft>
              <a:defRPr/>
            </a:pPr>
            <a:r>
              <a:rPr lang="en-AU" altLang="en-US" b="1" kern="0" dirty="0" smtClean="0">
                <a:solidFill>
                  <a:srgbClr val="0E0E58"/>
                </a:solidFill>
              </a:rPr>
              <a:t>U – Update (modify existing record)</a:t>
            </a:r>
          </a:p>
          <a:p>
            <a:pPr lvl="0" defTabSz="822325" eaLnBrk="1" fontAlgn="auto" hangingPunct="1">
              <a:spcBef>
                <a:spcPts val="600"/>
              </a:spcBef>
              <a:spcAft>
                <a:spcPts val="0"/>
              </a:spcAft>
              <a:defRPr/>
            </a:pPr>
            <a:r>
              <a:rPr lang="en-AU" altLang="en-US" b="1" kern="0" dirty="0" smtClean="0">
                <a:solidFill>
                  <a:srgbClr val="0E0E58"/>
                </a:solidFill>
              </a:rPr>
              <a:t>D – Delete (remove existing record)</a:t>
            </a:r>
          </a:p>
          <a:p>
            <a:pPr lvl="0" defTabSz="822325" eaLnBrk="1" fontAlgn="auto" hangingPunct="1">
              <a:spcAft>
                <a:spcPts val="0"/>
              </a:spcAft>
              <a:defRPr/>
            </a:pPr>
            <a:endParaRPr lang="en-AU" altLang="en-US" b="1" kern="0" dirty="0">
              <a:solidFill>
                <a:srgbClr val="0E0E58"/>
              </a:solidFill>
            </a:endParaRPr>
          </a:p>
        </p:txBody>
      </p:sp>
    </p:spTree>
    <p:extLst>
      <p:ext uri="{BB962C8B-B14F-4D97-AF65-F5344CB8AC3E}">
        <p14:creationId xmlns:p14="http://schemas.microsoft.com/office/powerpoint/2010/main" val="113605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ox(out)">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box(out)">
                                      <p:cBhvr>
                                        <p:cTn id="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lstStyle/>
          <a:p>
            <a:r>
              <a:rPr lang="en-NZ" dirty="0" smtClean="0"/>
              <a:t>Function to Entity Usages</a:t>
            </a:r>
            <a:endParaRPr lang="en-NZ" dirty="0"/>
          </a:p>
        </p:txBody>
      </p:sp>
      <p:sp>
        <p:nvSpPr>
          <p:cNvPr id="3" name="Content Placeholder 2"/>
          <p:cNvSpPr>
            <a:spLocks noGrp="1"/>
          </p:cNvSpPr>
          <p:nvPr>
            <p:ph idx="1"/>
          </p:nvPr>
        </p:nvSpPr>
        <p:spPr/>
        <p:txBody>
          <a:bodyPr>
            <a:normAutofit lnSpcReduction="10000"/>
          </a:bodyPr>
          <a:lstStyle/>
          <a:p>
            <a:r>
              <a:rPr lang="en-NZ" dirty="0" smtClean="0"/>
              <a:t>How a function uses data from our ERD is called Function to Entity usages. </a:t>
            </a:r>
          </a:p>
          <a:p>
            <a:r>
              <a:rPr lang="en-NZ" dirty="0" smtClean="0"/>
              <a:t>On the previous slide, the automated function called </a:t>
            </a:r>
            <a:r>
              <a:rPr lang="en-NZ" i="1" dirty="0" smtClean="0"/>
              <a:t>Record New Student </a:t>
            </a:r>
            <a:r>
              <a:rPr lang="en-NZ" dirty="0" smtClean="0"/>
              <a:t>uses an Entity called </a:t>
            </a:r>
            <a:r>
              <a:rPr lang="en-NZ" i="1" dirty="0" smtClean="0"/>
              <a:t>Student</a:t>
            </a:r>
            <a:r>
              <a:rPr lang="en-NZ" dirty="0" smtClean="0"/>
              <a:t> to create a new record – shown as a ‘</a:t>
            </a:r>
            <a:r>
              <a:rPr lang="en-NZ" b="1" dirty="0" smtClean="0"/>
              <a:t>C</a:t>
            </a:r>
            <a:r>
              <a:rPr lang="en-NZ" dirty="0" smtClean="0"/>
              <a:t>’ in the CRUD matrix.</a:t>
            </a:r>
          </a:p>
          <a:p>
            <a:r>
              <a:rPr lang="en-NZ" dirty="0" smtClean="0"/>
              <a:t>Often, functions shown in the CRUD matrix need to use more than one entity and perform more than one operation e.g. </a:t>
            </a:r>
            <a:r>
              <a:rPr lang="en-NZ" i="1" dirty="0" smtClean="0"/>
              <a:t>Update Student Details </a:t>
            </a:r>
            <a:r>
              <a:rPr lang="en-NZ" dirty="0" smtClean="0"/>
              <a:t>performs two operations on </a:t>
            </a:r>
            <a:r>
              <a:rPr lang="en-NZ" i="1" dirty="0" smtClean="0"/>
              <a:t>Student</a:t>
            </a:r>
            <a:r>
              <a:rPr lang="en-NZ" dirty="0" smtClean="0"/>
              <a:t>; it retrieves an existing student record and then updates that record. </a:t>
            </a:r>
            <a:endParaRPr lang="en-NZ" i="1" dirty="0"/>
          </a:p>
        </p:txBody>
      </p:sp>
      <p:sp>
        <p:nvSpPr>
          <p:cNvPr id="4" name="Slide Number Placeholder 3"/>
          <p:cNvSpPr>
            <a:spLocks noGrp="1"/>
          </p:cNvSpPr>
          <p:nvPr>
            <p:ph type="sldNum" sz="quarter" idx="12"/>
          </p:nvPr>
        </p:nvSpPr>
        <p:spPr/>
        <p:txBody>
          <a:bodyPr/>
          <a:lstStyle/>
          <a:p>
            <a:fld id="{2E775020-A5D4-4E77-8F5E-8075418D585F}" type="slidenum">
              <a:rPr lang="en-US" altLang="en-US" smtClean="0"/>
              <a:pPr/>
              <a:t>8</a:t>
            </a:fld>
            <a:endParaRPr lang="en-US" altLang="en-US" sz="1200"/>
          </a:p>
        </p:txBody>
      </p:sp>
    </p:spTree>
    <p:extLst>
      <p:ext uri="{BB962C8B-B14F-4D97-AF65-F5344CB8AC3E}">
        <p14:creationId xmlns:p14="http://schemas.microsoft.com/office/powerpoint/2010/main" val="1287556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NZ" dirty="0" smtClean="0"/>
              <a:t>Common Operations on Data</a:t>
            </a:r>
            <a:endParaRPr lang="en-NZ" dirty="0"/>
          </a:p>
        </p:txBody>
      </p:sp>
      <p:sp>
        <p:nvSpPr>
          <p:cNvPr id="3" name="Content Placeholder 2"/>
          <p:cNvSpPr>
            <a:spLocks noGrp="1"/>
          </p:cNvSpPr>
          <p:nvPr>
            <p:ph idx="1"/>
          </p:nvPr>
        </p:nvSpPr>
        <p:spPr>
          <a:xfrm>
            <a:off x="467544" y="1700808"/>
            <a:ext cx="8229600" cy="4389120"/>
          </a:xfrm>
        </p:spPr>
        <p:txBody>
          <a:bodyPr>
            <a:noAutofit/>
          </a:bodyPr>
          <a:lstStyle/>
          <a:p>
            <a:r>
              <a:rPr lang="en-NZ" b="1" dirty="0" smtClean="0"/>
              <a:t>Updating a record</a:t>
            </a:r>
            <a:r>
              <a:rPr lang="en-NZ" dirty="0" smtClean="0"/>
              <a:t>: Whenever  a user needs to update a record in a database table, they must </a:t>
            </a:r>
            <a:r>
              <a:rPr lang="en-NZ" i="1" dirty="0" smtClean="0"/>
              <a:t>always </a:t>
            </a:r>
            <a:r>
              <a:rPr lang="en-NZ" dirty="0" smtClean="0"/>
              <a:t>retrieve the record first and then modify that record. </a:t>
            </a:r>
            <a:r>
              <a:rPr lang="en-NZ" dirty="0" smtClean="0"/>
              <a:t>This means that ‘</a:t>
            </a:r>
            <a:r>
              <a:rPr lang="en-NZ" b="1" dirty="0" smtClean="0"/>
              <a:t>RU</a:t>
            </a:r>
            <a:r>
              <a:rPr lang="en-NZ" dirty="0" smtClean="0"/>
              <a:t>’ always appears in a CRUD matrix for a function that involves updating.</a:t>
            </a:r>
            <a:r>
              <a:rPr lang="en-NZ" dirty="0"/>
              <a:t/>
            </a:r>
            <a:br>
              <a:rPr lang="en-NZ" dirty="0"/>
            </a:br>
            <a:endParaRPr lang="en-NZ" dirty="0" smtClean="0"/>
          </a:p>
          <a:p>
            <a:r>
              <a:rPr lang="en-NZ" b="1" dirty="0" smtClean="0"/>
              <a:t>Deleting a record: </a:t>
            </a:r>
            <a:r>
              <a:rPr lang="en-NZ" dirty="0"/>
              <a:t>Whenever </a:t>
            </a:r>
            <a:r>
              <a:rPr lang="en-NZ" dirty="0" smtClean="0"/>
              <a:t>a user needs </a:t>
            </a:r>
            <a:r>
              <a:rPr lang="en-NZ" dirty="0"/>
              <a:t>to </a:t>
            </a:r>
            <a:r>
              <a:rPr lang="en-NZ" dirty="0" smtClean="0"/>
              <a:t>delete a </a:t>
            </a:r>
            <a:r>
              <a:rPr lang="en-NZ" dirty="0"/>
              <a:t>record in a database table, </a:t>
            </a:r>
            <a:r>
              <a:rPr lang="en-NZ" dirty="0" smtClean="0"/>
              <a:t>they must </a:t>
            </a:r>
            <a:r>
              <a:rPr lang="en-NZ" i="1" dirty="0"/>
              <a:t>always </a:t>
            </a:r>
            <a:r>
              <a:rPr lang="en-NZ" dirty="0"/>
              <a:t>retrieve the record first and then </a:t>
            </a:r>
            <a:r>
              <a:rPr lang="en-NZ" dirty="0" smtClean="0"/>
              <a:t>they can delete </a:t>
            </a:r>
            <a:r>
              <a:rPr lang="en-NZ" dirty="0"/>
              <a:t>that record. This means that ‘</a:t>
            </a:r>
            <a:r>
              <a:rPr lang="en-NZ" b="1" dirty="0" smtClean="0"/>
              <a:t>RD</a:t>
            </a:r>
            <a:r>
              <a:rPr lang="en-NZ" dirty="0" smtClean="0"/>
              <a:t>’ </a:t>
            </a:r>
            <a:r>
              <a:rPr lang="en-NZ" dirty="0"/>
              <a:t>always appears in a CRUD matrix for a function that involves </a:t>
            </a:r>
            <a:r>
              <a:rPr lang="en-NZ" dirty="0" smtClean="0"/>
              <a:t>deletion.</a:t>
            </a:r>
            <a:r>
              <a:rPr lang="en-NZ" dirty="0"/>
              <a:t/>
            </a:r>
            <a:br>
              <a:rPr lang="en-NZ" dirty="0"/>
            </a:br>
            <a:endParaRPr lang="en-NZ" b="1" dirty="0" smtClean="0"/>
          </a:p>
        </p:txBody>
      </p:sp>
      <p:sp>
        <p:nvSpPr>
          <p:cNvPr id="4" name="Slide Number Placeholder 3"/>
          <p:cNvSpPr>
            <a:spLocks noGrp="1"/>
          </p:cNvSpPr>
          <p:nvPr>
            <p:ph type="sldNum" sz="quarter" idx="12"/>
          </p:nvPr>
        </p:nvSpPr>
        <p:spPr/>
        <p:txBody>
          <a:bodyPr/>
          <a:lstStyle/>
          <a:p>
            <a:fld id="{2E775020-A5D4-4E77-8F5E-8075418D585F}" type="slidenum">
              <a:rPr lang="en-US" altLang="en-US" smtClean="0"/>
              <a:pPr/>
              <a:t>9</a:t>
            </a:fld>
            <a:endParaRPr lang="en-US" altLang="en-US" sz="1200"/>
          </a:p>
        </p:txBody>
      </p:sp>
    </p:spTree>
    <p:extLst>
      <p:ext uri="{BB962C8B-B14F-4D97-AF65-F5344CB8AC3E}">
        <p14:creationId xmlns:p14="http://schemas.microsoft.com/office/powerpoint/2010/main" val="4274916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e2_0">
  <a:themeElements>
    <a:clrScheme name="">
      <a:dk1>
        <a:srgbClr val="0E0E58"/>
      </a:dk1>
      <a:lt1>
        <a:srgbClr val="FFFFCC"/>
      </a:lt1>
      <a:dk2>
        <a:srgbClr val="2323DC"/>
      </a:dk2>
      <a:lt2>
        <a:srgbClr val="66FFFF"/>
      </a:lt2>
      <a:accent1>
        <a:srgbClr val="DDDDDD"/>
      </a:accent1>
      <a:accent2>
        <a:srgbClr val="FFCD66"/>
      </a:accent2>
      <a:accent3>
        <a:srgbClr val="ACACEB"/>
      </a:accent3>
      <a:accent4>
        <a:srgbClr val="DADAAE"/>
      </a:accent4>
      <a:accent5>
        <a:srgbClr val="EBEBEB"/>
      </a:accent5>
      <a:accent6>
        <a:srgbClr val="E7BA5C"/>
      </a:accent6>
      <a:hlink>
        <a:srgbClr val="66FFFF"/>
      </a:hlink>
      <a:folHlink>
        <a:srgbClr val="CCECFF"/>
      </a:folHlink>
    </a:clrScheme>
    <a:fontScheme name="e2_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D3EAF8">
                <a:gamma/>
                <a:shade val="89804"/>
                <a:invGamma/>
              </a:srgbClr>
            </a:gs>
            <a:gs pos="50000">
              <a:srgbClr val="D3EAF8"/>
            </a:gs>
            <a:gs pos="100000">
              <a:srgbClr val="D3EAF8">
                <a:gamma/>
                <a:shade val="89804"/>
                <a:invGamma/>
              </a:srgbClr>
            </a:gs>
          </a:gsLst>
          <a:lin ang="18900000" scaled="1"/>
        </a:gradFill>
        <a:ln w="50800" cap="flat"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AU" altLang="en-US" sz="1800" b="1" i="0" u="none" strike="noStrike" cap="none" normalizeH="0" baseline="0" smtClean="0">
            <a:ln>
              <a:noFill/>
            </a:ln>
            <a:solidFill>
              <a:srgbClr val="020209"/>
            </a:solidFill>
            <a:effectLst/>
            <a:latin typeface="Arial" charset="0"/>
          </a:defRPr>
        </a:defPPr>
      </a:lstStyle>
    </a:spDef>
    <a:lnDef>
      <a:spPr bwMode="auto">
        <a:xfrm>
          <a:off x="0" y="0"/>
          <a:ext cx="1" cy="1"/>
        </a:xfrm>
        <a:custGeom>
          <a:avLst/>
          <a:gdLst/>
          <a:ahLst/>
          <a:cxnLst/>
          <a:rect l="0" t="0" r="0" b="0"/>
          <a:pathLst/>
        </a:custGeom>
        <a:gradFill rotWithShape="0">
          <a:gsLst>
            <a:gs pos="0">
              <a:srgbClr val="D3EAF8">
                <a:gamma/>
                <a:shade val="89804"/>
                <a:invGamma/>
              </a:srgbClr>
            </a:gs>
            <a:gs pos="50000">
              <a:srgbClr val="D3EAF8"/>
            </a:gs>
            <a:gs pos="100000">
              <a:srgbClr val="D3EAF8">
                <a:gamma/>
                <a:shade val="89804"/>
                <a:invGamma/>
              </a:srgbClr>
            </a:gs>
          </a:gsLst>
          <a:lin ang="18900000" scaled="1"/>
        </a:gradFill>
        <a:ln w="50800" cap="flat"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AU" altLang="en-US" sz="1800" b="1" i="0" u="none" strike="noStrike" cap="none" normalizeH="0" baseline="0" smtClean="0">
            <a:ln>
              <a:noFill/>
            </a:ln>
            <a:solidFill>
              <a:srgbClr val="020209"/>
            </a:solidFill>
            <a:effectLst/>
            <a:latin typeface="Arial" charset="0"/>
          </a:defRPr>
        </a:defPPr>
      </a:lstStyle>
    </a:lnDef>
  </a:objectDefaults>
  <a:extraClrSchemeLst>
    <a:extraClrScheme>
      <a:clrScheme name="e2_0 1">
        <a:dk1>
          <a:srgbClr val="000066"/>
        </a:dk1>
        <a:lt1>
          <a:srgbClr val="FFFFFF"/>
        </a:lt1>
        <a:dk2>
          <a:srgbClr val="3366FF"/>
        </a:dk2>
        <a:lt2>
          <a:srgbClr val="66FFFF"/>
        </a:lt2>
        <a:accent1>
          <a:srgbClr val="DDDDDD"/>
        </a:accent1>
        <a:accent2>
          <a:srgbClr val="FFCC66"/>
        </a:accent2>
        <a:accent3>
          <a:srgbClr val="ADB8FF"/>
        </a:accent3>
        <a:accent4>
          <a:srgbClr val="DADADA"/>
        </a:accent4>
        <a:accent5>
          <a:srgbClr val="EBEBEB"/>
        </a:accent5>
        <a:accent6>
          <a:srgbClr val="E7B95C"/>
        </a:accent6>
        <a:hlink>
          <a:srgbClr val="FF0033"/>
        </a:hlink>
        <a:folHlink>
          <a:srgbClr val="99CCFF"/>
        </a:folHlink>
      </a:clrScheme>
      <a:clrMap bg1="dk2" tx1="lt1" bg2="dk1" tx2="lt2" accent1="accent1" accent2="accent2" accent3="accent3" accent4="accent4" accent5="accent5" accent6="accent6" hlink="hlink" folHlink="folHlink"/>
    </a:extraClrScheme>
    <a:extraClrScheme>
      <a:clrScheme name="e2_0 2">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2_0 3">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e2_0 4">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2_0 5">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2_0 6">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2_0 7">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e2_0 8">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4416</TotalTime>
  <Words>749</Words>
  <Application>Microsoft Office PowerPoint</Application>
  <PresentationFormat>On-screen Show (4:3)</PresentationFormat>
  <Paragraphs>94</Paragraphs>
  <Slides>12</Slides>
  <Notes>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Flow</vt:lpstr>
      <vt:lpstr>e2_0</vt:lpstr>
      <vt:lpstr>PowerPoint Presentation</vt:lpstr>
      <vt:lpstr>Lecture 7:   CRUD Matrix Diagrams</vt:lpstr>
      <vt:lpstr>Introduction</vt:lpstr>
      <vt:lpstr>Supporting Processing Requirements</vt:lpstr>
      <vt:lpstr>Operations on Data - CRUD</vt:lpstr>
      <vt:lpstr>Combining the FHD and ERD in a CRUD Matrix</vt:lpstr>
      <vt:lpstr>Components of a CRUD Matrix</vt:lpstr>
      <vt:lpstr>Function to Entity Usages</vt:lpstr>
      <vt:lpstr>Common Operations on Data</vt:lpstr>
      <vt:lpstr>Common Operations on Data - 2</vt:lpstr>
      <vt:lpstr>Common Operations on Data - 2</vt:lpstr>
      <vt:lpstr>Creating a CRUD Matrix in Visio</vt:lpstr>
    </vt:vector>
  </TitlesOfParts>
  <Company>Massey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ATodd</dc:creator>
  <cp:lastModifiedBy>adrian</cp:lastModifiedBy>
  <cp:revision>113</cp:revision>
  <cp:lastPrinted>2001-02-26T20:33:53Z</cp:lastPrinted>
  <dcterms:created xsi:type="dcterms:W3CDTF">2001-01-14T21:10:50Z</dcterms:created>
  <dcterms:modified xsi:type="dcterms:W3CDTF">2014-03-30T01:40:17Z</dcterms:modified>
</cp:coreProperties>
</file>