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319" r:id="rId2"/>
    <p:sldId id="325" r:id="rId3"/>
    <p:sldId id="326" r:id="rId4"/>
    <p:sldId id="414" r:id="rId5"/>
    <p:sldId id="415" r:id="rId6"/>
    <p:sldId id="334" r:id="rId7"/>
    <p:sldId id="335" r:id="rId8"/>
    <p:sldId id="336" r:id="rId9"/>
    <p:sldId id="338" r:id="rId10"/>
    <p:sldId id="339" r:id="rId11"/>
    <p:sldId id="340" r:id="rId12"/>
    <p:sldId id="422" r:id="rId13"/>
    <p:sldId id="423" r:id="rId14"/>
    <p:sldId id="343" r:id="rId15"/>
    <p:sldId id="344" r:id="rId16"/>
    <p:sldId id="345" r:id="rId17"/>
    <p:sldId id="346" r:id="rId18"/>
    <p:sldId id="347" r:id="rId19"/>
    <p:sldId id="424" r:id="rId20"/>
    <p:sldId id="404" r:id="rId21"/>
    <p:sldId id="405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595" autoAdjust="0"/>
  </p:normalViewPr>
  <p:slideViewPr>
    <p:cSldViewPr>
      <p:cViewPr varScale="1">
        <p:scale>
          <a:sx n="71" d="100"/>
          <a:sy n="71" d="100"/>
        </p:scale>
        <p:origin x="-13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A81D514-3154-4E58-8B12-126A81D643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71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A2BF208-8EE6-4AE3-8B8A-21C0D0FE13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7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01CB3D-922E-434F-9C2D-753EE4F1EF09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369366-E171-4845-AAA1-D39DF107BF2C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4932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12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25607" name="Rectangle 6"/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25608" name="Rectangle 7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2" tIns="47625" rIns="93662" bIns="47625"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6D7769-24A2-42B1-BEE8-7B82062B4A9B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4932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13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/>
          </a:p>
        </p:txBody>
      </p:sp>
      <p:sp>
        <p:nvSpPr>
          <p:cNvPr id="26631" name="Rectangle 6"/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26632" name="Rectangle 7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2" tIns="47625" rIns="93662" bIns="47625"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8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C14E9-73C1-4978-80D1-9E6CF311F6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4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8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89907-48BB-4F75-800C-5DD85D2467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4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8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AEAE2-073E-4FAE-8D21-59F381CCA9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6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8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1D8D4-2D43-4759-9938-F64EB7F750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9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8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4E5F0-63FC-4157-8584-AFB180AA16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9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8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3604B-6620-4B9C-B1A0-2D040A324C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9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8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C8B31-1181-469E-BE00-F55E8CC3CC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8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7A32B-B63D-48DE-BC18-0E40BD2001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0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8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204B-A818-4F09-A804-15F4A7DE44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4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8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6E4B9-36D2-40D9-B6BD-394B1E413E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5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8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2346D-052B-4891-9DF1-B0EAEC3F84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0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38862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Database Systems, 8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057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5D9C7C0A-6998-49B2-BA2F-14CC69205F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slide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400" i="1" smtClean="0"/>
              <a:t>Lecture 8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400" i="1" smtClean="0"/>
              <a:t>Introduction to Structured Query Language (SQL)</a:t>
            </a:r>
          </a:p>
        </p:txBody>
      </p:sp>
      <p:sp>
        <p:nvSpPr>
          <p:cNvPr id="2052" name="Rectangle 4"/>
          <p:cNvSpPr>
            <a:spLocks noGrp="1" noChangeArrowheads="1"/>
          </p:cNvSpPr>
          <p:nvPr/>
        </p:nvSpPr>
        <p:spPr bwMode="auto">
          <a:xfrm>
            <a:off x="1371600" y="1219200"/>
            <a:ext cx="6477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/>
              <a:t>IT5182: Fundamentals of Data Models and Databases</a:t>
            </a:r>
            <a:endParaRPr lang="en-US" alt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977161-A8B6-4D8C-AEB8-00CE13B71CA8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Table Structures (continued)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Primary key attributes must contain a NOT NULL and PRIMARY KEY specification</a:t>
            </a:r>
          </a:p>
          <a:p>
            <a:r>
              <a:rPr lang="en-US" altLang="en-US" smtClean="0"/>
              <a:t>RDBMS will automatically enforce referential integrity for foreign keys</a:t>
            </a:r>
          </a:p>
          <a:p>
            <a:r>
              <a:rPr lang="en-US" altLang="en-US" smtClean="0"/>
              <a:t>Command sequence ends with semicolon or GO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28C4CB-C219-44C3-A89A-0139E7DDC7F6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SQL Constraints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NOT NULL constraint </a:t>
            </a:r>
          </a:p>
          <a:p>
            <a:pPr lvl="1"/>
            <a:r>
              <a:rPr lang="en-US" altLang="en-US" smtClean="0"/>
              <a:t>Ensures that column does not accept nulls</a:t>
            </a:r>
          </a:p>
          <a:p>
            <a:r>
              <a:rPr lang="en-US" altLang="en-US" smtClean="0"/>
              <a:t>UNIQUE constraint </a:t>
            </a:r>
          </a:p>
          <a:p>
            <a:pPr lvl="1"/>
            <a:r>
              <a:rPr lang="en-US" altLang="en-US" smtClean="0"/>
              <a:t>Ensures that all values in column are unique</a:t>
            </a:r>
          </a:p>
          <a:p>
            <a:r>
              <a:rPr lang="en-US" altLang="en-US" smtClean="0"/>
              <a:t>DEFAULT constraint </a:t>
            </a:r>
          </a:p>
          <a:p>
            <a:pPr lvl="1"/>
            <a:r>
              <a:rPr lang="en-US" altLang="en-US" smtClean="0"/>
              <a:t>Assigns value to attribute when a new row is added to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762000"/>
          </a:xfrm>
          <a:effectLst>
            <a:outerShdw dist="17961" dir="2700000" algn="ctr" rotWithShape="0">
              <a:srgbClr val="5F5F5F"/>
            </a:outerShdw>
          </a:effectLst>
        </p:spPr>
        <p:txBody>
          <a:bodyPr lIns="90488" tIns="44450" rIns="90488" bIns="44450"/>
          <a:lstStyle/>
          <a:p>
            <a:r>
              <a:rPr lang="en-US" altLang="en-US" sz="3200" smtClean="0"/>
              <a:t>Example of Creating Table (using DDL) – Vendor Table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010400" cy="4724400"/>
          </a:xfrm>
        </p:spPr>
        <p:txBody>
          <a:bodyPr lIns="90488" tIns="44450" rIns="90488" bIns="44450"/>
          <a:lstStyle/>
          <a:p>
            <a:pPr>
              <a:buFont typeface="Wingdings" pitchFamily="2" charset="2"/>
              <a:buNone/>
              <a:tabLst>
                <a:tab pos="2401888" algn="l"/>
                <a:tab pos="4003675" algn="l"/>
              </a:tabLst>
            </a:pPr>
            <a:r>
              <a:rPr lang="en-US" altLang="en-US" sz="2000" smtClean="0">
                <a:latin typeface="Courier New" pitchFamily="49" charset="0"/>
              </a:rPr>
              <a:t>CREATE TABLE VENDOR(</a:t>
            </a:r>
          </a:p>
          <a:p>
            <a:pPr>
              <a:buFont typeface="Wingdings" pitchFamily="2" charset="2"/>
              <a:buNone/>
              <a:tabLst>
                <a:tab pos="2401888" algn="l"/>
                <a:tab pos="4003675" algn="l"/>
              </a:tabLst>
            </a:pPr>
            <a:r>
              <a:rPr lang="en-US" altLang="en-US" sz="2000" smtClean="0">
                <a:latin typeface="Courier New" pitchFamily="49" charset="0"/>
              </a:rPr>
              <a:t>	V_CODE 	 INT 		NOT NULL</a:t>
            </a:r>
          </a:p>
          <a:p>
            <a:pPr>
              <a:buFont typeface="Wingdings" pitchFamily="2" charset="2"/>
              <a:buNone/>
              <a:tabLst>
                <a:tab pos="2401888" algn="l"/>
                <a:tab pos="4003675" algn="l"/>
              </a:tabLst>
            </a:pPr>
            <a:r>
              <a:rPr lang="en-US" altLang="en-US" sz="2000" smtClean="0">
                <a:latin typeface="Courier New" pitchFamily="49" charset="0"/>
              </a:rPr>
              <a:t>    CONSTRAINT PK_VENDOR</a:t>
            </a:r>
          </a:p>
          <a:p>
            <a:pPr>
              <a:buFont typeface="Wingdings" pitchFamily="2" charset="2"/>
              <a:buNone/>
              <a:tabLst>
                <a:tab pos="2401888" algn="l"/>
                <a:tab pos="4003675" algn="l"/>
              </a:tabLst>
            </a:pPr>
            <a:r>
              <a:rPr lang="en-US" altLang="en-US" sz="2000" smtClean="0">
                <a:latin typeface="Courier New" pitchFamily="49" charset="0"/>
              </a:rPr>
              <a:t>    PRIMARY KEY,</a:t>
            </a:r>
          </a:p>
          <a:p>
            <a:pPr>
              <a:buFont typeface="Wingdings" pitchFamily="2" charset="2"/>
              <a:buNone/>
              <a:tabLst>
                <a:tab pos="2401888" algn="l"/>
                <a:tab pos="4003675" algn="l"/>
              </a:tabLst>
            </a:pPr>
            <a:r>
              <a:rPr lang="en-US" altLang="en-US" sz="2000" smtClean="0">
                <a:latin typeface="Courier New" pitchFamily="49" charset="0"/>
              </a:rPr>
              <a:t>	V_NAME	 VARCHAR(35) 	NOT NULL,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V_CONTACT	 VARCHAR(15) 	NOT NULL,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V_AREACODE	 CHAR(3)		NOT NULL,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V_PHONE	 CHAR(3)		NOT NULL,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V_STATE	 CHAR(2)		NOT NULL,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V_ORDER	 CHAR(1)		NOT NULL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);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AEAC60-4BEF-49E4-AE2A-6A56B7CA1B6E}" type="slidenum">
              <a:rPr lang="en-NZ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NZ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  <a:effectLst>
            <a:outerShdw dist="17961" dir="2700000" algn="ctr" rotWithShape="0">
              <a:srgbClr val="5F5F5F"/>
            </a:outerShdw>
          </a:effectLst>
        </p:spPr>
        <p:txBody>
          <a:bodyPr lIns="90488" tIns="44450" rIns="90488" bIns="44450"/>
          <a:lstStyle/>
          <a:p>
            <a:r>
              <a:rPr lang="en-US" altLang="en-US" sz="4900" smtClean="0"/>
              <a:t>Creating the Product Table</a:t>
            </a:r>
            <a:endParaRPr lang="en-US" altLang="en-US" smtClean="0"/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82000" cy="5257800"/>
          </a:xfrm>
        </p:spPr>
        <p:txBody>
          <a:bodyPr lIns="90488" tIns="44450" rIns="90488" bIns="44450"/>
          <a:lstStyle/>
          <a:p>
            <a:pPr>
              <a:buFont typeface="Wingdings" pitchFamily="2" charset="2"/>
              <a:buNone/>
              <a:tabLst>
                <a:tab pos="2401888" algn="l"/>
                <a:tab pos="4175125" algn="l"/>
                <a:tab pos="5715000" algn="l"/>
              </a:tabLst>
            </a:pPr>
            <a:r>
              <a:rPr lang="en-US" altLang="en-US" sz="2000" smtClean="0">
                <a:latin typeface="Courier New" pitchFamily="49" charset="0"/>
              </a:rPr>
              <a:t>CREATE TABLE PRODUCT(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P_CODE	VARCHAR(10)   NOT NULL</a:t>
            </a:r>
          </a:p>
          <a:p>
            <a:pPr>
              <a:buFont typeface="Wingdings" pitchFamily="2" charset="2"/>
              <a:buNone/>
              <a:tabLst>
                <a:tab pos="2401888" algn="l"/>
                <a:tab pos="4175125" algn="l"/>
                <a:tab pos="5715000" algn="l"/>
              </a:tabLst>
            </a:pPr>
            <a:r>
              <a:rPr lang="en-US" altLang="en-US" sz="2000" smtClean="0">
                <a:latin typeface="Courier New" pitchFamily="49" charset="0"/>
              </a:rPr>
              <a:t>	   CONSTRAINT PK_PRODUCT</a:t>
            </a:r>
          </a:p>
          <a:p>
            <a:pPr>
              <a:buFont typeface="Wingdings" pitchFamily="2" charset="2"/>
              <a:buNone/>
              <a:tabLst>
                <a:tab pos="2401888" algn="l"/>
                <a:tab pos="4175125" algn="l"/>
                <a:tab pos="5715000" algn="l"/>
              </a:tabLst>
            </a:pPr>
            <a:r>
              <a:rPr lang="en-US" altLang="en-US" sz="2000" smtClean="0">
                <a:latin typeface="Courier New" pitchFamily="49" charset="0"/>
              </a:rPr>
              <a:t>     PRIMARY KEY,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P_DESCRIPT	VARCHAR(35)	  NOT NULL,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P_INDATE	DATE	  NOT NULL,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P_ONHAND	SMALLINT	  NOT NULL,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P_MIN	SMALLINT	  NOT NULL,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P_PRICE	DECIMAL(8,2)  NOT NULL,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P_DISCOUNT	DECIMAL(4,1)  NOT NULL,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V_CODE	INT           NOT NULL</a:t>
            </a:r>
          </a:p>
          <a:p>
            <a:pPr>
              <a:buFont typeface="Wingdings" pitchFamily="2" charset="2"/>
              <a:buNone/>
              <a:tabLst>
                <a:tab pos="2401888" algn="l"/>
                <a:tab pos="4175125" algn="l"/>
                <a:tab pos="5715000" algn="l"/>
              </a:tabLst>
            </a:pPr>
            <a:r>
              <a:rPr lang="en-US" altLang="en-US" sz="2000" smtClean="0">
                <a:latin typeface="Courier New" pitchFamily="49" charset="0"/>
              </a:rPr>
              <a:t>     CONSTRAINT FK_PRODUCT_VENDOR</a:t>
            </a:r>
            <a:br>
              <a:rPr lang="en-US" altLang="en-US" sz="2000" smtClean="0">
                <a:latin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</a:rPr>
              <a:t>   FOREIGN KEY (V_CODE) </a:t>
            </a:r>
          </a:p>
          <a:p>
            <a:pPr>
              <a:buFont typeface="Wingdings" pitchFamily="2" charset="2"/>
              <a:buNone/>
              <a:tabLst>
                <a:tab pos="2401888" algn="l"/>
                <a:tab pos="4175125" algn="l"/>
                <a:tab pos="5715000" algn="l"/>
              </a:tabLst>
            </a:pPr>
            <a:r>
              <a:rPr lang="en-US" altLang="en-US" sz="2000" smtClean="0">
                <a:latin typeface="Courier New" pitchFamily="49" charset="0"/>
              </a:rPr>
              <a:t>     REFERENCES VENDOR (V_CODE)</a:t>
            </a:r>
          </a:p>
          <a:p>
            <a:pPr>
              <a:buFont typeface="Wingdings" pitchFamily="2" charset="2"/>
              <a:buNone/>
              <a:tabLst>
                <a:tab pos="2401888" algn="l"/>
                <a:tab pos="4175125" algn="l"/>
                <a:tab pos="5715000" algn="l"/>
              </a:tabLst>
            </a:pPr>
            <a:r>
              <a:rPr lang="en-US" altLang="en-US" sz="2000" smtClean="0">
                <a:latin typeface="Courier New" pitchFamily="49" charset="0"/>
              </a:rPr>
              <a:t> )</a:t>
            </a:r>
          </a:p>
          <a:p>
            <a:pPr>
              <a:buFont typeface="Wingdings" pitchFamily="2" charset="2"/>
              <a:buNone/>
              <a:tabLst>
                <a:tab pos="2401888" algn="l"/>
                <a:tab pos="4175125" algn="l"/>
                <a:tab pos="5715000" algn="l"/>
              </a:tabLst>
            </a:pPr>
            <a:r>
              <a:rPr lang="en-US" altLang="en-US" sz="2000" smtClean="0">
                <a:latin typeface="Courier New" pitchFamily="49" charset="0"/>
              </a:rPr>
              <a:t>GO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9F0536-7BE7-4B6E-AE19-AE76FDF94CA6}" type="slidenum">
              <a:rPr lang="en-NZ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NZ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EFB10F-44A5-421C-853D-7574BE00AC86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Manipulation Commands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INSERT</a:t>
            </a:r>
          </a:p>
          <a:p>
            <a:r>
              <a:rPr lang="en-US" altLang="en-US" smtClean="0"/>
              <a:t>SELECT</a:t>
            </a:r>
          </a:p>
          <a:p>
            <a:r>
              <a:rPr lang="en-US" altLang="en-US" smtClean="0"/>
              <a:t>UPDATE</a:t>
            </a:r>
          </a:p>
          <a:p>
            <a:r>
              <a:rPr lang="en-US" altLang="en-US" smtClean="0"/>
              <a:t>DELETE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A5721E-BB97-4541-AB89-A17819EF2230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Adding Table Rows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839200" cy="45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INSERT Statement</a:t>
            </a:r>
          </a:p>
          <a:p>
            <a:pPr lvl="1">
              <a:defRPr/>
            </a:pPr>
            <a:r>
              <a:rPr lang="en-US" dirty="0" smtClean="0"/>
              <a:t>Used to enter data into table</a:t>
            </a:r>
          </a:p>
          <a:p>
            <a:pPr lvl="1">
              <a:defRPr/>
            </a:pPr>
            <a:r>
              <a:rPr lang="en-US" dirty="0" smtClean="0"/>
              <a:t>Syntax: </a:t>
            </a:r>
          </a:p>
          <a:p>
            <a:pPr marL="457200" lvl="1" indent="0">
              <a:buFontTx/>
              <a:buNone/>
              <a:defRPr/>
            </a:pPr>
            <a:r>
              <a:rPr lang="en-US" dirty="0" smtClean="0"/>
              <a:t>INSERT INTO </a:t>
            </a:r>
            <a:r>
              <a:rPr lang="en-US" i="1" dirty="0" err="1" smtClean="0"/>
              <a:t>tablename</a:t>
            </a:r>
            <a:r>
              <a:rPr lang="en-US" i="1" dirty="0" smtClean="0"/>
              <a:t> (column1, column2…)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VALUES (</a:t>
            </a:r>
            <a:r>
              <a:rPr lang="en-US" i="1" dirty="0" smtClean="0"/>
              <a:t>value1</a:t>
            </a:r>
            <a:r>
              <a:rPr lang="en-US" dirty="0" smtClean="0"/>
              <a:t>, </a:t>
            </a:r>
            <a:r>
              <a:rPr lang="en-US" i="1" dirty="0" smtClean="0"/>
              <a:t>value2</a:t>
            </a:r>
            <a:r>
              <a:rPr lang="en-US" dirty="0" smtClean="0"/>
              <a:t>, … , </a:t>
            </a:r>
            <a:r>
              <a:rPr lang="en-US" i="1" dirty="0" err="1" smtClean="0"/>
              <a:t>valueN</a:t>
            </a:r>
            <a:r>
              <a:rPr lang="en-US" dirty="0" smtClean="0"/>
              <a:t>);</a:t>
            </a:r>
          </a:p>
          <a:p>
            <a:pPr marL="457200" lvl="1" indent="0">
              <a:buFontTx/>
              <a:buNone/>
              <a:defRPr/>
            </a:pPr>
            <a:endParaRPr lang="en-US" dirty="0"/>
          </a:p>
          <a:p>
            <a:pPr marL="457200" lvl="1" indent="0">
              <a:buFontTx/>
              <a:buNone/>
              <a:defRPr/>
            </a:pPr>
            <a:r>
              <a:rPr lang="en-US" dirty="0" smtClean="0"/>
              <a:t>Example: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INSERT </a:t>
            </a:r>
            <a:r>
              <a:rPr lang="en-US" sz="2400" dirty="0"/>
              <a:t>INTO </a:t>
            </a:r>
            <a:r>
              <a:rPr lang="en-US" sz="2400" dirty="0" smtClean="0"/>
              <a:t>INVOICE (INVOICE_NUMBER, CUS_CODE, 				        INV_DATE)</a:t>
            </a:r>
            <a:endParaRPr lang="en-NZ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VALUES (1, </a:t>
            </a:r>
            <a:r>
              <a:rPr lang="en-US" sz="2400" dirty="0" smtClean="0"/>
              <a:t>‘QW112', </a:t>
            </a:r>
            <a:r>
              <a:rPr lang="en-NZ" sz="2400" dirty="0"/>
              <a:t>'7/31/08'</a:t>
            </a:r>
            <a:r>
              <a:rPr lang="en-US" sz="2400" dirty="0" smtClean="0"/>
              <a:t>)</a:t>
            </a:r>
            <a:endParaRPr lang="en-US" sz="2400" dirty="0"/>
          </a:p>
          <a:p>
            <a:pPr lvl="2"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AFCAAA-B619-4DB8-A63C-D9EDC918143A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Adding Table Rows (continued)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When entering values, notice that:</a:t>
            </a:r>
          </a:p>
          <a:p>
            <a:pPr lvl="1"/>
            <a:r>
              <a:rPr lang="en-US" altLang="en-US" smtClean="0"/>
              <a:t>Row contents are entered between parentheses</a:t>
            </a:r>
          </a:p>
          <a:p>
            <a:pPr lvl="1"/>
            <a:r>
              <a:rPr lang="en-US" altLang="en-US" smtClean="0"/>
              <a:t>Character and date values are entered between apostrophes</a:t>
            </a:r>
          </a:p>
          <a:p>
            <a:pPr lvl="1"/>
            <a:r>
              <a:rPr lang="en-US" altLang="en-US" smtClean="0"/>
              <a:t>Numerical entries are not enclosed in apostrophes</a:t>
            </a:r>
          </a:p>
          <a:p>
            <a:pPr lvl="1"/>
            <a:r>
              <a:rPr lang="en-US" altLang="en-US" smtClean="0"/>
              <a:t>Attribute entries are separated by commas</a:t>
            </a:r>
          </a:p>
          <a:p>
            <a:pPr lvl="1"/>
            <a:r>
              <a:rPr lang="en-US" altLang="en-US" smtClean="0"/>
              <a:t>A value is required for each column</a:t>
            </a:r>
          </a:p>
          <a:p>
            <a:r>
              <a:rPr lang="en-US" altLang="en-US" smtClean="0"/>
              <a:t>Use NULL for unknown values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CB4CA0-C1AC-491D-9830-0D16DB71B8B2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Saving Table Changes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Changes made to table contents are not physically saved on disk until:</a:t>
            </a:r>
          </a:p>
          <a:p>
            <a:pPr lvl="1"/>
            <a:r>
              <a:rPr lang="en-US" altLang="en-US" smtClean="0"/>
              <a:t>Database is closed</a:t>
            </a:r>
          </a:p>
          <a:p>
            <a:pPr lvl="1"/>
            <a:r>
              <a:rPr lang="en-US" altLang="en-US" smtClean="0"/>
              <a:t>Program is closed</a:t>
            </a:r>
          </a:p>
          <a:p>
            <a:r>
              <a:rPr lang="en-US" altLang="en-US" smtClean="0"/>
              <a:t>Will permanently save any changes made to any table in the database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A61387-FFF2-4E8C-AB56-84AE2BF4A97E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Listing Table Rows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SELECT </a:t>
            </a:r>
          </a:p>
          <a:p>
            <a:pPr lvl="1"/>
            <a:r>
              <a:rPr lang="en-US" altLang="en-US" smtClean="0"/>
              <a:t>Used to list contents of table</a:t>
            </a:r>
          </a:p>
          <a:p>
            <a:pPr lvl="1"/>
            <a:r>
              <a:rPr lang="en-US" altLang="en-US" smtClean="0"/>
              <a:t>Syntax: </a:t>
            </a:r>
          </a:p>
          <a:p>
            <a:pPr marL="914400" lvl="2" indent="0">
              <a:buFontTx/>
              <a:buNone/>
            </a:pPr>
            <a:r>
              <a:rPr lang="en-US" altLang="en-US" smtClean="0"/>
              <a:t>SELECT </a:t>
            </a:r>
            <a:r>
              <a:rPr lang="en-US" altLang="en-US" i="1" smtClean="0"/>
              <a:t>columnlist</a:t>
            </a:r>
          </a:p>
          <a:p>
            <a:pPr marL="914400" lvl="2" indent="0">
              <a:buFontTx/>
              <a:buNone/>
            </a:pPr>
            <a:r>
              <a:rPr lang="en-US" altLang="en-US" smtClean="0"/>
              <a:t>FROM </a:t>
            </a:r>
            <a:r>
              <a:rPr lang="en-US" altLang="en-US" i="1" smtClean="0"/>
              <a:t>tablename</a:t>
            </a:r>
            <a:r>
              <a:rPr lang="en-US" altLang="en-US" smtClean="0"/>
              <a:t>;</a:t>
            </a:r>
          </a:p>
          <a:p>
            <a:r>
              <a:rPr lang="en-US" altLang="en-US" smtClean="0"/>
              <a:t>Columnlist represents one or more attributes, separated by commas</a:t>
            </a:r>
          </a:p>
          <a:p>
            <a:r>
              <a:rPr lang="en-US" altLang="en-US" smtClean="0"/>
              <a:t>Asterisk can be used as </a:t>
            </a:r>
            <a:r>
              <a:rPr lang="en-US" altLang="en-US" b="1" smtClean="0"/>
              <a:t>wildcard</a:t>
            </a:r>
            <a:r>
              <a:rPr lang="en-US" altLang="en-US" smtClean="0"/>
              <a:t> character to list all attributes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3D2FB7-A1F7-41B1-9931-2891BC5EA96E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Listing Table Rows (Continued)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statement examples:</a:t>
            </a:r>
          </a:p>
          <a:p>
            <a:pPr marL="0" indent="0">
              <a:buFontTx/>
              <a:buNone/>
              <a:defRPr/>
            </a:pPr>
            <a:r>
              <a:rPr lang="en-NZ" sz="2000" dirty="0" smtClean="0"/>
              <a:t>	</a:t>
            </a:r>
          </a:p>
          <a:p>
            <a:pPr marL="0" indent="0">
              <a:buFontTx/>
              <a:buNone/>
              <a:defRPr/>
            </a:pPr>
            <a:r>
              <a:rPr lang="en-NZ" sz="2000" dirty="0"/>
              <a:t>	</a:t>
            </a:r>
            <a:r>
              <a:rPr lang="en-NZ" sz="2000" dirty="0" smtClean="0"/>
              <a:t>SELECT *</a:t>
            </a:r>
          </a:p>
          <a:p>
            <a:pPr marL="0" indent="0">
              <a:buFontTx/>
              <a:buNone/>
              <a:defRPr/>
            </a:pPr>
            <a:r>
              <a:rPr lang="en-NZ" sz="2000" dirty="0" smtClean="0"/>
              <a:t>	FROM INVOICE;</a:t>
            </a:r>
          </a:p>
          <a:p>
            <a:pPr marL="0" indent="0">
              <a:buFontTx/>
              <a:buNone/>
              <a:defRPr/>
            </a:pPr>
            <a:endParaRPr lang="en-NZ" sz="2000" dirty="0" smtClean="0"/>
          </a:p>
          <a:p>
            <a:pPr marL="0" indent="0">
              <a:buFontTx/>
              <a:buNone/>
              <a:defRPr/>
            </a:pPr>
            <a:r>
              <a:rPr lang="en-NZ" sz="2000" dirty="0" smtClean="0"/>
              <a:t>	SELECT </a:t>
            </a:r>
            <a:r>
              <a:rPr lang="en-US" sz="2000" dirty="0" smtClean="0"/>
              <a:t>INVOICE_NUMBER</a:t>
            </a:r>
          </a:p>
          <a:p>
            <a:pPr marL="0" indent="0">
              <a:buFontTx/>
              <a:buNone/>
              <a:defRPr/>
            </a:pPr>
            <a:r>
              <a:rPr lang="en-NZ" sz="2000" dirty="0" smtClean="0"/>
              <a:t>	FROM INVOICE;</a:t>
            </a:r>
          </a:p>
          <a:p>
            <a:pPr marL="0" indent="0">
              <a:buFontTx/>
              <a:buNone/>
              <a:defRPr/>
            </a:pPr>
            <a:endParaRPr lang="en-NZ" sz="2000" dirty="0" smtClean="0"/>
          </a:p>
          <a:p>
            <a:pPr marL="0" indent="0">
              <a:buFontTx/>
              <a:buNone/>
              <a:defRPr/>
            </a:pPr>
            <a:r>
              <a:rPr lang="en-NZ" sz="2000" dirty="0" smtClean="0"/>
              <a:t>	SELECT  INVOICE_NUMBER</a:t>
            </a:r>
            <a:r>
              <a:rPr lang="en-US" sz="2000" dirty="0" smtClean="0"/>
              <a:t>, CUS_CODE, INV_DATE </a:t>
            </a:r>
            <a:endParaRPr lang="en-NZ" sz="2000" dirty="0" smtClean="0"/>
          </a:p>
          <a:p>
            <a:pPr marL="0" indent="0">
              <a:buFontTx/>
              <a:buNone/>
              <a:defRPr/>
            </a:pPr>
            <a:r>
              <a:rPr lang="en-NZ" sz="2000" dirty="0" smtClean="0"/>
              <a:t>	FROM INVOICE;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B8AA04-60FE-4711-80F0-AAFB93C66DBA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Objectives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this chapter, you will learn:</a:t>
            </a:r>
          </a:p>
          <a:p>
            <a:pPr lvl="1"/>
            <a:r>
              <a:rPr lang="en-US" altLang="en-US" smtClean="0"/>
              <a:t>The basic commands and functions of SQL</a:t>
            </a:r>
          </a:p>
          <a:p>
            <a:pPr lvl="1"/>
            <a:r>
              <a:rPr lang="en-US" altLang="en-US" smtClean="0"/>
              <a:t>How to use SQL to create tables</a:t>
            </a:r>
          </a:p>
          <a:p>
            <a:pPr lvl="1"/>
            <a:r>
              <a:rPr lang="en-US" altLang="en-US" smtClean="0"/>
              <a:t>How to use SQL for data manipulation (to add, modify, delete, and retrieve data)</a:t>
            </a:r>
          </a:p>
          <a:p>
            <a:pPr lvl="1"/>
            <a:r>
              <a:rPr lang="en-US" altLang="en-US" smtClean="0"/>
              <a:t>How to use SQL to query a database for useful information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B7BF1-17AD-421F-A378-AE269BCEAD45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SQL commands can be divided into two overall categories: </a:t>
            </a:r>
          </a:p>
          <a:p>
            <a:pPr lvl="1"/>
            <a:r>
              <a:rPr lang="en-US" altLang="en-US" smtClean="0"/>
              <a:t>Data definition language commands </a:t>
            </a:r>
          </a:p>
          <a:p>
            <a:pPr lvl="1"/>
            <a:r>
              <a:rPr lang="en-US" altLang="en-US" smtClean="0"/>
              <a:t>Data manipulation language commands</a:t>
            </a:r>
          </a:p>
          <a:p>
            <a:r>
              <a:rPr lang="en-US" altLang="en-US" smtClean="0"/>
              <a:t>The ANSI standard data types are supported by all RDBMS vendors in different ways</a:t>
            </a:r>
          </a:p>
          <a:p>
            <a:r>
              <a:rPr lang="en-US" altLang="en-US" smtClean="0"/>
              <a:t>Basic data definition commands allow you to create the database and its tables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D8E360-8F09-4225-9255-1EC9EC0C3381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 (continued)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495800"/>
          </a:xfrm>
        </p:spPr>
        <p:txBody>
          <a:bodyPr/>
          <a:lstStyle/>
          <a:p>
            <a:r>
              <a:rPr lang="en-US" altLang="en-US" smtClean="0"/>
              <a:t>DML commands allow you to add, modify, and delete rows from tables</a:t>
            </a:r>
          </a:p>
          <a:p>
            <a:r>
              <a:rPr lang="en-US" altLang="en-US" smtClean="0"/>
              <a:t>The basic DML commands:</a:t>
            </a:r>
          </a:p>
          <a:p>
            <a:pPr lvl="1"/>
            <a:r>
              <a:rPr lang="en-US" altLang="en-US" smtClean="0"/>
              <a:t>SELECT, INSERT, UPDATE, DELETE, </a:t>
            </a:r>
          </a:p>
          <a:p>
            <a:pPr lvl="1"/>
            <a:r>
              <a:rPr lang="en-US" altLang="en-US" smtClean="0"/>
              <a:t>SELECT statement is main data retrieval command in 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33544B-32FF-493A-8D99-34FB29D13797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SQL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SQL functions fit into two broad categories:</a:t>
            </a:r>
          </a:p>
          <a:p>
            <a:pPr lvl="1"/>
            <a:r>
              <a:rPr lang="en-US" altLang="en-US" smtClean="0"/>
              <a:t>Data definition language</a:t>
            </a:r>
          </a:p>
          <a:p>
            <a:pPr lvl="1"/>
            <a:r>
              <a:rPr lang="en-US" altLang="en-US" smtClean="0"/>
              <a:t>Data manipulation language</a:t>
            </a:r>
          </a:p>
          <a:p>
            <a:r>
              <a:rPr lang="en-US" altLang="en-US" smtClean="0"/>
              <a:t>Basic command set has vocabulary of less than 100 words</a:t>
            </a:r>
          </a:p>
          <a:p>
            <a:r>
              <a:rPr lang="en-US" altLang="en-US" smtClean="0"/>
              <a:t>American National Standards Institute (ANSI) prescribes a standard SQL</a:t>
            </a:r>
          </a:p>
          <a:p>
            <a:r>
              <a:rPr lang="en-US" altLang="en-US" smtClean="0"/>
              <a:t>Several SQL dialects exist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70C1-6B3B-48F3-9915-7083BEDE7035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Definition Commands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database model</a:t>
            </a:r>
          </a:p>
          <a:p>
            <a:pPr lvl="1"/>
            <a:r>
              <a:rPr lang="en-US" altLang="en-US" smtClean="0"/>
              <a:t>In this chapter, a database with these tables is used to illustrate commands:</a:t>
            </a:r>
          </a:p>
          <a:p>
            <a:pPr lvl="2"/>
            <a:r>
              <a:rPr lang="en-US" altLang="en-US" smtClean="0"/>
              <a:t>CUSTOMER</a:t>
            </a:r>
          </a:p>
          <a:p>
            <a:pPr lvl="2"/>
            <a:r>
              <a:rPr lang="en-US" altLang="en-US" smtClean="0"/>
              <a:t>INVOICE</a:t>
            </a:r>
          </a:p>
          <a:p>
            <a:pPr lvl="2"/>
            <a:r>
              <a:rPr lang="en-US" altLang="en-US" smtClean="0"/>
              <a:t>LINE</a:t>
            </a:r>
          </a:p>
          <a:p>
            <a:pPr lvl="2"/>
            <a:r>
              <a:rPr lang="en-US" altLang="en-US" smtClean="0"/>
              <a:t>PRODUCT</a:t>
            </a:r>
          </a:p>
          <a:p>
            <a:pPr lvl="2"/>
            <a:r>
              <a:rPr lang="en-US" altLang="en-US" smtClean="0"/>
              <a:t>VENDOR</a:t>
            </a:r>
          </a:p>
          <a:p>
            <a:pPr lvl="1"/>
            <a:r>
              <a:rPr lang="en-US" altLang="en-US" smtClean="0"/>
              <a:t>Focus on PRODUCT and VENDOR tables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08E5F9-18BA-45F0-A6BD-299DD4E4534D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6147" name="Picture 4" descr="Fig07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1534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AF0F14-4E33-4CBC-B405-233C4BE9B9B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the Database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Two tasks must be completed:</a:t>
            </a:r>
          </a:p>
          <a:p>
            <a:pPr lvl="1"/>
            <a:r>
              <a:rPr lang="en-US" altLang="en-US" smtClean="0"/>
              <a:t>Create database using Create Database command e.g. Create Database MyDatabase </a:t>
            </a:r>
          </a:p>
          <a:p>
            <a:pPr lvl="1"/>
            <a:r>
              <a:rPr lang="en-US" altLang="en-US" smtClean="0"/>
              <a:t>Create tables that will hold end-user data using the Create Table command.</a:t>
            </a:r>
          </a:p>
          <a:p>
            <a:pPr lvl="1"/>
            <a:r>
              <a:rPr lang="en-US" altLang="en-US" smtClean="0"/>
              <a:t>Examples on slide 12 and 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BCFBF-CF66-4584-B6EB-9ABCF517212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Database Schema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Authentication </a:t>
            </a:r>
          </a:p>
          <a:p>
            <a:pPr lvl="1"/>
            <a:r>
              <a:rPr lang="en-US" altLang="en-US" smtClean="0"/>
              <a:t>DBMS verifies that only registered users are able to access database</a:t>
            </a:r>
          </a:p>
          <a:p>
            <a:pPr lvl="1"/>
            <a:r>
              <a:rPr lang="en-US" altLang="en-US" smtClean="0"/>
              <a:t>Log on to RDBMS using user ID and password created by database administrator</a:t>
            </a:r>
          </a:p>
          <a:p>
            <a:r>
              <a:rPr lang="en-US" altLang="en-US" smtClean="0"/>
              <a:t>Schema</a:t>
            </a:r>
          </a:p>
          <a:p>
            <a:pPr lvl="1"/>
            <a:r>
              <a:rPr lang="en-US" altLang="en-US" smtClean="0"/>
              <a:t>Group of database objects that are related to each other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34D0DF-3300-4341-9C96-1F61FA61B647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Types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Data type selection is usually dictated by nature of data and by intended use</a:t>
            </a:r>
          </a:p>
          <a:p>
            <a:r>
              <a:rPr lang="en-US" altLang="en-US" smtClean="0"/>
              <a:t>Supported data types:</a:t>
            </a:r>
          </a:p>
          <a:p>
            <a:pPr lvl="1"/>
            <a:r>
              <a:rPr lang="en-US" altLang="en-US" smtClean="0"/>
              <a:t>Number(L,D), Integer, Smallint, Decimal(L,D)</a:t>
            </a:r>
          </a:p>
          <a:p>
            <a:pPr lvl="1"/>
            <a:r>
              <a:rPr lang="en-US" altLang="en-US" smtClean="0"/>
              <a:t>Char(L), Varchar(L), Date, Time</a:t>
            </a:r>
          </a:p>
          <a:p>
            <a:pPr lvl="1"/>
            <a:r>
              <a:rPr lang="en-US" altLang="en-US" smtClean="0"/>
              <a:t>Many other types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3D6E32-C8C9-4C19-900D-C794F1F65DA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Table Structures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 one line per column (attribute) definition</a:t>
            </a:r>
          </a:p>
          <a:p>
            <a:r>
              <a:rPr lang="en-US" altLang="en-US" smtClean="0"/>
              <a:t>Use spaces to line up attribute characteristics and constraints</a:t>
            </a:r>
          </a:p>
          <a:p>
            <a:r>
              <a:rPr lang="en-US" altLang="en-US" smtClean="0"/>
              <a:t>Table and attribute names are often capitalised, but depends on naming convention used by an organisation – SQL does not care</a:t>
            </a:r>
          </a:p>
          <a:p>
            <a:r>
              <a:rPr lang="en-US" altLang="en-US" smtClean="0"/>
              <a:t>NOT NULL specification </a:t>
            </a:r>
          </a:p>
          <a:p>
            <a:r>
              <a:rPr lang="en-US" altLang="en-US" smtClean="0"/>
              <a:t>UNIQUE specification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676</Words>
  <Application>Microsoft Office PowerPoint</Application>
  <PresentationFormat>On-screen Show (4:3)</PresentationFormat>
  <Paragraphs>155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Courier New</vt:lpstr>
      <vt:lpstr>Wingdings</vt:lpstr>
      <vt:lpstr>1_Default Design</vt:lpstr>
      <vt:lpstr>PowerPoint Presentation</vt:lpstr>
      <vt:lpstr>Objectives</vt:lpstr>
      <vt:lpstr>Introduction to SQL</vt:lpstr>
      <vt:lpstr>Data Definition Commands</vt:lpstr>
      <vt:lpstr>PowerPoint Presentation</vt:lpstr>
      <vt:lpstr>Creating the Database</vt:lpstr>
      <vt:lpstr>The Database Schema</vt:lpstr>
      <vt:lpstr>Data Types</vt:lpstr>
      <vt:lpstr>Creating Table Structures</vt:lpstr>
      <vt:lpstr>Creating Table Structures (continued)</vt:lpstr>
      <vt:lpstr>SQL Constraints</vt:lpstr>
      <vt:lpstr>Example of Creating Table (using DDL) – Vendor Table</vt:lpstr>
      <vt:lpstr>Creating the Product Table</vt:lpstr>
      <vt:lpstr>Data Manipulation Commands</vt:lpstr>
      <vt:lpstr>Adding Table Rows</vt:lpstr>
      <vt:lpstr>Adding Table Rows (continued)</vt:lpstr>
      <vt:lpstr>Saving Table Changes</vt:lpstr>
      <vt:lpstr>Listing Table Rows</vt:lpstr>
      <vt:lpstr>Listing Table Rows (Continued)</vt:lpstr>
      <vt:lpstr>Summary</vt:lpstr>
      <vt:lpstr>Summary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/>
  <cp:lastModifiedBy/>
  <cp:revision>425</cp:revision>
  <dcterms:created xsi:type="dcterms:W3CDTF">2002-09-27T23:29:22Z</dcterms:created>
  <dcterms:modified xsi:type="dcterms:W3CDTF">2014-04-02T21:52:03Z</dcterms:modified>
</cp:coreProperties>
</file>