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02E057F-167C-4A26-B4A3-0FA4E94F66F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3DEFE5-4AD3-4718-9252-BCBA25ABFB6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60A7EDF-CB78-4D88-A4CF-23BF91BD2C6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8/21/2018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E0529B6-01B4-4946-851E-9B72D36F6D3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523880" y="1122480"/>
            <a:ext cx="9143280" cy="77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000000"/>
                </a:solidFill>
                <a:latin typeface="Arial"/>
              </a:rPr>
              <a:t>Research Question: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93200" y="2146320"/>
            <a:ext cx="11393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Is Xamarin (or other hybrids) cross-platform development cost effective &amp; viable for mobile development in start-ups vs. native or web mobile development?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87" name="Picture 3"/>
          <p:cNvPicPr/>
          <p:nvPr/>
        </p:nvPicPr>
        <p:blipFill>
          <a:blip r:embed="rId2"/>
          <a:stretch/>
        </p:blipFill>
        <p:spPr>
          <a:xfrm rot="19420800">
            <a:off x="1714680" y="3422160"/>
            <a:ext cx="1609200" cy="304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24120" y="1046520"/>
            <a:ext cx="10265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000000"/>
                </a:solidFill>
                <a:latin typeface="Arial"/>
              </a:rPr>
              <a:t>Key Words for scope of report: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73360" y="2907360"/>
            <a:ext cx="319572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Xamarin (Hybrid)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Cross-platform development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Cost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7462800" y="2907360"/>
            <a:ext cx="3777120" cy="30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Mobile development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Start-ups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Native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Web mobile development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953280" y="2069280"/>
            <a:ext cx="2678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Calibri"/>
              </a:rPr>
              <a:t>Good for search engines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Table 1"/>
          <p:cNvGraphicFramePr/>
          <p:nvPr/>
        </p:nvGraphicFramePr>
        <p:xfrm>
          <a:off x="274680" y="3169800"/>
          <a:ext cx="6867000" cy="3436748"/>
        </p:xfrm>
        <a:graphic>
          <a:graphicData uri="http://schemas.openxmlformats.org/drawingml/2006/table">
            <a:tbl>
              <a:tblPr/>
              <a:tblGrid>
                <a:gridCol w="334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400"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Advantages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Disadvantages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6520">
                <a:tc>
                  <a:txBody>
                    <a:bodyPr/>
                    <a:lstStyle/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Easy to build (HTML/CSS/JS)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Easy to maintain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Use any technology/language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Cheaper than native and hybrid apps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Single app for all platforms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Need to run in browser (poor user experience)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Slower than native apps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Less interactive and less intuitive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 icon in desktop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Cannot be submitted to app store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Cannot interact with device utilities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CustomShape 2"/>
          <p:cNvSpPr/>
          <p:nvPr/>
        </p:nvSpPr>
        <p:spPr>
          <a:xfrm>
            <a:off x="274680" y="1048320"/>
            <a:ext cx="6679440" cy="185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5560" rIns="90000" bIns="0" anchor="ctr"/>
          <a:lstStyle/>
          <a:p>
            <a:pPr>
              <a:lnSpc>
                <a:spcPct val="100000"/>
              </a:lnSpc>
            </a:pPr>
            <a:r>
              <a:rPr lang="en-US" sz="2900" b="1" strike="noStrike" spc="-1">
                <a:solidFill>
                  <a:srgbClr val="000000"/>
                </a:solidFill>
                <a:latin typeface="Arial"/>
              </a:rPr>
              <a:t>Web / HTML5 App Development</a:t>
            </a: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u="sng" strike="noStrike" spc="-1">
                <a:solidFill>
                  <a:srgbClr val="000000"/>
                </a:solidFill>
                <a:uFillTx/>
                <a:latin typeface="Arial"/>
                <a:ea typeface="Times New Roman"/>
              </a:rPr>
              <a:t>Main Point: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Calibri"/>
              </a:rPr>
              <a:t>Develop once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Calibri"/>
              </a:rPr>
              <a:t>and you can deploy your code across all of the major platforms.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2766960" y="3224160"/>
            <a:ext cx="1219140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8770680" y="3412440"/>
            <a:ext cx="183600" cy="53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endParaRPr lang="en-US" sz="1800" b="0" strike="noStrike" spc="-1">
              <a:latin typeface="Arial"/>
            </a:endParaRPr>
          </a:p>
        </p:txBody>
      </p:sp>
      <p:pic>
        <p:nvPicPr>
          <p:cNvPr id="96" name="Picture 1"/>
          <p:cNvPicPr/>
          <p:nvPr/>
        </p:nvPicPr>
        <p:blipFill>
          <a:blip r:embed="rId3"/>
          <a:stretch/>
        </p:blipFill>
        <p:spPr>
          <a:xfrm>
            <a:off x="8341920" y="311400"/>
            <a:ext cx="3514680" cy="619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Table 1"/>
          <p:cNvGraphicFramePr/>
          <p:nvPr/>
        </p:nvGraphicFramePr>
        <p:xfrm>
          <a:off x="256680" y="3590280"/>
          <a:ext cx="6657120" cy="3009837"/>
        </p:xfrm>
        <a:graphic>
          <a:graphicData uri="http://schemas.openxmlformats.org/drawingml/2006/table">
            <a:tbl>
              <a:tblPr/>
              <a:tblGrid>
                <a:gridCol w="332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400"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Advantages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Disadvantages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720">
                <a:tc>
                  <a:txBody>
                    <a:bodyPr/>
                    <a:lstStyle/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Very fast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Built to run on specific platform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Distributed in app store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Interactive &amp; intuitive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Interact with device utilities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Full access to device’s APIs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Single platform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Harder languages?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Very expensive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Hard to maintain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CustomShape 2"/>
          <p:cNvSpPr/>
          <p:nvPr/>
        </p:nvSpPr>
        <p:spPr>
          <a:xfrm>
            <a:off x="360720" y="830880"/>
            <a:ext cx="1219140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3"/>
          <p:cNvSpPr/>
          <p:nvPr/>
        </p:nvSpPr>
        <p:spPr>
          <a:xfrm>
            <a:off x="282600" y="759240"/>
            <a:ext cx="7835760" cy="24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25560" rIns="90000" bIns="0" anchor="ctr"/>
          <a:lstStyle/>
          <a:p>
            <a:pPr>
              <a:lnSpc>
                <a:spcPct val="100000"/>
              </a:lnSpc>
            </a:pPr>
            <a:r>
              <a:rPr lang="en-US" sz="2900" b="1" strike="noStrike" spc="-1">
                <a:solidFill>
                  <a:srgbClr val="000000"/>
                </a:solidFill>
                <a:latin typeface="Arial"/>
              </a:rPr>
              <a:t>Native App Development</a:t>
            </a: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u="sng" strike="noStrike" spc="-1">
                <a:solidFill>
                  <a:srgbClr val="000000"/>
                </a:solidFill>
                <a:uFillTx/>
                <a:latin typeface="Arial"/>
                <a:ea typeface="Times New Roman"/>
              </a:rPr>
              <a:t>Main point: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Calibri"/>
              </a:rPr>
              <a:t>For native development you have to use objective-c for iPhone,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Calibri"/>
              </a:rPr>
              <a:t>Java for Android, and ETC, this means that you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Calibri"/>
              </a:rPr>
              <a:t>need to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Calibri"/>
              </a:rPr>
              <a:t>recreate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Calibri"/>
              </a:rPr>
              <a:t>your app each and every time for each platform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Calibri"/>
              </a:rPr>
              <a:t>redo the whole thing again and again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Calibri"/>
              </a:rPr>
              <a:t>for each of these platforms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Calibri"/>
              </a:rPr>
              <a:t>.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00" name="Picture 1"/>
          <p:cNvPicPr/>
          <p:nvPr/>
        </p:nvPicPr>
        <p:blipFill>
          <a:blip r:embed="rId2"/>
          <a:stretch/>
        </p:blipFill>
        <p:spPr>
          <a:xfrm>
            <a:off x="8145360" y="355680"/>
            <a:ext cx="3428640" cy="611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Table 1"/>
          <p:cNvGraphicFramePr/>
          <p:nvPr/>
        </p:nvGraphicFramePr>
        <p:xfrm>
          <a:off x="229320" y="3607560"/>
          <a:ext cx="8709840" cy="3111755"/>
        </p:xfrm>
        <a:graphic>
          <a:graphicData uri="http://schemas.openxmlformats.org/drawingml/2006/table">
            <a:tbl>
              <a:tblPr/>
              <a:tblGrid>
                <a:gridCol w="435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960"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Advantages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Disadvantages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920">
                <a:tc>
                  <a:txBody>
                    <a:bodyPr/>
                    <a:lstStyle/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Easy to build – HTML/CSS/JavaScript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Much cheaper the native app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Single app for all platforms (PhoneGap)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 browse needed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Can </a:t>
                      </a:r>
                      <a:r>
                        <a:rPr lang="en-US" sz="1600" b="1" u="sng" strike="noStrike" spc="-1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usually</a:t>
                      </a: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 access device utilities using API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Faster to develop than native apps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Slower than native apps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More expensive than web apps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50000"/>
                        </a:lnSpc>
                        <a:buClr>
                          <a:srgbClr val="FFFFFF"/>
                        </a:buClr>
                        <a:buFont typeface="Symbol"/>
                        <a:buChar char=""/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Less interactive than native apps 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        (getting better every day)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" name="CustomShape 2"/>
          <p:cNvSpPr/>
          <p:nvPr/>
        </p:nvSpPr>
        <p:spPr>
          <a:xfrm>
            <a:off x="2743200" y="2643120"/>
            <a:ext cx="1219140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229320" y="735480"/>
            <a:ext cx="7566480" cy="280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5560" rIns="90000" bIns="0" anchor="ctr"/>
          <a:lstStyle/>
          <a:p>
            <a:pPr>
              <a:lnSpc>
                <a:spcPct val="100000"/>
              </a:lnSpc>
            </a:pPr>
            <a:r>
              <a:rPr lang="en-US" sz="2900" b="1" strike="noStrike" spc="-1">
                <a:solidFill>
                  <a:srgbClr val="000000"/>
                </a:solidFill>
                <a:latin typeface="Arial"/>
              </a:rPr>
              <a:t>Hybrid App Development</a:t>
            </a: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u="sng" strike="noStrike" spc="-1">
                <a:solidFill>
                  <a:srgbClr val="000000"/>
                </a:solidFill>
                <a:uFillTx/>
                <a:latin typeface="Arial"/>
                <a:ea typeface="Times New Roman"/>
              </a:rPr>
              <a:t>Main point: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Calibri"/>
              </a:rPr>
              <a:t>Hybrid approach you develop part of your app using html5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Calibri"/>
              </a:rPr>
              <a:t>and part of your app using native code. How much native and HTML are up to you, but you can combine these technologies and developed your mobile app using a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Calibri"/>
              </a:rPr>
              <a:t>combination of HTML and native code.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Times New Roman"/>
              </a:rPr>
              <a:t> Single development for all platforms.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2743200" y="3100320"/>
            <a:ext cx="121914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5" name="Picture 1"/>
          <p:cNvPicPr/>
          <p:nvPr/>
        </p:nvPicPr>
        <p:blipFill>
          <a:blip r:embed="rId2"/>
          <a:stretch/>
        </p:blipFill>
        <p:spPr>
          <a:xfrm>
            <a:off x="8324640" y="528120"/>
            <a:ext cx="3466800" cy="609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52720" y="240480"/>
            <a:ext cx="11284920" cy="24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  <a:spcBef>
                <a:spcPts val="201"/>
              </a:spcBef>
            </a:pPr>
            <a:r>
              <a:rPr lang="en-US" sz="5400" b="1" u="sng" strike="noStrike" spc="-1">
                <a:solidFill>
                  <a:srgbClr val="000000"/>
                </a:solidFill>
                <a:uFillTx/>
                <a:latin typeface="Arial"/>
                <a:ea typeface="Times New Roman"/>
              </a:rPr>
              <a:t>What is Xamarin?</a:t>
            </a:r>
            <a:endParaRPr lang="en-US" sz="5400" b="0" strike="noStrike" spc="-1">
              <a:latin typeface="Arial"/>
            </a:endParaRPr>
          </a:p>
          <a:p>
            <a:pPr>
              <a:lnSpc>
                <a:spcPct val="150000"/>
              </a:lnSpc>
              <a:spcAft>
                <a:spcPts val="799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Calibri"/>
              </a:rPr>
              <a:t>It’s cross platform development technology, where we can build native user interfaces for iOS, Android and Windows Phone using single codebase with C#.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07" name="Picture 4"/>
          <p:cNvPicPr/>
          <p:nvPr/>
        </p:nvPicPr>
        <p:blipFill>
          <a:blip r:embed="rId2"/>
          <a:stretch/>
        </p:blipFill>
        <p:spPr>
          <a:xfrm>
            <a:off x="2626200" y="3240360"/>
            <a:ext cx="4965480" cy="3369960"/>
          </a:xfrm>
          <a:prstGeom prst="rect">
            <a:avLst/>
          </a:prstGeom>
          <a:ln>
            <a:noFill/>
          </a:ln>
        </p:spPr>
      </p:pic>
      <p:pic>
        <p:nvPicPr>
          <p:cNvPr id="108" name="Picture 1"/>
          <p:cNvPicPr/>
          <p:nvPr/>
        </p:nvPicPr>
        <p:blipFill>
          <a:blip r:embed="rId3"/>
          <a:stretch/>
        </p:blipFill>
        <p:spPr>
          <a:xfrm>
            <a:off x="541800" y="2983680"/>
            <a:ext cx="3970080" cy="2646360"/>
          </a:xfrm>
          <a:prstGeom prst="rect">
            <a:avLst/>
          </a:prstGeom>
          <a:ln>
            <a:noFill/>
          </a:ln>
        </p:spPr>
      </p:pic>
      <p:pic>
        <p:nvPicPr>
          <p:cNvPr id="109" name="Picture 2"/>
          <p:cNvPicPr/>
          <p:nvPr/>
        </p:nvPicPr>
        <p:blipFill>
          <a:blip r:embed="rId4"/>
          <a:stretch/>
        </p:blipFill>
        <p:spPr>
          <a:xfrm>
            <a:off x="6737760" y="3088080"/>
            <a:ext cx="4936320" cy="277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552120"/>
            <a:ext cx="8397360" cy="1202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Goals:</a:t>
            </a:r>
            <a:endParaRPr lang="en-US" sz="20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created is a simple RSS feeds client, targeted at Android and iOS platforms. </a:t>
            </a:r>
            <a:endParaRPr lang="en-US" sz="20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The RSS client will query for the latest Apple’s press info news (http://www.apple.com/pr/feeds/pr.rss) and display the data on the device screen.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65760" y="456480"/>
            <a:ext cx="4846320" cy="27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spcBef>
                <a:spcPts val="201"/>
              </a:spcBef>
            </a:pPr>
            <a:r>
              <a:rPr lang="en-US" sz="5400" b="1" u="sng" strike="noStrike" spc="-1">
                <a:solidFill>
                  <a:srgbClr val="000000"/>
                </a:solidFill>
                <a:uFillTx/>
                <a:latin typeface="Arial"/>
                <a:ea typeface="Times New Roman"/>
              </a:rPr>
              <a:t>CASE STUDY: 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65760" y="1188720"/>
            <a:ext cx="87390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Paper: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 Comparative Analysis of Cross-platform Development Approaches for Mobile Applications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427680" y="1827000"/>
            <a:ext cx="58212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Researchers: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Spyros Xanthopoulos, University of Thessaloniki,  Greece.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Stelios Xinogalos, University of Macedonia, Greece.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4" name="TextShape 5"/>
          <p:cNvSpPr txBox="1"/>
          <p:nvPr/>
        </p:nvSpPr>
        <p:spPr>
          <a:xfrm>
            <a:off x="731520" y="5577840"/>
            <a:ext cx="23774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Software</a:t>
            </a:r>
            <a:r>
              <a:rPr lang="en-US" sz="1800" b="0" strike="noStrike" spc="-1">
                <a:latin typeface="Arial"/>
              </a:rPr>
              <a:t>: </a:t>
            </a:r>
            <a:r>
              <a:rPr lang="en-US" spc="-1"/>
              <a:t> </a:t>
            </a:r>
            <a:r>
              <a:rPr lang="en-US" spc="-1" smtClean="0"/>
              <a:t>Titanium.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5" name="TextShape 6"/>
          <p:cNvSpPr txBox="1"/>
          <p:nvPr/>
        </p:nvSpPr>
        <p:spPr>
          <a:xfrm>
            <a:off x="4114800" y="5303520"/>
            <a:ext cx="5486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Problem: Self study, only participant them selves.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1" strike="noStrike" spc="-1">
                <a:solidFill>
                  <a:srgbClr val="000000"/>
                </a:solidFill>
                <a:latin typeface="Arial"/>
              </a:rPr>
              <a:t>Summary: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72920" y="1325160"/>
            <a:ext cx="10514880" cy="53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Is Xamarin the right choice for start-ups?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Yes and no, every Literature, blog, YouTube video gives the same conclusion,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depends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on the application development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scope, time and capital.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Native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approach if you need a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high performance, “user experience”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full API access.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Web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approach if you require deployment on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all platforms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cheap development cost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scope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of app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is simplistic.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Hybrid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if you want the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look and feel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of a native app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to give better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“user experience”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cheaper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cost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then native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and for Xamarin if your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company already uses C#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914400" y="1684440"/>
            <a:ext cx="10514880" cy="87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Question idea: give me an example of an app and ill give you what approach to use.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Question Time. 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596</Words>
  <Application>Microsoft Office PowerPoint</Application>
  <PresentationFormat>Widescreen</PresentationFormat>
  <Paragraphs>98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Question:</dc:title>
  <dc:subject/>
  <dc:creator>Chris Simmons</dc:creator>
  <dc:description/>
  <cp:lastModifiedBy>Chris Simmons</cp:lastModifiedBy>
  <cp:revision>108</cp:revision>
  <dcterms:created xsi:type="dcterms:W3CDTF">2018-08-09T01:03:05Z</dcterms:created>
  <dcterms:modified xsi:type="dcterms:W3CDTF">2018-08-20T21:05:43Z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2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