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b28b9ea44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b28b9ea44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b28b9ea4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b28b9ea4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b28b9ea44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b28b9ea44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b28b9ea4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b28b9ea4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b28b9ea4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b28b9ea4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b28b9ea44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b28b9ea4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b28b9ea44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b28b9ea4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b28b9ea44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b28b9ea44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b28b9ea44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b28b9ea44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b28b9ea44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b28b9ea44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b28b9ea4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b28b9ea4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evcenter.heroku.com/articles/getting-started-with-rails5" TargetMode="External"/><Relationship Id="rId4" Type="http://schemas.openxmlformats.org/officeDocument/2006/relationships/hyperlink" Target="https://medium.com/@janelgbrandon/small-project-development-flow-86a3b3d9723a?source=friends_link&amp;sk=b03db51b560d9dff7b2717a8c0b1c1d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evcenter.heroku.com/articles/heroku-cli#download-and-inst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Deploying Rails to Heroku</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Issue db:schema:load and db:seed</a:t>
            </a:r>
            <a:endParaRPr/>
          </a:p>
        </p:txBody>
      </p:sp>
      <p:sp>
        <p:nvSpPr>
          <p:cNvPr id="141" name="Google Shape;141;p22"/>
          <p:cNvSpPr txBox="1"/>
          <p:nvPr>
            <p:ph idx="1" type="body"/>
          </p:nvPr>
        </p:nvSpPr>
        <p:spPr>
          <a:xfrm>
            <a:off x="729450" y="1928775"/>
            <a:ext cx="7688700" cy="24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Initialise the database tables (create them) from our db/schema.rb</a:t>
            </a:r>
            <a:br>
              <a:rPr lang="en-GB"/>
            </a:br>
            <a:r>
              <a:rPr lang="en-GB" sz="1400">
                <a:latin typeface="Consolas"/>
                <a:ea typeface="Consolas"/>
                <a:cs typeface="Consolas"/>
                <a:sym typeface="Consolas"/>
              </a:rPr>
              <a:t>	heroku run rails db:schema:load</a:t>
            </a:r>
            <a:endParaRPr sz="1400">
              <a:latin typeface="Consolas"/>
              <a:ea typeface="Consolas"/>
              <a:cs typeface="Consolas"/>
              <a:sym typeface="Consolas"/>
            </a:endParaRPr>
          </a:p>
          <a:p>
            <a:pPr indent="0" lvl="0" marL="0" rtl="0" algn="l">
              <a:spcBef>
                <a:spcPts val="1600"/>
              </a:spcBef>
              <a:spcAft>
                <a:spcPts val="0"/>
              </a:spcAft>
              <a:buNone/>
            </a:pPr>
            <a:r>
              <a:rPr lang="en-GB"/>
              <a:t>Seed the menu items data</a:t>
            </a:r>
            <a:br>
              <a:rPr lang="en-GB"/>
            </a:br>
            <a:r>
              <a:rPr lang="en-GB"/>
              <a:t> 	</a:t>
            </a:r>
            <a:r>
              <a:rPr lang="en-GB" sz="1400">
                <a:latin typeface="Consolas"/>
                <a:ea typeface="Consolas"/>
                <a:cs typeface="Consolas"/>
                <a:sym typeface="Consolas"/>
              </a:rPr>
              <a:t>heroku run rails db:seed</a:t>
            </a:r>
            <a:endParaRPr sz="1400">
              <a:latin typeface="Consolas"/>
              <a:ea typeface="Consolas"/>
              <a:cs typeface="Consolas"/>
              <a:sym typeface="Consolas"/>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Open the app in heroku</a:t>
            </a:r>
            <a:endParaRPr/>
          </a:p>
        </p:txBody>
      </p:sp>
      <p:sp>
        <p:nvSpPr>
          <p:cNvPr id="147" name="Google Shape;147;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You can open the heroku app from heroku, or from the heroku cli in the app directory</a:t>
            </a:r>
            <a:endParaRPr/>
          </a:p>
          <a:p>
            <a:pPr indent="0" lvl="0" marL="0" rtl="0" algn="ctr">
              <a:spcBef>
                <a:spcPts val="1600"/>
              </a:spcBef>
              <a:spcAft>
                <a:spcPts val="0"/>
              </a:spcAft>
              <a:buNone/>
            </a:pPr>
            <a:r>
              <a:rPr lang="en-GB">
                <a:latin typeface="Consolas"/>
                <a:ea typeface="Consolas"/>
                <a:cs typeface="Consolas"/>
                <a:sym typeface="Consolas"/>
              </a:rPr>
              <a:t>heroku open</a:t>
            </a:r>
            <a:endParaRPr>
              <a:latin typeface="Consolas"/>
              <a:ea typeface="Consolas"/>
              <a:cs typeface="Consolas"/>
              <a:sym typeface="Consolas"/>
            </a:endParaRPr>
          </a:p>
          <a:p>
            <a:pPr indent="0" lvl="0" marL="0" rtl="0" algn="l">
              <a:spcBef>
                <a:spcPts val="1600"/>
              </a:spcBef>
              <a:spcAft>
                <a:spcPts val="1600"/>
              </a:spcAft>
              <a:buNone/>
            </a:pPr>
            <a:r>
              <a:rPr lang="en-GB"/>
              <a:t>If there have been no errors, you should see your app open in a browser window - deployed on heroku! You will be able to access this deployed version of your app from any network connected device.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Resources</a:t>
            </a:r>
            <a:endParaRPr/>
          </a:p>
        </p:txBody>
      </p:sp>
      <p:sp>
        <p:nvSpPr>
          <p:cNvPr id="153" name="Google Shape;153;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3"/>
              </a:rPr>
              <a:t>Deploying Rails5 to Heroku</a:t>
            </a:r>
            <a:endParaRPr/>
          </a:p>
          <a:p>
            <a:pPr indent="0" lvl="0" marL="0" rtl="0" algn="l">
              <a:spcBef>
                <a:spcPts val="1600"/>
              </a:spcBef>
              <a:spcAft>
                <a:spcPts val="1600"/>
              </a:spcAft>
              <a:buNone/>
            </a:pPr>
            <a:r>
              <a:rPr lang="en-GB" u="sng">
                <a:solidFill>
                  <a:schemeClr val="hlink"/>
                </a:solidFill>
                <a:hlinkClick r:id="rId4"/>
              </a:rPr>
              <a:t>Project workflow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 prepare</a:t>
            </a:r>
            <a:endParaRPr/>
          </a:p>
        </p:txBody>
      </p:sp>
      <p:sp>
        <p:nvSpPr>
          <p:cNvPr id="93" name="Google Shape;93;p14"/>
          <p:cNvSpPr txBox="1"/>
          <p:nvPr>
            <p:ph idx="1" type="body"/>
          </p:nvPr>
        </p:nvSpPr>
        <p:spPr>
          <a:xfrm>
            <a:off x="729450" y="1953325"/>
            <a:ext cx="7688700" cy="2386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n-GB" sz="1800"/>
              <a:t>Create a heroku account</a:t>
            </a:r>
            <a:br>
              <a:rPr lang="en-GB" sz="1800"/>
            </a:br>
            <a:r>
              <a:rPr lang="en-GB" sz="1400"/>
              <a:t>If you don’t already have one .. it’s free</a:t>
            </a:r>
            <a:endParaRPr sz="1400"/>
          </a:p>
          <a:p>
            <a:pPr indent="-342900" lvl="0" marL="457200" rtl="0" algn="l">
              <a:spcBef>
                <a:spcPts val="0"/>
              </a:spcBef>
              <a:spcAft>
                <a:spcPts val="0"/>
              </a:spcAft>
              <a:buSzPts val="1800"/>
              <a:buAutoNum type="arabicPeriod"/>
            </a:pPr>
            <a:r>
              <a:rPr b="1" lang="en-GB" sz="1800"/>
              <a:t>Install the heroku CLI</a:t>
            </a:r>
            <a:br>
              <a:rPr lang="en-GB" sz="1800"/>
            </a:br>
            <a:r>
              <a:rPr lang="en-GB" sz="1400" u="sng">
                <a:solidFill>
                  <a:schemeClr val="hlink"/>
                </a:solidFill>
                <a:hlinkClick r:id="rId3"/>
              </a:rPr>
              <a:t>https://devcenter.heroku.com/articles/heroku-cli#download-and-instal</a:t>
            </a:r>
            <a:endParaRPr sz="1400"/>
          </a:p>
          <a:p>
            <a:pPr indent="-342900" lvl="0" marL="457200" rtl="0" algn="l">
              <a:spcBef>
                <a:spcPts val="0"/>
              </a:spcBef>
              <a:spcAft>
                <a:spcPts val="0"/>
              </a:spcAft>
              <a:buSzPts val="1800"/>
              <a:buAutoNum type="arabicPeriod"/>
            </a:pPr>
            <a:r>
              <a:rPr b="1" lang="en-GB" sz="1800"/>
              <a:t>Login to heroku (from the CLI)</a:t>
            </a:r>
            <a:br>
              <a:rPr lang="en-GB" sz="1800"/>
            </a:br>
            <a:r>
              <a:rPr lang="en-GB" sz="1400">
                <a:latin typeface="Consolas"/>
                <a:ea typeface="Consolas"/>
                <a:cs typeface="Consolas"/>
                <a:sym typeface="Consolas"/>
              </a:rPr>
              <a:t>h</a:t>
            </a:r>
            <a:r>
              <a:rPr lang="en-GB" sz="1400">
                <a:latin typeface="Consolas"/>
                <a:ea typeface="Consolas"/>
                <a:cs typeface="Consolas"/>
                <a:sym typeface="Consolas"/>
              </a:rPr>
              <a:t>eroku login</a:t>
            </a:r>
            <a:endParaRPr sz="1400">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You need an app to deploy</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b="1" lang="en-GB" sz="1800"/>
              <a:t>Create the app</a:t>
            </a:r>
            <a:br>
              <a:rPr lang="en-GB" sz="1400"/>
            </a:br>
            <a:r>
              <a:rPr lang="en-GB" sz="1400"/>
              <a:t>Create your basic running application</a:t>
            </a:r>
            <a:endParaRPr sz="1400"/>
          </a:p>
          <a:p>
            <a:pPr indent="-317500" lvl="0" marL="457200" rtl="0" algn="l">
              <a:spcBef>
                <a:spcPts val="0"/>
              </a:spcBef>
              <a:spcAft>
                <a:spcPts val="0"/>
              </a:spcAft>
              <a:buSzPts val="1400"/>
              <a:buAutoNum type="arabicPeriod"/>
            </a:pPr>
            <a:r>
              <a:rPr b="1" lang="en-GB" sz="1800"/>
              <a:t>Git it</a:t>
            </a:r>
            <a:br>
              <a:rPr lang="en-GB" sz="1400"/>
            </a:br>
            <a:r>
              <a:rPr lang="en-GB" sz="1400"/>
              <a:t>Initialise a git repository (git init) and commit your work (git add . &amp;&amp; git commit -m “initial commit”)</a:t>
            </a:r>
            <a:br>
              <a:rPr lang="en-GB" sz="1400"/>
            </a:br>
            <a:r>
              <a:rPr lang="en-GB" sz="1400"/>
              <a:t>It’s also a good idea to push it up to a repo on github. This isn’t required for deployment, but it is needed for a healthy development process (more about this later)</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Create the heroku app</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1800">
                <a:latin typeface="Consolas"/>
                <a:ea typeface="Consolas"/>
                <a:cs typeface="Consolas"/>
                <a:sym typeface="Consolas"/>
              </a:rPr>
              <a:t>h</a:t>
            </a:r>
            <a:r>
              <a:rPr lang="en-GB" sz="1800">
                <a:latin typeface="Consolas"/>
                <a:ea typeface="Consolas"/>
                <a:cs typeface="Consolas"/>
                <a:sym typeface="Consolas"/>
              </a:rPr>
              <a:t>eroku create &lt;app-name&gt;</a:t>
            </a:r>
            <a:endParaRPr sz="1800">
              <a:latin typeface="Consolas"/>
              <a:ea typeface="Consolas"/>
              <a:cs typeface="Consolas"/>
              <a:sym typeface="Consolas"/>
            </a:endParaRPr>
          </a:p>
          <a:p>
            <a:pPr indent="-342900" lvl="0" marL="457200" rtl="0" algn="l">
              <a:spcBef>
                <a:spcPts val="1600"/>
              </a:spcBef>
              <a:spcAft>
                <a:spcPts val="0"/>
              </a:spcAft>
              <a:buSzPts val="1800"/>
              <a:buChar char="●"/>
            </a:pPr>
            <a:r>
              <a:rPr lang="en-GB" sz="1800"/>
              <a:t>app-name is optional - heroku will make up a name if you don’t give one</a:t>
            </a:r>
            <a:endParaRPr sz="1800"/>
          </a:p>
          <a:p>
            <a:pPr indent="-342900" lvl="0" marL="457200" rtl="0" algn="l">
              <a:spcBef>
                <a:spcPts val="0"/>
              </a:spcBef>
              <a:spcAft>
                <a:spcPts val="0"/>
              </a:spcAft>
              <a:buSzPts val="1800"/>
              <a:buChar char="●"/>
            </a:pPr>
            <a:r>
              <a:rPr lang="en-GB" sz="1800"/>
              <a:t>You can update the app name later</a:t>
            </a:r>
            <a:endParaRPr sz="1800"/>
          </a:p>
          <a:p>
            <a:pPr indent="0" lvl="0" marL="0" rtl="0" algn="l">
              <a:spcBef>
                <a:spcPts val="1600"/>
              </a:spcBef>
              <a:spcAft>
                <a:spcPts val="1600"/>
              </a:spcAft>
              <a:buNone/>
            </a:pPr>
            <a:r>
              <a:rPr lang="en-GB" sz="1800"/>
              <a:t>After running heroku create, you should see the connection to the repository hosted on heroku with </a:t>
            </a:r>
            <a:r>
              <a:rPr b="1" lang="en-GB" sz="1800">
                <a:latin typeface="Consolas"/>
                <a:ea typeface="Consolas"/>
                <a:cs typeface="Consolas"/>
                <a:sym typeface="Consolas"/>
              </a:rPr>
              <a:t>git remote -v</a:t>
            </a:r>
            <a:endParaRPr b="1" sz="1800">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Set the master key</a:t>
            </a:r>
            <a:endParaRPr/>
          </a:p>
        </p:txBody>
      </p:sp>
      <p:sp>
        <p:nvSpPr>
          <p:cNvPr id="111" name="Google Shape;111;p17"/>
          <p:cNvSpPr txBox="1"/>
          <p:nvPr>
            <p:ph idx="1" type="body"/>
          </p:nvPr>
        </p:nvSpPr>
        <p:spPr>
          <a:xfrm>
            <a:off x="729450" y="2078875"/>
            <a:ext cx="7688700" cy="267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Rails uses a master key for decryption of its credentials. You never want to push this up to your repository, but you need to let heroku know the key value for your app to work</a:t>
            </a:r>
            <a:endParaRPr sz="1400"/>
          </a:p>
          <a:p>
            <a:pPr indent="0" lvl="0" marL="0" rtl="0" algn="l">
              <a:spcBef>
                <a:spcPts val="1600"/>
              </a:spcBef>
              <a:spcAft>
                <a:spcPts val="0"/>
              </a:spcAft>
              <a:buNone/>
            </a:pPr>
            <a:r>
              <a:rPr lang="en-GB" sz="1400"/>
              <a:t>The master key is in the config directory of your app in a file called master.key</a:t>
            </a:r>
            <a:endParaRPr sz="1400"/>
          </a:p>
          <a:p>
            <a:pPr indent="0" lvl="0" marL="0" rtl="0" algn="ctr">
              <a:spcBef>
                <a:spcPts val="1600"/>
              </a:spcBef>
              <a:spcAft>
                <a:spcPts val="0"/>
              </a:spcAft>
              <a:buNone/>
            </a:pPr>
            <a:r>
              <a:rPr lang="en-GB" sz="1400">
                <a:latin typeface="Consolas"/>
                <a:ea typeface="Consolas"/>
                <a:cs typeface="Consolas"/>
                <a:sym typeface="Consolas"/>
              </a:rPr>
              <a:t>heroku config:set RAILS_MASTER_KEY=&lt;your-key&gt;</a:t>
            </a:r>
            <a:endParaRPr sz="1400">
              <a:latin typeface="Consolas"/>
              <a:ea typeface="Consolas"/>
              <a:cs typeface="Consolas"/>
              <a:sym typeface="Consolas"/>
            </a:endParaRPr>
          </a:p>
          <a:p>
            <a:pPr indent="0" lvl="0" marL="0" rtl="0" algn="l">
              <a:spcBef>
                <a:spcPts val="1600"/>
              </a:spcBef>
              <a:spcAft>
                <a:spcPts val="0"/>
              </a:spcAft>
              <a:buNone/>
            </a:pPr>
            <a:r>
              <a:rPr lang="en-GB" sz="1400"/>
              <a:t>Now push to heroku master</a:t>
            </a:r>
            <a:endParaRPr sz="1400"/>
          </a:p>
          <a:p>
            <a:pPr indent="0" lvl="0" marL="0" rtl="0" algn="ctr">
              <a:spcBef>
                <a:spcPts val="1600"/>
              </a:spcBef>
              <a:spcAft>
                <a:spcPts val="0"/>
              </a:spcAft>
              <a:buNone/>
            </a:pPr>
            <a:r>
              <a:rPr lang="en-GB" sz="1400">
                <a:latin typeface="Consolas"/>
                <a:ea typeface="Consolas"/>
                <a:cs typeface="Consolas"/>
                <a:sym typeface="Consolas"/>
              </a:rPr>
              <a:t>git push heroku master</a:t>
            </a:r>
            <a:endParaRPr sz="1400">
              <a:latin typeface="Consolas"/>
              <a:ea typeface="Consolas"/>
              <a:cs typeface="Consolas"/>
              <a:sym typeface="Consolas"/>
            </a:endParaRPr>
          </a:p>
          <a:p>
            <a:pPr indent="0" lvl="0" marL="0" rtl="0" algn="l">
              <a:spcBef>
                <a:spcPts val="1600"/>
              </a:spcBef>
              <a:spcAft>
                <a:spcPts val="16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Set up the database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Heroku runs its own postgresql server instance</a:t>
            </a:r>
            <a:endParaRPr/>
          </a:p>
        </p:txBody>
      </p:sp>
      <p:sp>
        <p:nvSpPr>
          <p:cNvPr id="122" name="Google Shape;122;p19"/>
          <p:cNvSpPr txBox="1"/>
          <p:nvPr>
            <p:ph idx="1" type="body"/>
          </p:nvPr>
        </p:nvSpPr>
        <p:spPr>
          <a:xfrm>
            <a:off x="729450" y="2078875"/>
            <a:ext cx="7688700" cy="282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Just like when you set up the app to run in your local development environment, you need to set up the database to run in the heroku (production) environment, which also has a postgresql server instance deployed for your app to use</a:t>
            </a:r>
            <a:endParaRPr sz="1400"/>
          </a:p>
          <a:p>
            <a:pPr indent="0" lvl="0" marL="0" rtl="0" algn="l">
              <a:spcBef>
                <a:spcPts val="1600"/>
              </a:spcBef>
              <a:spcAft>
                <a:spcPts val="0"/>
              </a:spcAft>
              <a:buNone/>
            </a:pPr>
            <a:r>
              <a:rPr lang="en-GB" sz="1400"/>
              <a:t>For initial setup, some commands don’t work in the heroku environment (db:setup, db:create)  because we don’t have access to the postgres user password, but we can accomplish what we need with other db commands</a:t>
            </a:r>
            <a:endParaRPr sz="1400"/>
          </a:p>
          <a:p>
            <a:pPr indent="0" lvl="0" marL="0" rtl="0" algn="l">
              <a:spcBef>
                <a:spcPts val="1600"/>
              </a:spcBef>
              <a:spcAft>
                <a:spcPts val="1600"/>
              </a:spcAft>
              <a:buNone/>
            </a:pPr>
            <a:r>
              <a:rPr lang="en-GB" sz="1400"/>
              <a:t>We can run rails commands in the heroku environment from the heroku CLI using the </a:t>
            </a:r>
            <a:r>
              <a:rPr b="1" lang="en-GB" sz="1400">
                <a:latin typeface="Consolas"/>
                <a:ea typeface="Consolas"/>
                <a:cs typeface="Consolas"/>
                <a:sym typeface="Consolas"/>
              </a:rPr>
              <a:t>heroku run</a:t>
            </a:r>
            <a:r>
              <a:rPr lang="en-GB" sz="1400"/>
              <a:t> command</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Heroku rails db commands</a:t>
            </a:r>
            <a:endParaRPr/>
          </a:p>
        </p:txBody>
      </p:sp>
      <p:sp>
        <p:nvSpPr>
          <p:cNvPr id="128" name="Google Shape;128;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will use:</a:t>
            </a:r>
            <a:endParaRPr/>
          </a:p>
          <a:p>
            <a:pPr indent="-311150" lvl="0" marL="457200" rtl="0" algn="l">
              <a:spcBef>
                <a:spcPts val="1600"/>
              </a:spcBef>
              <a:spcAft>
                <a:spcPts val="0"/>
              </a:spcAft>
              <a:buSzPts val="1300"/>
              <a:buChar char="●"/>
            </a:pPr>
            <a:r>
              <a:rPr lang="en-GB">
                <a:latin typeface="Consolas"/>
                <a:ea typeface="Consolas"/>
                <a:cs typeface="Consolas"/>
                <a:sym typeface="Consolas"/>
              </a:rPr>
              <a:t>heroku run rails db:schema:load</a:t>
            </a:r>
            <a:r>
              <a:rPr lang="en-GB"/>
              <a:t> to initially create our tables from the db/schema.rb file</a:t>
            </a:r>
            <a:br>
              <a:rPr lang="en-GB"/>
            </a:br>
            <a:r>
              <a:rPr lang="en-GB"/>
              <a:t>This will clear all data, so only use it for initial setup</a:t>
            </a:r>
            <a:endParaRPr/>
          </a:p>
          <a:p>
            <a:pPr indent="-311150" lvl="0" marL="457200" rtl="0" algn="l">
              <a:spcBef>
                <a:spcPts val="0"/>
              </a:spcBef>
              <a:spcAft>
                <a:spcPts val="0"/>
              </a:spcAft>
              <a:buSzPts val="1300"/>
              <a:buChar char="●"/>
            </a:pPr>
            <a:r>
              <a:rPr lang="en-GB">
                <a:latin typeface="Consolas"/>
                <a:ea typeface="Consolas"/>
                <a:cs typeface="Consolas"/>
                <a:sym typeface="Consolas"/>
              </a:rPr>
              <a:t>heroku rails db:migrate</a:t>
            </a:r>
            <a:r>
              <a:rPr lang="en-GB"/>
              <a:t> if we make any changes to our db structure (tables, columns) after we deploy to produce</a:t>
            </a:r>
            <a:endParaRPr/>
          </a:p>
          <a:p>
            <a:pPr indent="-311150" lvl="0" marL="457200" rtl="0" algn="l">
              <a:spcBef>
                <a:spcPts val="0"/>
              </a:spcBef>
              <a:spcAft>
                <a:spcPts val="0"/>
              </a:spcAft>
              <a:buSzPts val="1300"/>
              <a:buChar char="●"/>
            </a:pPr>
            <a:r>
              <a:rPr lang="en-GB">
                <a:latin typeface="Consolas"/>
                <a:ea typeface="Consolas"/>
                <a:cs typeface="Consolas"/>
                <a:sym typeface="Consolas"/>
              </a:rPr>
              <a:t>heroku rails db:seed</a:t>
            </a:r>
            <a:r>
              <a:rPr lang="en-GB"/>
              <a:t> to seed any data we need in production (not always necessary but sometimes makes sense)</a:t>
            </a:r>
            <a:br>
              <a:rPr lang="en-GB"/>
            </a:br>
            <a:r>
              <a:rPr lang="en-GB"/>
              <a:t>We will use seed to create our menu items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Check the database.yml</a:t>
            </a:r>
            <a:endParaRPr/>
          </a:p>
        </p:txBody>
      </p:sp>
      <p:sp>
        <p:nvSpPr>
          <p:cNvPr id="134" name="Google Shape;134;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You should be using postgresql, and if you created your app with </a:t>
            </a:r>
            <a:r>
              <a:rPr lang="en-GB">
                <a:latin typeface="Consolas"/>
                <a:ea typeface="Consolas"/>
                <a:cs typeface="Consolas"/>
                <a:sym typeface="Consolas"/>
              </a:rPr>
              <a:t>-d postgresql</a:t>
            </a:r>
            <a:r>
              <a:rPr lang="en-GB"/>
              <a:t>, the database.yml file will already be properly set up to run in production. You should see something like this for production in your database.yml file:</a:t>
            </a:r>
            <a:endParaRPr/>
          </a:p>
        </p:txBody>
      </p:sp>
      <p:sp>
        <p:nvSpPr>
          <p:cNvPr id="135" name="Google Shape;135;p21"/>
          <p:cNvSpPr txBox="1"/>
          <p:nvPr/>
        </p:nvSpPr>
        <p:spPr>
          <a:xfrm>
            <a:off x="2843700" y="2952750"/>
            <a:ext cx="2946300" cy="17799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GB" sz="1050">
                <a:solidFill>
                  <a:srgbClr val="569CD6"/>
                </a:solidFill>
                <a:latin typeface="Courier New"/>
                <a:ea typeface="Courier New"/>
                <a:cs typeface="Courier New"/>
                <a:sym typeface="Courier New"/>
              </a:rPr>
              <a:t>production</a:t>
            </a:r>
            <a:r>
              <a:rPr b="1" lang="en-GB" sz="1050">
                <a:solidFill>
                  <a:srgbClr val="FFFFFF"/>
                </a:solidFill>
                <a:latin typeface="Courier New"/>
                <a:ea typeface="Courier New"/>
                <a:cs typeface="Courier New"/>
                <a:sym typeface="Courier New"/>
              </a:rPr>
              <a:t>:</a:t>
            </a:r>
            <a:endParaRPr b="1"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FFFFFF"/>
                </a:solidFill>
                <a:latin typeface="Courier New"/>
                <a:ea typeface="Courier New"/>
                <a:cs typeface="Courier New"/>
                <a:sym typeface="Courier New"/>
              </a:rPr>
              <a:t> </a:t>
            </a:r>
            <a:r>
              <a:rPr b="1" lang="en-GB" sz="1050">
                <a:solidFill>
                  <a:srgbClr val="569CD6"/>
                </a:solidFill>
                <a:latin typeface="Courier New"/>
                <a:ea typeface="Courier New"/>
                <a:cs typeface="Courier New"/>
                <a:sym typeface="Courier New"/>
              </a:rPr>
              <a:t>&lt;&lt;</a:t>
            </a:r>
            <a:r>
              <a:rPr b="1" lang="en-GB" sz="1050">
                <a:solidFill>
                  <a:srgbClr val="FFFFFF"/>
                </a:solidFill>
                <a:latin typeface="Courier New"/>
                <a:ea typeface="Courier New"/>
                <a:cs typeface="Courier New"/>
                <a:sym typeface="Courier New"/>
              </a:rPr>
              <a:t>: </a:t>
            </a:r>
            <a:r>
              <a:rPr b="1" lang="en-GB" sz="1050">
                <a:solidFill>
                  <a:srgbClr val="C586C0"/>
                </a:solidFill>
                <a:latin typeface="Courier New"/>
                <a:ea typeface="Courier New"/>
                <a:cs typeface="Courier New"/>
                <a:sym typeface="Courier New"/>
              </a:rPr>
              <a:t>*</a:t>
            </a:r>
            <a:r>
              <a:rPr b="1" lang="en-GB" sz="1050">
                <a:solidFill>
                  <a:srgbClr val="9CDCFE"/>
                </a:solidFill>
                <a:latin typeface="Courier New"/>
                <a:ea typeface="Courier New"/>
                <a:cs typeface="Courier New"/>
                <a:sym typeface="Courier New"/>
              </a:rPr>
              <a:t>default</a:t>
            </a:r>
            <a:endParaRPr b="1" sz="1050">
              <a:solidFill>
                <a:srgbClr val="9CDCFE"/>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FFFFFF"/>
                </a:solidFill>
                <a:latin typeface="Courier New"/>
                <a:ea typeface="Courier New"/>
                <a:cs typeface="Courier New"/>
                <a:sym typeface="Courier New"/>
              </a:rPr>
              <a:t> </a:t>
            </a:r>
            <a:r>
              <a:rPr b="1" lang="en-GB" sz="1050">
                <a:solidFill>
                  <a:srgbClr val="569CD6"/>
                </a:solidFill>
                <a:latin typeface="Courier New"/>
                <a:ea typeface="Courier New"/>
                <a:cs typeface="Courier New"/>
                <a:sym typeface="Courier New"/>
              </a:rPr>
              <a:t>database</a:t>
            </a:r>
            <a:r>
              <a:rPr b="1" lang="en-GB" sz="1050">
                <a:solidFill>
                  <a:srgbClr val="FFFFFF"/>
                </a:solidFill>
                <a:latin typeface="Courier New"/>
                <a:ea typeface="Courier New"/>
                <a:cs typeface="Courier New"/>
                <a:sym typeface="Courier New"/>
              </a:rPr>
              <a:t>: </a:t>
            </a:r>
            <a:r>
              <a:rPr b="1" lang="en-GB" sz="1050">
                <a:solidFill>
                  <a:srgbClr val="CE9178"/>
                </a:solidFill>
                <a:latin typeface="Courier New"/>
                <a:ea typeface="Courier New"/>
                <a:cs typeface="Courier New"/>
                <a:sym typeface="Courier New"/>
              </a:rPr>
              <a:t>cafe_production</a:t>
            </a:r>
            <a:endParaRPr b="1"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FFFFFF"/>
                </a:solidFill>
                <a:latin typeface="Courier New"/>
                <a:ea typeface="Courier New"/>
                <a:cs typeface="Courier New"/>
                <a:sym typeface="Courier New"/>
              </a:rPr>
              <a:t> </a:t>
            </a:r>
            <a:r>
              <a:rPr b="1" lang="en-GB" sz="1050">
                <a:solidFill>
                  <a:srgbClr val="569CD6"/>
                </a:solidFill>
                <a:latin typeface="Courier New"/>
                <a:ea typeface="Courier New"/>
                <a:cs typeface="Courier New"/>
                <a:sym typeface="Courier New"/>
              </a:rPr>
              <a:t>username</a:t>
            </a:r>
            <a:r>
              <a:rPr b="1" lang="en-GB" sz="1050">
                <a:solidFill>
                  <a:srgbClr val="FFFFFF"/>
                </a:solidFill>
                <a:latin typeface="Courier New"/>
                <a:ea typeface="Courier New"/>
                <a:cs typeface="Courier New"/>
                <a:sym typeface="Courier New"/>
              </a:rPr>
              <a:t>: </a:t>
            </a:r>
            <a:r>
              <a:rPr b="1" lang="en-GB" sz="1050">
                <a:solidFill>
                  <a:srgbClr val="CE9178"/>
                </a:solidFill>
                <a:latin typeface="Courier New"/>
                <a:ea typeface="Courier New"/>
                <a:cs typeface="Courier New"/>
                <a:sym typeface="Courier New"/>
              </a:rPr>
              <a:t>cafe</a:t>
            </a:r>
            <a:endParaRPr b="1"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FFFFFF"/>
                </a:solidFill>
                <a:latin typeface="Courier New"/>
                <a:ea typeface="Courier New"/>
                <a:cs typeface="Courier New"/>
                <a:sym typeface="Courier New"/>
              </a:rPr>
              <a:t> </a:t>
            </a:r>
            <a:r>
              <a:rPr b="1" lang="en-GB" sz="1050">
                <a:solidFill>
                  <a:srgbClr val="569CD6"/>
                </a:solidFill>
                <a:latin typeface="Courier New"/>
                <a:ea typeface="Courier New"/>
                <a:cs typeface="Courier New"/>
                <a:sym typeface="Courier New"/>
              </a:rPr>
              <a:t>password</a:t>
            </a:r>
            <a:r>
              <a:rPr b="1" lang="en-GB" sz="1050">
                <a:solidFill>
                  <a:srgbClr val="FFFFFF"/>
                </a:solidFill>
                <a:latin typeface="Courier New"/>
                <a:ea typeface="Courier New"/>
                <a:cs typeface="Courier New"/>
                <a:sym typeface="Courier New"/>
              </a:rPr>
              <a:t>: </a:t>
            </a:r>
            <a:r>
              <a:rPr b="1" lang="en-GB" sz="1050">
                <a:solidFill>
                  <a:srgbClr val="CE9178"/>
                </a:solidFill>
                <a:latin typeface="Courier New"/>
                <a:ea typeface="Courier New"/>
                <a:cs typeface="Courier New"/>
                <a:sym typeface="Courier New"/>
              </a:rPr>
              <a:t>&lt;%= ENV['CAFE_DATABASE_PASSWORD'] %&gt;</a:t>
            </a:r>
            <a:endParaRPr b="1" sz="1050">
              <a:solidFill>
                <a:srgbClr val="CE9178"/>
              </a:solidFill>
              <a:latin typeface="Courier New"/>
              <a:ea typeface="Courier New"/>
              <a:cs typeface="Courier New"/>
              <a:sym typeface="Courier New"/>
            </a:endParaRPr>
          </a:p>
          <a:p>
            <a:pPr indent="0" lvl="0" marL="0" rtl="0" algn="l">
              <a:spcBef>
                <a:spcPts val="0"/>
              </a:spcBef>
              <a:spcAft>
                <a:spcPts val="0"/>
              </a:spcAft>
              <a:buNone/>
            </a:pPr>
            <a:r>
              <a:t/>
            </a:r>
            <a:endParaRPr b="1">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