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94967193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94967193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94967193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94967193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94967193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94967193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94967193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94967193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94967193a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94967193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94967193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94967193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94967193a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94967193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94967193a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94967193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94967193a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94967193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94967193a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94967193a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94967193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94967193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94967193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94967193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94967193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94967193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94967193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94967193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94967193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94967193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94967193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94967193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94967193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94967193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94967193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94967193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94967193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94967193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CoderAcademy-BRI/cafe-rails-sta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uides.rubyonrails.org/getting_started.html#creating-the-article-model" TargetMode="External"/><Relationship Id="rId4" Type="http://schemas.openxmlformats.org/officeDocument/2006/relationships/hyperlink" Target="https://railsguides.net/advanced-rails-model-generators/" TargetMode="External"/><Relationship Id="rId5" Type="http://schemas.openxmlformats.org/officeDocument/2006/relationships/hyperlink" Target="https://guides.rubyonrails.org/command_line.html" TargetMode="External"/><Relationship Id="rId6" Type="http://schemas.openxmlformats.org/officeDocument/2006/relationships/hyperlink" Target="https://pragmaticstudio.com/tutorials/rails-console-shortcuts-tips-tric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rails/rails/pull/1264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Rails models intro</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Adding a model to the cafe app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Created table</a:t>
            </a:r>
            <a:endParaRPr/>
          </a:p>
        </p:txBody>
      </p:sp>
      <p:sp>
        <p:nvSpPr>
          <p:cNvPr id="143" name="Google Shape;143;p22"/>
          <p:cNvSpPr txBox="1"/>
          <p:nvPr>
            <p:ph idx="1" type="body"/>
          </p:nvPr>
        </p:nvSpPr>
        <p:spPr>
          <a:xfrm>
            <a:off x="729450" y="2078875"/>
            <a:ext cx="2829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pgadmin, under the cafe_development database-&gt; schemas-&gt; public-&gt; tables, look at the properties of menu_items (on right-click menu). The columns tab shows the columns:</a:t>
            </a:r>
            <a:endParaRPr/>
          </a:p>
          <a:p>
            <a:pPr indent="0" lvl="0" marL="0" rtl="0" algn="l">
              <a:spcBef>
                <a:spcPts val="1600"/>
              </a:spcBef>
              <a:spcAft>
                <a:spcPts val="1600"/>
              </a:spcAft>
              <a:buNone/>
            </a:pPr>
            <a:r>
              <a:rPr lang="en-GB"/>
              <a:t>Notice it creates 3 extra columns - </a:t>
            </a:r>
            <a:br>
              <a:rPr lang="en-GB"/>
            </a:br>
            <a:r>
              <a:rPr lang="en-GB"/>
              <a:t>id, created_at, and updated_at</a:t>
            </a:r>
            <a:endParaRPr/>
          </a:p>
        </p:txBody>
      </p:sp>
      <p:pic>
        <p:nvPicPr>
          <p:cNvPr id="144" name="Google Shape;144;p22"/>
          <p:cNvPicPr preferRelativeResize="0"/>
          <p:nvPr/>
        </p:nvPicPr>
        <p:blipFill>
          <a:blip r:embed="rId3">
            <a:alphaModFix/>
          </a:blip>
          <a:stretch>
            <a:fillRect/>
          </a:stretch>
        </p:blipFill>
        <p:spPr>
          <a:xfrm>
            <a:off x="3663075" y="1561750"/>
            <a:ext cx="5395575" cy="307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Rails console and rails dbconsole</a:t>
            </a:r>
            <a:endParaRPr/>
          </a:p>
        </p:txBody>
      </p:sp>
      <p:sp>
        <p:nvSpPr>
          <p:cNvPr id="150" name="Google Shape;150;p23"/>
          <p:cNvSpPr txBox="1"/>
          <p:nvPr>
            <p:ph idx="1" type="body"/>
          </p:nvPr>
        </p:nvSpPr>
        <p:spPr>
          <a:xfrm>
            <a:off x="729450" y="2078875"/>
            <a:ext cx="7688700" cy="259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We can access the rails console with the command: </a:t>
            </a:r>
            <a:endParaRPr/>
          </a:p>
          <a:p>
            <a:pPr indent="0" lvl="0" marL="0" rtl="0" algn="ctr">
              <a:lnSpc>
                <a:spcPct val="100000"/>
              </a:lnSpc>
              <a:spcBef>
                <a:spcPts val="0"/>
              </a:spcBef>
              <a:spcAft>
                <a:spcPts val="0"/>
              </a:spcAft>
              <a:buNone/>
            </a:pPr>
            <a:r>
              <a:rPr lang="en-GB" sz="1400">
                <a:latin typeface="Consolas"/>
                <a:ea typeface="Consolas"/>
                <a:cs typeface="Consolas"/>
                <a:sym typeface="Consolas"/>
              </a:rPr>
              <a:t>rails console</a:t>
            </a:r>
            <a:r>
              <a:rPr lang="en-GB"/>
              <a:t> </a:t>
            </a:r>
            <a:endParaRPr/>
          </a:p>
          <a:p>
            <a:pPr indent="0" lvl="0" marL="0" rtl="0" algn="l">
              <a:lnSpc>
                <a:spcPct val="100000"/>
              </a:lnSpc>
              <a:spcBef>
                <a:spcPts val="0"/>
              </a:spcBef>
              <a:spcAft>
                <a:spcPts val="0"/>
              </a:spcAft>
              <a:buNone/>
            </a:pPr>
            <a:r>
              <a:rPr lang="en-GB"/>
              <a:t>or just </a:t>
            </a:r>
            <a:endParaRPr/>
          </a:p>
          <a:p>
            <a:pPr indent="0" lvl="0" marL="0" rtl="0" algn="ctr">
              <a:spcBef>
                <a:spcPts val="0"/>
              </a:spcBef>
              <a:spcAft>
                <a:spcPts val="0"/>
              </a:spcAft>
              <a:buNone/>
            </a:pPr>
            <a:r>
              <a:rPr lang="en-GB" sz="1400">
                <a:latin typeface="Consolas"/>
                <a:ea typeface="Consolas"/>
                <a:cs typeface="Consolas"/>
                <a:sym typeface="Consolas"/>
              </a:rPr>
              <a:t>rails c</a:t>
            </a:r>
            <a:endParaRPr sz="1400">
              <a:latin typeface="Consolas"/>
              <a:ea typeface="Consolas"/>
              <a:cs typeface="Consolas"/>
              <a:sym typeface="Consolas"/>
            </a:endParaRPr>
          </a:p>
          <a:p>
            <a:pPr indent="0" lvl="0" marL="0" rtl="0" algn="l">
              <a:spcBef>
                <a:spcPts val="1600"/>
              </a:spcBef>
              <a:spcAft>
                <a:spcPts val="0"/>
              </a:spcAft>
              <a:buNone/>
            </a:pPr>
            <a:r>
              <a:rPr lang="en-GB"/>
              <a:t>This is just IRB underneath. From here we can do a lot - for now, we will use it to look at the data in our database</a:t>
            </a:r>
            <a:endParaRPr/>
          </a:p>
          <a:p>
            <a:pPr indent="0" lvl="0" marL="0" rtl="0" algn="l">
              <a:spcBef>
                <a:spcPts val="1600"/>
              </a:spcBef>
              <a:spcAft>
                <a:spcPts val="0"/>
              </a:spcAft>
              <a:buNone/>
            </a:pPr>
            <a:r>
              <a:rPr lang="en-GB"/>
              <a:t>The dbconsole is a shortcut to </a:t>
            </a:r>
            <a:r>
              <a:rPr lang="en-GB">
                <a:latin typeface="Consolas"/>
                <a:ea typeface="Consolas"/>
                <a:cs typeface="Consolas"/>
                <a:sym typeface="Consolas"/>
              </a:rPr>
              <a:t>psql</a:t>
            </a:r>
            <a:r>
              <a:rPr lang="en-GB"/>
              <a:t>(when we’re using postgresql). You can run it with the command:</a:t>
            </a:r>
            <a:endParaRPr/>
          </a:p>
          <a:p>
            <a:pPr indent="0" lvl="0" marL="0" rtl="0" algn="ctr">
              <a:spcBef>
                <a:spcPts val="1600"/>
              </a:spcBef>
              <a:spcAft>
                <a:spcPts val="1600"/>
              </a:spcAft>
              <a:buNone/>
            </a:pPr>
            <a:r>
              <a:rPr lang="en-GB" sz="1400">
                <a:latin typeface="Consolas"/>
                <a:ea typeface="Consolas"/>
                <a:cs typeface="Consolas"/>
                <a:sym typeface="Consolas"/>
              </a:rPr>
              <a:t>rails dbconsole</a:t>
            </a:r>
            <a:endParaRPr sz="14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Try it!</a:t>
            </a:r>
            <a:endParaRPr/>
          </a:p>
        </p:txBody>
      </p:sp>
      <p:sp>
        <p:nvSpPr>
          <p:cNvPr id="156" name="Google Shape;156;p24"/>
          <p:cNvSpPr txBox="1"/>
          <p:nvPr>
            <p:ph idx="1" type="body"/>
          </p:nvPr>
        </p:nvSpPr>
        <p:spPr>
          <a:xfrm>
            <a:off x="586225" y="2078875"/>
            <a:ext cx="4123500" cy="17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Launch the rails console with rails c</a:t>
            </a:r>
            <a:endParaRPr/>
          </a:p>
          <a:p>
            <a:pPr indent="0" lvl="0" marL="0" rtl="0" algn="l">
              <a:spcBef>
                <a:spcPts val="1600"/>
              </a:spcBef>
              <a:spcAft>
                <a:spcPts val="0"/>
              </a:spcAft>
              <a:buNone/>
            </a:pPr>
            <a:r>
              <a:rPr lang="en-GB"/>
              <a:t>We can use ActiveRecord methods to access our model</a:t>
            </a:r>
            <a:endParaRPr/>
          </a:p>
          <a:p>
            <a:pPr indent="0" lvl="0" marL="0" rtl="0" algn="l">
              <a:spcBef>
                <a:spcPts val="1600"/>
              </a:spcBef>
              <a:spcAft>
                <a:spcPts val="1600"/>
              </a:spcAft>
              <a:buNone/>
            </a:pPr>
            <a:r>
              <a:rPr lang="en-GB"/>
              <a:t>MenuItem.all will retrieve all rows from the menu_items table</a:t>
            </a:r>
            <a:endParaRPr/>
          </a:p>
        </p:txBody>
      </p:sp>
      <p:sp>
        <p:nvSpPr>
          <p:cNvPr id="157" name="Google Shape;157;p24"/>
          <p:cNvSpPr txBox="1"/>
          <p:nvPr/>
        </p:nvSpPr>
        <p:spPr>
          <a:xfrm>
            <a:off x="4416725" y="2078875"/>
            <a:ext cx="4351500" cy="1714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FFFFFF"/>
                </a:solidFill>
                <a:latin typeface="Consolas"/>
                <a:ea typeface="Consolas"/>
                <a:cs typeface="Consolas"/>
                <a:sym typeface="Consolas"/>
              </a:rPr>
              <a:t>$ rails c</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GB" sz="1200">
                <a:solidFill>
                  <a:srgbClr val="FFFFFF"/>
                </a:solidFill>
                <a:latin typeface="Consolas"/>
                <a:ea typeface="Consolas"/>
                <a:cs typeface="Consolas"/>
                <a:sym typeface="Consolas"/>
              </a:rPr>
              <a:t>Running via Spring preloader in process 16824</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GB" sz="1200">
                <a:solidFill>
                  <a:srgbClr val="FFFFFF"/>
                </a:solidFill>
                <a:latin typeface="Consolas"/>
                <a:ea typeface="Consolas"/>
                <a:cs typeface="Consolas"/>
                <a:sym typeface="Consolas"/>
              </a:rPr>
              <a:t>Loading development environment (Rails 5.2.3)</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GB" sz="1200">
                <a:solidFill>
                  <a:srgbClr val="FFFFFF"/>
                </a:solidFill>
                <a:latin typeface="Consolas"/>
                <a:ea typeface="Consolas"/>
                <a:cs typeface="Consolas"/>
                <a:sym typeface="Consolas"/>
              </a:rPr>
              <a:t>2.6.3 :001 &gt; MenuItem.all</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GB" sz="1200">
                <a:solidFill>
                  <a:srgbClr val="FFFFFF"/>
                </a:solidFill>
                <a:latin typeface="Consolas"/>
                <a:ea typeface="Consolas"/>
                <a:cs typeface="Consolas"/>
                <a:sym typeface="Consolas"/>
              </a:rPr>
              <a:t>  MenuItem Load (0.3ms)  SELECT  "menu_items".* FROM "menu_items" LIMIT $1  [["LIMIT", 11]]</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GB" sz="1200">
                <a:solidFill>
                  <a:srgbClr val="FFFFFF"/>
                </a:solidFill>
                <a:latin typeface="Consolas"/>
                <a:ea typeface="Consolas"/>
                <a:cs typeface="Consolas"/>
                <a:sym typeface="Consolas"/>
              </a:rPr>
              <a:t> =&gt; #&lt;ActiveRecord::Relation []&gt;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GB" sz="1200">
                <a:solidFill>
                  <a:srgbClr val="FFFFFF"/>
                </a:solidFill>
                <a:latin typeface="Consolas"/>
                <a:ea typeface="Consolas"/>
                <a:cs typeface="Consolas"/>
                <a:sym typeface="Consolas"/>
              </a:rPr>
              <a:t>2.6.3 :002 &gt;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p:txBody>
      </p:sp>
      <p:sp>
        <p:nvSpPr>
          <p:cNvPr id="158" name="Google Shape;158;p24"/>
          <p:cNvSpPr txBox="1"/>
          <p:nvPr/>
        </p:nvSpPr>
        <p:spPr>
          <a:xfrm>
            <a:off x="2992650" y="4176650"/>
            <a:ext cx="5425500" cy="488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GB" sz="1300">
                <a:solidFill>
                  <a:schemeClr val="accent1"/>
                </a:solidFill>
                <a:latin typeface="Lato"/>
                <a:ea typeface="Lato"/>
                <a:cs typeface="Lato"/>
                <a:sym typeface="Lato"/>
              </a:rPr>
              <a:t>That’s not too exciting - we don’t have any records in the table yet</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Populating data</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Eventually we could add a way to add menu items via our app, but even still, it is handy to have a way to seed data for our application, to aid in development</a:t>
            </a:r>
            <a:endParaRPr/>
          </a:p>
          <a:p>
            <a:pPr indent="0" lvl="0" marL="0" rtl="0" algn="l">
              <a:lnSpc>
                <a:spcPct val="100000"/>
              </a:lnSpc>
              <a:spcBef>
                <a:spcPts val="1600"/>
              </a:spcBef>
              <a:spcAft>
                <a:spcPts val="0"/>
              </a:spcAft>
              <a:buNone/>
            </a:pPr>
            <a:r>
              <a:rPr lang="en-GB"/>
              <a:t>There are a number of ways to do this:</a:t>
            </a:r>
            <a:endParaRPr/>
          </a:p>
          <a:p>
            <a:pPr indent="-311150" lvl="0" marL="457200" rtl="0" algn="l">
              <a:lnSpc>
                <a:spcPct val="100000"/>
              </a:lnSpc>
              <a:spcBef>
                <a:spcPts val="0"/>
              </a:spcBef>
              <a:spcAft>
                <a:spcPts val="0"/>
              </a:spcAft>
              <a:buSzPts val="1300"/>
              <a:buChar char="-"/>
            </a:pPr>
            <a:r>
              <a:rPr lang="en-GB"/>
              <a:t>INSERT from psql</a:t>
            </a:r>
            <a:endParaRPr/>
          </a:p>
          <a:p>
            <a:pPr indent="-311150" lvl="0" marL="457200" rtl="0" algn="l">
              <a:lnSpc>
                <a:spcPct val="100000"/>
              </a:lnSpc>
              <a:spcBef>
                <a:spcPts val="0"/>
              </a:spcBef>
              <a:spcAft>
                <a:spcPts val="0"/>
              </a:spcAft>
              <a:buSzPts val="1300"/>
              <a:buChar char="-"/>
            </a:pPr>
            <a:r>
              <a:rPr lang="en-GB"/>
              <a:t>INSERT from rails dbconsole</a:t>
            </a:r>
            <a:endParaRPr/>
          </a:p>
          <a:p>
            <a:pPr indent="-311150" lvl="0" marL="457200" rtl="0" algn="l">
              <a:lnSpc>
                <a:spcPct val="100000"/>
              </a:lnSpc>
              <a:spcBef>
                <a:spcPts val="0"/>
              </a:spcBef>
              <a:spcAft>
                <a:spcPts val="0"/>
              </a:spcAft>
              <a:buSzPts val="1300"/>
              <a:buChar char="-"/>
            </a:pPr>
            <a:r>
              <a:rPr lang="en-GB"/>
              <a:t>INSERT from </a:t>
            </a:r>
            <a:r>
              <a:rPr lang="en-GB"/>
              <a:t>pgadmin (or using edit data in the GUI)</a:t>
            </a:r>
            <a:endParaRPr/>
          </a:p>
          <a:p>
            <a:pPr indent="-311150" lvl="0" marL="457200" rtl="0" algn="l">
              <a:lnSpc>
                <a:spcPct val="100000"/>
              </a:lnSpc>
              <a:spcBef>
                <a:spcPts val="0"/>
              </a:spcBef>
              <a:spcAft>
                <a:spcPts val="0"/>
              </a:spcAft>
              <a:buSzPts val="1300"/>
              <a:buChar char="-"/>
            </a:pPr>
            <a:r>
              <a:rPr lang="en-GB"/>
              <a:t>MenuItem.create from </a:t>
            </a:r>
            <a:r>
              <a:rPr lang="en-GB"/>
              <a:t>rails console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But the easiest way is to add some code to the seeds.rb file in the db directory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the db/seeds.rb file</a:t>
            </a:r>
            <a:endParaRPr/>
          </a:p>
        </p:txBody>
      </p:sp>
      <p:sp>
        <p:nvSpPr>
          <p:cNvPr id="170" name="Google Shape;170;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populating data from this file, we can easily recreate the data whenever we want, and if someone pulls down our project, they can easily populate the seed data we use for development or for testing</a:t>
            </a:r>
            <a:endParaRPr/>
          </a:p>
          <a:p>
            <a:pPr indent="0" lvl="0" marL="0" rtl="0" algn="l">
              <a:spcBef>
                <a:spcPts val="1600"/>
              </a:spcBef>
              <a:spcAft>
                <a:spcPts val="1600"/>
              </a:spcAft>
              <a:buNone/>
            </a:pPr>
            <a:r>
              <a:rPr lang="en-GB"/>
              <a:t>We will use some ActiveRecord methods to accomplish this in our seeds.rb file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Try it! Add our latte, tea, and scone menu_items</a:t>
            </a:r>
            <a:endParaRPr/>
          </a:p>
        </p:txBody>
      </p:sp>
      <p:sp>
        <p:nvSpPr>
          <p:cNvPr id="176" name="Google Shape;176;p27"/>
          <p:cNvSpPr txBox="1"/>
          <p:nvPr>
            <p:ph idx="1" type="body"/>
          </p:nvPr>
        </p:nvSpPr>
        <p:spPr>
          <a:xfrm>
            <a:off x="729450" y="2078875"/>
            <a:ext cx="3351000" cy="28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Add the following to db/seeds.rb:</a:t>
            </a:r>
            <a:endParaRPr/>
          </a:p>
          <a:p>
            <a:pPr indent="0" lvl="0" marL="0" rtl="0" algn="l">
              <a:spcBef>
                <a:spcPts val="1600"/>
              </a:spcBef>
              <a:spcAft>
                <a:spcPts val="0"/>
              </a:spcAft>
              <a:buNone/>
            </a:pPr>
            <a:r>
              <a:rPr lang="en-GB" sz="1400">
                <a:latin typeface="Consolas"/>
                <a:ea typeface="Consolas"/>
                <a:cs typeface="Consolas"/>
                <a:sym typeface="Consolas"/>
              </a:rPr>
              <a:t>destroy_all</a:t>
            </a:r>
            <a:r>
              <a:rPr lang="en-GB"/>
              <a:t> deletes all records in the menu_items table</a:t>
            </a:r>
            <a:endParaRPr/>
          </a:p>
          <a:p>
            <a:pPr indent="0" lvl="0" marL="0" rtl="0" algn="l">
              <a:spcBef>
                <a:spcPts val="1600"/>
              </a:spcBef>
              <a:spcAft>
                <a:spcPts val="0"/>
              </a:spcAft>
              <a:buNone/>
            </a:pPr>
            <a:r>
              <a:rPr lang="en-GB" sz="1400">
                <a:latin typeface="Consolas"/>
                <a:ea typeface="Consolas"/>
                <a:cs typeface="Consolas"/>
                <a:sym typeface="Consolas"/>
              </a:rPr>
              <a:t>create</a:t>
            </a:r>
            <a:r>
              <a:rPr lang="en-GB"/>
              <a:t> creates a new record(row) in the menu_items table</a:t>
            </a:r>
            <a:endParaRPr/>
          </a:p>
          <a:p>
            <a:pPr indent="0" lvl="0" marL="0" rtl="0" algn="l">
              <a:spcBef>
                <a:spcPts val="1600"/>
              </a:spcBef>
              <a:spcAft>
                <a:spcPts val="1600"/>
              </a:spcAft>
              <a:buNone/>
            </a:pPr>
            <a:r>
              <a:rPr lang="en-GB"/>
              <a:t>Note that using this method, we don’t have to specify the id, created_at, or updated_at. ActiveRecord takes care of that for us.</a:t>
            </a:r>
            <a:endParaRPr/>
          </a:p>
        </p:txBody>
      </p:sp>
      <p:sp>
        <p:nvSpPr>
          <p:cNvPr id="177" name="Google Shape;177;p27"/>
          <p:cNvSpPr txBox="1"/>
          <p:nvPr/>
        </p:nvSpPr>
        <p:spPr>
          <a:xfrm>
            <a:off x="4329925" y="1965400"/>
            <a:ext cx="4351500" cy="1844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050">
                <a:solidFill>
                  <a:srgbClr val="7CA668"/>
                </a:solidFill>
                <a:latin typeface="Courier New"/>
                <a:ea typeface="Courier New"/>
                <a:cs typeface="Courier New"/>
                <a:sym typeface="Courier New"/>
              </a:rPr>
              <a:t># Create menu items</a:t>
            </a:r>
            <a:endParaRPr b="1" sz="1050">
              <a:solidFill>
                <a:srgbClr val="7CA66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7CA668"/>
                </a:solidFill>
                <a:latin typeface="Courier New"/>
                <a:ea typeface="Courier New"/>
                <a:cs typeface="Courier New"/>
                <a:sym typeface="Courier New"/>
              </a:rPr>
              <a:t># Delete all existing items</a:t>
            </a:r>
            <a:endParaRPr b="1" sz="1050">
              <a:solidFill>
                <a:srgbClr val="7CA66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4EC9B0"/>
                </a:solidFill>
                <a:latin typeface="Courier New"/>
                <a:ea typeface="Courier New"/>
                <a:cs typeface="Courier New"/>
                <a:sym typeface="Courier New"/>
              </a:rPr>
              <a:t>MenuItem</a:t>
            </a:r>
            <a:r>
              <a:rPr b="1" lang="en-GB" sz="1050">
                <a:solidFill>
                  <a:srgbClr val="FFFFFF"/>
                </a:solidFill>
                <a:latin typeface="Courier New"/>
                <a:ea typeface="Courier New"/>
                <a:cs typeface="Courier New"/>
                <a:sym typeface="Courier New"/>
              </a:rPr>
              <a:t>.</a:t>
            </a:r>
            <a:r>
              <a:rPr b="1" lang="en-GB" sz="1050">
                <a:solidFill>
                  <a:srgbClr val="DCDCAA"/>
                </a:solidFill>
                <a:latin typeface="Courier New"/>
                <a:ea typeface="Courier New"/>
                <a:cs typeface="Courier New"/>
                <a:sym typeface="Courier New"/>
              </a:rPr>
              <a:t>destroy_all</a:t>
            </a:r>
            <a:endParaRPr b="1" sz="1050">
              <a:solidFill>
                <a:srgbClr val="DCDCA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7CA668"/>
                </a:solidFill>
                <a:latin typeface="Courier New"/>
                <a:ea typeface="Courier New"/>
                <a:cs typeface="Courier New"/>
                <a:sym typeface="Courier New"/>
              </a:rPr>
              <a:t># Create latte, tea, and scone</a:t>
            </a:r>
            <a:endParaRPr b="1" sz="1050">
              <a:solidFill>
                <a:srgbClr val="7CA66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4EC9B0"/>
                </a:solidFill>
                <a:latin typeface="Courier New"/>
                <a:ea typeface="Courier New"/>
                <a:cs typeface="Courier New"/>
                <a:sym typeface="Courier New"/>
              </a:rPr>
              <a:t>MenuItem</a:t>
            </a:r>
            <a:r>
              <a:rPr b="1" lang="en-GB" sz="1050">
                <a:solidFill>
                  <a:srgbClr val="FFFFFF"/>
                </a:solidFill>
                <a:latin typeface="Courier New"/>
                <a:ea typeface="Courier New"/>
                <a:cs typeface="Courier New"/>
                <a:sym typeface="Courier New"/>
              </a:rPr>
              <a:t>.</a:t>
            </a:r>
            <a:r>
              <a:rPr b="1" lang="en-GB" sz="1050">
                <a:solidFill>
                  <a:srgbClr val="DCDCAA"/>
                </a:solidFill>
                <a:latin typeface="Courier New"/>
                <a:ea typeface="Courier New"/>
                <a:cs typeface="Courier New"/>
                <a:sym typeface="Courier New"/>
              </a:rPr>
              <a:t>create</a:t>
            </a:r>
            <a:r>
              <a:rPr b="1" lang="en-GB" sz="1050">
                <a:solidFill>
                  <a:srgbClr val="FFFFFF"/>
                </a:solidFill>
                <a:latin typeface="Courier New"/>
                <a:ea typeface="Courier New"/>
                <a:cs typeface="Courier New"/>
                <a:sym typeface="Courier New"/>
              </a:rPr>
              <a:t>(</a:t>
            </a:r>
            <a:r>
              <a:rPr b="1" lang="en-GB" sz="1050">
                <a:solidFill>
                  <a:srgbClr val="569CD6"/>
                </a:solidFill>
                <a:latin typeface="Courier New"/>
                <a:ea typeface="Courier New"/>
                <a:cs typeface="Courier New"/>
                <a:sym typeface="Courier New"/>
              </a:rPr>
              <a:t>name:</a:t>
            </a:r>
            <a:r>
              <a:rPr b="1" lang="en-GB" sz="1050">
                <a:solidFill>
                  <a:srgbClr val="CE9178"/>
                </a:solidFill>
                <a:latin typeface="Courier New"/>
                <a:ea typeface="Courier New"/>
                <a:cs typeface="Courier New"/>
                <a:sym typeface="Courier New"/>
              </a:rPr>
              <a:t>"latte"</a:t>
            </a: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price:</a:t>
            </a:r>
            <a:r>
              <a:rPr b="1" lang="en-GB" sz="1050">
                <a:solidFill>
                  <a:srgbClr val="FFFFFF"/>
                </a:solidFill>
                <a:latin typeface="Courier New"/>
                <a:ea typeface="Courier New"/>
                <a:cs typeface="Courier New"/>
                <a:sym typeface="Courier New"/>
              </a:rPr>
              <a:t> </a:t>
            </a:r>
            <a:r>
              <a:rPr b="1" lang="en-GB" sz="1050">
                <a:solidFill>
                  <a:srgbClr val="B5CEA8"/>
                </a:solidFill>
                <a:latin typeface="Courier New"/>
                <a:ea typeface="Courier New"/>
                <a:cs typeface="Courier New"/>
                <a:sym typeface="Courier New"/>
              </a:rPr>
              <a:t>4.00</a:t>
            </a:r>
            <a:r>
              <a:rPr b="1" lang="en-GB" sz="1050">
                <a:solidFill>
                  <a:srgbClr val="FFFFFF"/>
                </a:solidFill>
                <a:latin typeface="Courier New"/>
                <a:ea typeface="Courier New"/>
                <a:cs typeface="Courier New"/>
                <a:sym typeface="Courier New"/>
              </a:rPr>
              <a:t>)</a:t>
            </a:r>
            <a:endParaRPr b="1"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4EC9B0"/>
                </a:solidFill>
                <a:latin typeface="Courier New"/>
                <a:ea typeface="Courier New"/>
                <a:cs typeface="Courier New"/>
                <a:sym typeface="Courier New"/>
              </a:rPr>
              <a:t>MenuItem</a:t>
            </a:r>
            <a:r>
              <a:rPr b="1" lang="en-GB" sz="1050">
                <a:solidFill>
                  <a:srgbClr val="FFFFFF"/>
                </a:solidFill>
                <a:latin typeface="Courier New"/>
                <a:ea typeface="Courier New"/>
                <a:cs typeface="Courier New"/>
                <a:sym typeface="Courier New"/>
              </a:rPr>
              <a:t>.</a:t>
            </a:r>
            <a:r>
              <a:rPr b="1" lang="en-GB" sz="1050">
                <a:solidFill>
                  <a:srgbClr val="DCDCAA"/>
                </a:solidFill>
                <a:latin typeface="Courier New"/>
                <a:ea typeface="Courier New"/>
                <a:cs typeface="Courier New"/>
                <a:sym typeface="Courier New"/>
              </a:rPr>
              <a:t>create</a:t>
            </a:r>
            <a:r>
              <a:rPr b="1" lang="en-GB" sz="1050">
                <a:solidFill>
                  <a:srgbClr val="FFFFFF"/>
                </a:solidFill>
                <a:latin typeface="Courier New"/>
                <a:ea typeface="Courier New"/>
                <a:cs typeface="Courier New"/>
                <a:sym typeface="Courier New"/>
              </a:rPr>
              <a:t>(</a:t>
            </a:r>
            <a:r>
              <a:rPr b="1" lang="en-GB" sz="1050">
                <a:solidFill>
                  <a:srgbClr val="569CD6"/>
                </a:solidFill>
                <a:latin typeface="Courier New"/>
                <a:ea typeface="Courier New"/>
                <a:cs typeface="Courier New"/>
                <a:sym typeface="Courier New"/>
              </a:rPr>
              <a:t>name:</a:t>
            </a:r>
            <a:r>
              <a:rPr b="1" lang="en-GB" sz="1050">
                <a:solidFill>
                  <a:srgbClr val="FFFFFF"/>
                </a:solidFill>
                <a:latin typeface="Courier New"/>
                <a:ea typeface="Courier New"/>
                <a:cs typeface="Courier New"/>
                <a:sym typeface="Courier New"/>
              </a:rPr>
              <a:t> </a:t>
            </a:r>
            <a:r>
              <a:rPr b="1" lang="en-GB" sz="1050">
                <a:solidFill>
                  <a:srgbClr val="CE9178"/>
                </a:solidFill>
                <a:latin typeface="Courier New"/>
                <a:ea typeface="Courier New"/>
                <a:cs typeface="Courier New"/>
                <a:sym typeface="Courier New"/>
              </a:rPr>
              <a:t>"tea"</a:t>
            </a: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price:</a:t>
            </a:r>
            <a:r>
              <a:rPr b="1" lang="en-GB" sz="1050">
                <a:solidFill>
                  <a:srgbClr val="FFFFFF"/>
                </a:solidFill>
                <a:latin typeface="Courier New"/>
                <a:ea typeface="Courier New"/>
                <a:cs typeface="Courier New"/>
                <a:sym typeface="Courier New"/>
              </a:rPr>
              <a:t> </a:t>
            </a:r>
            <a:r>
              <a:rPr b="1" lang="en-GB" sz="1050">
                <a:solidFill>
                  <a:srgbClr val="B5CEA8"/>
                </a:solidFill>
                <a:latin typeface="Courier New"/>
                <a:ea typeface="Courier New"/>
                <a:cs typeface="Courier New"/>
                <a:sym typeface="Courier New"/>
              </a:rPr>
              <a:t>3.00</a:t>
            </a:r>
            <a:r>
              <a:rPr b="1" lang="en-GB" sz="1050">
                <a:solidFill>
                  <a:srgbClr val="FFFFFF"/>
                </a:solidFill>
                <a:latin typeface="Courier New"/>
                <a:ea typeface="Courier New"/>
                <a:cs typeface="Courier New"/>
                <a:sym typeface="Courier New"/>
              </a:rPr>
              <a:t>)</a:t>
            </a:r>
            <a:endParaRPr b="1"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4EC9B0"/>
                </a:solidFill>
                <a:latin typeface="Courier New"/>
                <a:ea typeface="Courier New"/>
                <a:cs typeface="Courier New"/>
                <a:sym typeface="Courier New"/>
              </a:rPr>
              <a:t>MenuItem</a:t>
            </a:r>
            <a:r>
              <a:rPr b="1" lang="en-GB" sz="1050">
                <a:solidFill>
                  <a:srgbClr val="FFFFFF"/>
                </a:solidFill>
                <a:latin typeface="Courier New"/>
                <a:ea typeface="Courier New"/>
                <a:cs typeface="Courier New"/>
                <a:sym typeface="Courier New"/>
              </a:rPr>
              <a:t>.</a:t>
            </a:r>
            <a:r>
              <a:rPr b="1" lang="en-GB" sz="1050">
                <a:solidFill>
                  <a:srgbClr val="DCDCAA"/>
                </a:solidFill>
                <a:latin typeface="Courier New"/>
                <a:ea typeface="Courier New"/>
                <a:cs typeface="Courier New"/>
                <a:sym typeface="Courier New"/>
              </a:rPr>
              <a:t>create</a:t>
            </a:r>
            <a:r>
              <a:rPr b="1" lang="en-GB" sz="1050">
                <a:solidFill>
                  <a:srgbClr val="FFFFFF"/>
                </a:solidFill>
                <a:latin typeface="Courier New"/>
                <a:ea typeface="Courier New"/>
                <a:cs typeface="Courier New"/>
                <a:sym typeface="Courier New"/>
              </a:rPr>
              <a:t>(</a:t>
            </a:r>
            <a:r>
              <a:rPr b="1" lang="en-GB" sz="1050">
                <a:solidFill>
                  <a:srgbClr val="569CD6"/>
                </a:solidFill>
                <a:latin typeface="Courier New"/>
                <a:ea typeface="Courier New"/>
                <a:cs typeface="Courier New"/>
                <a:sym typeface="Courier New"/>
              </a:rPr>
              <a:t>name:</a:t>
            </a:r>
            <a:r>
              <a:rPr b="1" lang="en-GB" sz="1050">
                <a:solidFill>
                  <a:srgbClr val="FFFFFF"/>
                </a:solidFill>
                <a:latin typeface="Courier New"/>
                <a:ea typeface="Courier New"/>
                <a:cs typeface="Courier New"/>
                <a:sym typeface="Courier New"/>
              </a:rPr>
              <a:t> </a:t>
            </a:r>
            <a:r>
              <a:rPr b="1" lang="en-GB" sz="1050">
                <a:solidFill>
                  <a:srgbClr val="CE9178"/>
                </a:solidFill>
                <a:latin typeface="Courier New"/>
                <a:ea typeface="Courier New"/>
                <a:cs typeface="Courier New"/>
                <a:sym typeface="Courier New"/>
              </a:rPr>
              <a:t>"scone"</a:t>
            </a: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price:</a:t>
            </a:r>
            <a:r>
              <a:rPr b="1" lang="en-GB" sz="1050">
                <a:solidFill>
                  <a:srgbClr val="FFFFFF"/>
                </a:solidFill>
                <a:latin typeface="Courier New"/>
                <a:ea typeface="Courier New"/>
                <a:cs typeface="Courier New"/>
                <a:sym typeface="Courier New"/>
              </a:rPr>
              <a:t> </a:t>
            </a:r>
            <a:r>
              <a:rPr b="1" lang="en-GB" sz="1050">
                <a:solidFill>
                  <a:srgbClr val="B5CEA8"/>
                </a:solidFill>
                <a:latin typeface="Courier New"/>
                <a:ea typeface="Courier New"/>
                <a:cs typeface="Courier New"/>
                <a:sym typeface="Courier New"/>
              </a:rPr>
              <a:t>5.00</a:t>
            </a:r>
            <a:r>
              <a:rPr b="1" lang="en-GB" sz="1050">
                <a:solidFill>
                  <a:srgbClr val="FFFFFF"/>
                </a:solidFill>
                <a:latin typeface="Courier New"/>
                <a:ea typeface="Courier New"/>
                <a:cs typeface="Courier New"/>
                <a:sym typeface="Courier New"/>
              </a:rPr>
              <a:t>)</a:t>
            </a:r>
            <a:endParaRPr b="1" sz="105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b="1">
              <a:latin typeface="Lato"/>
              <a:ea typeface="Lato"/>
              <a:cs typeface="Lato"/>
              <a:sym typeface="Lato"/>
            </a:endParaRPr>
          </a:p>
        </p:txBody>
      </p:sp>
      <p:sp>
        <p:nvSpPr>
          <p:cNvPr id="178" name="Google Shape;178;p27"/>
          <p:cNvSpPr txBox="1"/>
          <p:nvPr/>
        </p:nvSpPr>
        <p:spPr>
          <a:xfrm>
            <a:off x="4739800" y="4104050"/>
            <a:ext cx="40413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Run:</a:t>
            </a:r>
            <a:r>
              <a:rPr lang="en-GB">
                <a:latin typeface="Consolas"/>
                <a:ea typeface="Consolas"/>
                <a:cs typeface="Consolas"/>
                <a:sym typeface="Consolas"/>
              </a:rPr>
              <a:t> rails db:seed</a:t>
            </a:r>
            <a:endParaRPr>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683900" y="1318650"/>
            <a:ext cx="3776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Try it! Check the table from rails console</a:t>
            </a:r>
            <a:endParaRPr/>
          </a:p>
        </p:txBody>
      </p:sp>
      <p:sp>
        <p:nvSpPr>
          <p:cNvPr id="184" name="Google Shape;184;p28"/>
          <p:cNvSpPr txBox="1"/>
          <p:nvPr>
            <p:ph idx="1" type="body"/>
          </p:nvPr>
        </p:nvSpPr>
        <p:spPr>
          <a:xfrm>
            <a:off x="729450" y="2288525"/>
            <a:ext cx="3676500" cy="24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rails c</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MenuItem.all</a:t>
            </a:r>
            <a:r>
              <a:rPr lang="en-GB"/>
              <a:t> should show the three records</a:t>
            </a:r>
            <a:endParaRPr/>
          </a:p>
          <a:p>
            <a:pPr indent="0" lvl="0" marL="0" rtl="0" algn="l">
              <a:spcBef>
                <a:spcPts val="1600"/>
              </a:spcBef>
              <a:spcAft>
                <a:spcPts val="0"/>
              </a:spcAft>
              <a:buNone/>
            </a:pPr>
            <a:r>
              <a:rPr lang="en-GB"/>
              <a:t>It does … I think. It’s really messy!</a:t>
            </a:r>
            <a:endParaRPr/>
          </a:p>
          <a:p>
            <a:pPr indent="0" lvl="0" marL="0" rtl="0" algn="l">
              <a:spcBef>
                <a:spcPts val="1600"/>
              </a:spcBef>
              <a:spcAft>
                <a:spcPts val="0"/>
              </a:spcAft>
              <a:buNone/>
            </a:pPr>
            <a:r>
              <a:rPr lang="en-GB"/>
              <a:t>There is a pretty print option in rails console. To use it, we just prefix the command with pp:</a:t>
            </a:r>
            <a:endParaRPr/>
          </a:p>
          <a:p>
            <a:pPr indent="0" lvl="0" marL="0" rtl="0" algn="l">
              <a:spcBef>
                <a:spcPts val="1600"/>
              </a:spcBef>
              <a:spcAft>
                <a:spcPts val="1600"/>
              </a:spcAft>
              <a:buNone/>
            </a:pPr>
            <a:r>
              <a:rPr lang="en-GB"/>
              <a:t>&gt;</a:t>
            </a:r>
            <a:r>
              <a:rPr lang="en-GB">
                <a:latin typeface="Consolas"/>
                <a:ea typeface="Consolas"/>
                <a:cs typeface="Consolas"/>
                <a:sym typeface="Consolas"/>
              </a:rPr>
              <a:t>pp MenuItem.all</a:t>
            </a:r>
            <a:endParaRPr>
              <a:latin typeface="Consolas"/>
              <a:ea typeface="Consolas"/>
              <a:cs typeface="Consolas"/>
              <a:sym typeface="Consolas"/>
            </a:endParaRPr>
          </a:p>
        </p:txBody>
      </p:sp>
      <p:sp>
        <p:nvSpPr>
          <p:cNvPr id="185" name="Google Shape;185;p28"/>
          <p:cNvSpPr txBox="1"/>
          <p:nvPr/>
        </p:nvSpPr>
        <p:spPr>
          <a:xfrm>
            <a:off x="4460250" y="1242425"/>
            <a:ext cx="4427400" cy="3412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FFFFF"/>
                </a:solidFill>
                <a:latin typeface="Consolas"/>
                <a:ea typeface="Consolas"/>
                <a:cs typeface="Consolas"/>
                <a:sym typeface="Consolas"/>
              </a:rPr>
              <a:t>&gt;pp MenuItem.all</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[#&lt;MenuItem:0x00007fe4b445d238</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id: 13,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name: "latte",</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price: 0.4e1,</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created_at: Wed, 05 Jun 2019 06:11:56 UTC +00:00,</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updated_at: Wed, 05 Jun 2019 06:11:56 UTC +00:00&gt;,</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#&lt;MenuItem:0x00007fe4b445d0f8</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id: 14,</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name: "tea",</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price: 0.3e1,</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created_at: Wed, 05 Jun 2019 06:11:56 UTC +00:00,</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updated_at: Wed, 05 Jun 2019 06:11:56 UTC +00:00&gt;,</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#&lt;MenuItem:0x00007fe4b445cfb8</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id: 15,</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name: "scone",</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price: 0.5e1,</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created_at: Wed, 05 Jun 2019 06:11:56 UTC +00:00,</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GB" sz="1100">
                <a:solidFill>
                  <a:srgbClr val="FFFFFF"/>
                </a:solidFill>
                <a:latin typeface="Consolas"/>
                <a:ea typeface="Consolas"/>
                <a:cs typeface="Consolas"/>
                <a:sym typeface="Consolas"/>
              </a:rPr>
              <a:t>  updated_at: Wed, 05 Jun 2019 06:11:56 UTC +00:00&gt;]</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Try it! Some other active record commands</a:t>
            </a:r>
            <a:endParaRPr/>
          </a:p>
        </p:txBody>
      </p:sp>
      <p:sp>
        <p:nvSpPr>
          <p:cNvPr id="191" name="Google Shape;191;p29"/>
          <p:cNvSpPr txBox="1"/>
          <p:nvPr>
            <p:ph idx="1" type="body"/>
          </p:nvPr>
        </p:nvSpPr>
        <p:spPr>
          <a:xfrm>
            <a:off x="314950" y="1943700"/>
            <a:ext cx="8691600" cy="29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Try these:</a:t>
            </a:r>
            <a:endParaRPr/>
          </a:p>
          <a:p>
            <a:pPr indent="0" lvl="0" marL="0" rtl="0" algn="l">
              <a:spcBef>
                <a:spcPts val="1600"/>
              </a:spcBef>
              <a:spcAft>
                <a:spcPts val="0"/>
              </a:spcAft>
              <a:buNone/>
            </a:pPr>
            <a:r>
              <a:rPr lang="en-GB">
                <a:latin typeface="Consolas"/>
                <a:ea typeface="Consolas"/>
                <a:cs typeface="Consolas"/>
                <a:sym typeface="Consolas"/>
              </a:rPr>
              <a:t>MenuItem.first</a:t>
            </a:r>
            <a:r>
              <a:rPr lang="en-GB"/>
              <a:t>							← returns the first row of menu_items</a:t>
            </a:r>
            <a:endParaRPr/>
          </a:p>
          <a:p>
            <a:pPr indent="0" lvl="0" marL="0" rtl="0" algn="l">
              <a:spcBef>
                <a:spcPts val="1600"/>
              </a:spcBef>
              <a:spcAft>
                <a:spcPts val="0"/>
              </a:spcAft>
              <a:buNone/>
            </a:pPr>
            <a:r>
              <a:rPr lang="en-GB">
                <a:latin typeface="Consolas"/>
                <a:ea typeface="Consolas"/>
                <a:cs typeface="Consolas"/>
                <a:sym typeface="Consolas"/>
              </a:rPr>
              <a:t>item = MenuItem.where(name:”scone”).first	</a:t>
            </a:r>
            <a:r>
              <a:rPr lang="en-GB"/>
              <a:t>← where returns an array, so use first to get the record itself</a:t>
            </a:r>
            <a:endParaRPr/>
          </a:p>
          <a:p>
            <a:pPr indent="0" lvl="0" marL="0" rtl="0" algn="l">
              <a:spcBef>
                <a:spcPts val="1600"/>
              </a:spcBef>
              <a:spcAft>
                <a:spcPts val="0"/>
              </a:spcAft>
              <a:buNone/>
            </a:pPr>
            <a:r>
              <a:rPr lang="en-GB">
                <a:latin typeface="Consolas"/>
                <a:ea typeface="Consolas"/>
                <a:cs typeface="Consolas"/>
                <a:sym typeface="Consolas"/>
              </a:rPr>
              <a:t>item.name=”muffin”</a:t>
            </a:r>
            <a:r>
              <a:rPr lang="en-GB"/>
              <a:t>						← set the name of the retrieved record to “muffin”</a:t>
            </a:r>
            <a:endParaRPr/>
          </a:p>
          <a:p>
            <a:pPr indent="0" lvl="0" marL="0" rtl="0" algn="l">
              <a:spcBef>
                <a:spcPts val="1600"/>
              </a:spcBef>
              <a:spcAft>
                <a:spcPts val="0"/>
              </a:spcAft>
              <a:buNone/>
            </a:pPr>
            <a:r>
              <a:rPr lang="en-GB">
                <a:latin typeface="Consolas"/>
                <a:ea typeface="Consolas"/>
                <a:cs typeface="Consolas"/>
                <a:sym typeface="Consolas"/>
              </a:rPr>
              <a:t>i</a:t>
            </a:r>
            <a:r>
              <a:rPr lang="en-GB">
                <a:latin typeface="Consolas"/>
                <a:ea typeface="Consolas"/>
                <a:cs typeface="Consolas"/>
                <a:sym typeface="Consolas"/>
              </a:rPr>
              <a:t>tem.save</a:t>
            </a:r>
            <a:r>
              <a:rPr lang="en-GB"/>
              <a:t>								← save the updated record to the database</a:t>
            </a:r>
            <a:endParaRPr/>
          </a:p>
          <a:p>
            <a:pPr indent="0" lvl="0" marL="0" rtl="0" algn="l">
              <a:spcBef>
                <a:spcPts val="1600"/>
              </a:spcBef>
              <a:spcAft>
                <a:spcPts val="0"/>
              </a:spcAft>
              <a:buNone/>
            </a:pPr>
            <a:r>
              <a:rPr lang="en-GB">
                <a:latin typeface="Consolas"/>
                <a:ea typeface="Consolas"/>
                <a:cs typeface="Consolas"/>
                <a:sym typeface="Consolas"/>
              </a:rPr>
              <a:t>MenuItem.all</a:t>
            </a:r>
            <a:r>
              <a:rPr lang="en-GB"/>
              <a:t>							← see that we actually changed the record in the database</a:t>
            </a:r>
            <a:endParaRPr/>
          </a:p>
          <a:p>
            <a:pPr indent="0" lvl="0" marL="0" rtl="0" algn="l">
              <a:spcBef>
                <a:spcPts val="1600"/>
              </a:spcBef>
              <a:spcAft>
                <a:spcPts val="1600"/>
              </a:spcAft>
              <a:buNone/>
            </a:pPr>
            <a:r>
              <a:rPr lang="en-GB" sz="1800"/>
              <a:t>Can you change “muffin” back to “scone”?</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1318650"/>
            <a:ext cx="4609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Retrieve the menu data from the model</a:t>
            </a:r>
            <a:endParaRPr/>
          </a:p>
        </p:txBody>
      </p:sp>
      <p:sp>
        <p:nvSpPr>
          <p:cNvPr id="197" name="Google Shape;197;p30"/>
          <p:cNvSpPr txBox="1"/>
          <p:nvPr>
            <p:ph idx="1" type="body"/>
          </p:nvPr>
        </p:nvSpPr>
        <p:spPr>
          <a:xfrm>
            <a:off x="729450" y="2441650"/>
            <a:ext cx="4121400" cy="18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 that currently the controller is hard coding the menu data and passing it to the view, using it’s only makeshift model class to represent the data.</a:t>
            </a:r>
            <a:endParaRPr/>
          </a:p>
          <a:p>
            <a:pPr indent="0" lvl="0" marL="0" rtl="0" algn="l">
              <a:spcBef>
                <a:spcPts val="1600"/>
              </a:spcBef>
              <a:spcAft>
                <a:spcPts val="1600"/>
              </a:spcAft>
              <a:buNone/>
            </a:pPr>
            <a:r>
              <a:rPr lang="en-GB"/>
              <a:t>Let’s change this to get the data from the model instead</a:t>
            </a:r>
            <a:endParaRPr/>
          </a:p>
        </p:txBody>
      </p:sp>
      <p:sp>
        <p:nvSpPr>
          <p:cNvPr id="198" name="Google Shape;198;p30"/>
          <p:cNvSpPr txBox="1"/>
          <p:nvPr/>
        </p:nvSpPr>
        <p:spPr>
          <a:xfrm>
            <a:off x="5436750" y="887500"/>
            <a:ext cx="3396300" cy="3964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050">
                <a:solidFill>
                  <a:srgbClr val="C586C0"/>
                </a:solidFill>
                <a:latin typeface="Courier New"/>
                <a:ea typeface="Courier New"/>
                <a:cs typeface="Courier New"/>
                <a:sym typeface="Courier New"/>
              </a:rPr>
              <a:t>class</a:t>
            </a:r>
            <a:r>
              <a:rPr b="1" lang="en-GB" sz="1050">
                <a:solidFill>
                  <a:srgbClr val="FFFFFF"/>
                </a:solidFill>
                <a:latin typeface="Courier New"/>
                <a:ea typeface="Courier New"/>
                <a:cs typeface="Courier New"/>
                <a:sym typeface="Courier New"/>
              </a:rPr>
              <a:t> </a:t>
            </a:r>
            <a:r>
              <a:rPr b="1" lang="en-GB" sz="1050">
                <a:solidFill>
                  <a:srgbClr val="4EC9B0"/>
                </a:solidFill>
                <a:latin typeface="Courier New"/>
                <a:ea typeface="Courier New"/>
                <a:cs typeface="Courier New"/>
                <a:sym typeface="Courier New"/>
              </a:rPr>
              <a:t>CafeController &lt; ApplicationController</a:t>
            </a:r>
            <a:endParaRPr b="1" sz="1050">
              <a:solidFill>
                <a:srgbClr val="4EC9B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class</a:t>
            </a:r>
            <a:r>
              <a:rPr b="1" lang="en-GB" sz="1050">
                <a:solidFill>
                  <a:srgbClr val="FFFFFF"/>
                </a:solidFill>
                <a:latin typeface="Courier New"/>
                <a:ea typeface="Courier New"/>
                <a:cs typeface="Courier New"/>
                <a:sym typeface="Courier New"/>
              </a:rPr>
              <a:t> </a:t>
            </a:r>
            <a:r>
              <a:rPr b="1" lang="en-GB" sz="1050">
                <a:solidFill>
                  <a:srgbClr val="4EC9B0"/>
                </a:solidFill>
                <a:latin typeface="Courier New"/>
                <a:ea typeface="Courier New"/>
                <a:cs typeface="Courier New"/>
                <a:sym typeface="Courier New"/>
              </a:rPr>
              <a:t>MenuItem</a:t>
            </a:r>
            <a:endParaRPr b="1" sz="1050">
              <a:solidFill>
                <a:srgbClr val="4EC9B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attr_reader</a:t>
            </a: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:name</a:t>
            </a:r>
            <a:r>
              <a:rPr b="1" lang="en-GB" sz="1050">
                <a:solidFill>
                  <a:srgbClr val="FFFFFF"/>
                </a:solidFill>
                <a:latin typeface="Courier New"/>
                <a:ea typeface="Courier New"/>
                <a:cs typeface="Courier New"/>
                <a:sym typeface="Courier New"/>
              </a:rPr>
              <a:t>,</a:t>
            </a:r>
            <a:r>
              <a:rPr b="1" lang="en-GB" sz="1050">
                <a:solidFill>
                  <a:srgbClr val="569CD6"/>
                </a:solidFill>
                <a:latin typeface="Courier New"/>
                <a:ea typeface="Courier New"/>
                <a:cs typeface="Courier New"/>
                <a:sym typeface="Courier New"/>
              </a:rPr>
              <a:t>:price</a:t>
            </a:r>
            <a:endParaRPr b="1"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def</a:t>
            </a:r>
            <a:r>
              <a:rPr b="1" lang="en-GB" sz="1050">
                <a:solidFill>
                  <a:srgbClr val="FFFFFF"/>
                </a:solidFill>
                <a:latin typeface="Courier New"/>
                <a:ea typeface="Courier New"/>
                <a:cs typeface="Courier New"/>
                <a:sym typeface="Courier New"/>
              </a:rPr>
              <a:t> </a:t>
            </a:r>
            <a:r>
              <a:rPr b="1" lang="en-GB" sz="1050">
                <a:solidFill>
                  <a:srgbClr val="DCDCAA"/>
                </a:solidFill>
                <a:latin typeface="Courier New"/>
                <a:ea typeface="Courier New"/>
                <a:cs typeface="Courier New"/>
                <a:sym typeface="Courier New"/>
              </a:rPr>
              <a:t>initialize</a:t>
            </a:r>
            <a:r>
              <a:rPr b="1" lang="en-GB" sz="1050">
                <a:solidFill>
                  <a:srgbClr val="FFFFFF"/>
                </a:solidFill>
                <a:latin typeface="Courier New"/>
                <a:ea typeface="Courier New"/>
                <a:cs typeface="Courier New"/>
                <a:sym typeface="Courier New"/>
              </a:rPr>
              <a:t>(</a:t>
            </a:r>
            <a:r>
              <a:rPr b="1" lang="en-GB" sz="1050">
                <a:solidFill>
                  <a:srgbClr val="9CDCFE"/>
                </a:solidFill>
                <a:latin typeface="Courier New"/>
                <a:ea typeface="Courier New"/>
                <a:cs typeface="Courier New"/>
                <a:sym typeface="Courier New"/>
              </a:rPr>
              <a:t>name,price</a:t>
            </a:r>
            <a:r>
              <a:rPr b="1" lang="en-GB" sz="1050">
                <a:solidFill>
                  <a:srgbClr val="FFFFFF"/>
                </a:solidFill>
                <a:latin typeface="Courier New"/>
                <a:ea typeface="Courier New"/>
                <a:cs typeface="Courier New"/>
                <a:sym typeface="Courier New"/>
              </a:rPr>
              <a:t>)</a:t>
            </a:r>
            <a:endParaRPr b="1"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9CDCFE"/>
                </a:solidFill>
                <a:latin typeface="Courier New"/>
                <a:ea typeface="Courier New"/>
                <a:cs typeface="Courier New"/>
                <a:sym typeface="Courier New"/>
              </a:rPr>
              <a:t>@name</a:t>
            </a:r>
            <a:r>
              <a:rPr b="1" lang="en-GB" sz="1050">
                <a:solidFill>
                  <a:srgbClr val="D4D4D4"/>
                </a:solidFill>
                <a:latin typeface="Courier New"/>
                <a:ea typeface="Courier New"/>
                <a:cs typeface="Courier New"/>
                <a:sym typeface="Courier New"/>
              </a:rPr>
              <a:t>=</a:t>
            </a:r>
            <a:r>
              <a:rPr b="1" lang="en-GB" sz="1050">
                <a:solidFill>
                  <a:srgbClr val="DCDCAA"/>
                </a:solidFill>
                <a:latin typeface="Courier New"/>
                <a:ea typeface="Courier New"/>
                <a:cs typeface="Courier New"/>
                <a:sym typeface="Courier New"/>
              </a:rPr>
              <a:t>name</a:t>
            </a:r>
            <a:endParaRPr b="1" sz="1050">
              <a:solidFill>
                <a:srgbClr val="DCDCA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9CDCFE"/>
                </a:solidFill>
                <a:latin typeface="Courier New"/>
                <a:ea typeface="Courier New"/>
                <a:cs typeface="Courier New"/>
                <a:sym typeface="Courier New"/>
              </a:rPr>
              <a:t>@price</a:t>
            </a:r>
            <a:r>
              <a:rPr b="1" lang="en-GB" sz="1050">
                <a:solidFill>
                  <a:srgbClr val="D4D4D4"/>
                </a:solidFill>
                <a:latin typeface="Courier New"/>
                <a:ea typeface="Courier New"/>
                <a:cs typeface="Courier New"/>
                <a:sym typeface="Courier New"/>
              </a:rPr>
              <a:t>=</a:t>
            </a:r>
            <a:r>
              <a:rPr b="1" lang="en-GB" sz="1050">
                <a:solidFill>
                  <a:srgbClr val="FFFFFF"/>
                </a:solidFill>
                <a:latin typeface="Courier New"/>
                <a:ea typeface="Courier New"/>
                <a:cs typeface="Courier New"/>
                <a:sym typeface="Courier New"/>
              </a:rPr>
              <a:t>price</a:t>
            </a:r>
            <a:endParaRPr b="1"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end</a:t>
            </a:r>
            <a:endParaRPr b="1"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end</a:t>
            </a:r>
            <a:endParaRPr b="1"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def</a:t>
            </a:r>
            <a:r>
              <a:rPr b="1" lang="en-GB" sz="1050">
                <a:solidFill>
                  <a:srgbClr val="FFFFFF"/>
                </a:solidFill>
                <a:latin typeface="Courier New"/>
                <a:ea typeface="Courier New"/>
                <a:cs typeface="Courier New"/>
                <a:sym typeface="Courier New"/>
              </a:rPr>
              <a:t> </a:t>
            </a:r>
            <a:r>
              <a:rPr b="1" lang="en-GB" sz="1050">
                <a:solidFill>
                  <a:srgbClr val="DCDCAA"/>
                </a:solidFill>
                <a:latin typeface="Courier New"/>
                <a:ea typeface="Courier New"/>
                <a:cs typeface="Courier New"/>
                <a:sym typeface="Courier New"/>
              </a:rPr>
              <a:t>index</a:t>
            </a:r>
            <a:endParaRPr b="1" sz="1050">
              <a:solidFill>
                <a:srgbClr val="DCDCA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9CDCFE"/>
                </a:solidFill>
                <a:latin typeface="Courier New"/>
                <a:ea typeface="Courier New"/>
                <a:cs typeface="Courier New"/>
                <a:sym typeface="Courier New"/>
              </a:rPr>
              <a:t>@menu</a:t>
            </a:r>
            <a:r>
              <a:rPr b="1" lang="en-GB" sz="1050">
                <a:solidFill>
                  <a:srgbClr val="FFFFFF"/>
                </a:solidFill>
                <a:latin typeface="Courier New"/>
                <a:ea typeface="Courier New"/>
                <a:cs typeface="Courier New"/>
                <a:sym typeface="Courier New"/>
              </a:rPr>
              <a:t> </a:t>
            </a:r>
            <a:r>
              <a:rPr b="1" lang="en-GB" sz="1050">
                <a:solidFill>
                  <a:srgbClr val="D4D4D4"/>
                </a:solidFill>
                <a:latin typeface="Courier New"/>
                <a:ea typeface="Courier New"/>
                <a:cs typeface="Courier New"/>
                <a:sym typeface="Courier New"/>
              </a:rPr>
              <a:t>=</a:t>
            </a:r>
            <a:r>
              <a:rPr b="1" lang="en-GB" sz="1050">
                <a:solidFill>
                  <a:srgbClr val="FFFFFF"/>
                </a:solidFill>
                <a:latin typeface="Courier New"/>
                <a:ea typeface="Courier New"/>
                <a:cs typeface="Courier New"/>
                <a:sym typeface="Courier New"/>
              </a:rPr>
              <a:t> [</a:t>
            </a:r>
            <a:endParaRPr b="1"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4EC9B0"/>
                </a:solidFill>
                <a:latin typeface="Courier New"/>
                <a:ea typeface="Courier New"/>
                <a:cs typeface="Courier New"/>
                <a:sym typeface="Courier New"/>
              </a:rPr>
              <a:t>MenuItem</a:t>
            </a:r>
            <a:r>
              <a:rPr b="1" lang="en-GB" sz="1050">
                <a:solidFill>
                  <a:srgbClr val="FFFFFF"/>
                </a:solidFill>
                <a:latin typeface="Courier New"/>
                <a:ea typeface="Courier New"/>
                <a:cs typeface="Courier New"/>
                <a:sym typeface="Courier New"/>
              </a:rPr>
              <a:t>.</a:t>
            </a:r>
            <a:r>
              <a:rPr b="1" lang="en-GB" sz="1050">
                <a:solidFill>
                  <a:srgbClr val="569CD6"/>
                </a:solidFill>
                <a:latin typeface="Courier New"/>
                <a:ea typeface="Courier New"/>
                <a:cs typeface="Courier New"/>
                <a:sym typeface="Courier New"/>
              </a:rPr>
              <a:t>new</a:t>
            </a:r>
            <a:r>
              <a:rPr b="1" lang="en-GB" sz="1050">
                <a:solidFill>
                  <a:srgbClr val="FFFFFF"/>
                </a:solidFill>
                <a:latin typeface="Courier New"/>
                <a:ea typeface="Courier New"/>
                <a:cs typeface="Courier New"/>
                <a:sym typeface="Courier New"/>
              </a:rPr>
              <a:t>(</a:t>
            </a:r>
            <a:r>
              <a:rPr b="1" lang="en-GB" sz="1050">
                <a:solidFill>
                  <a:srgbClr val="CE9178"/>
                </a:solidFill>
                <a:latin typeface="Courier New"/>
                <a:ea typeface="Courier New"/>
                <a:cs typeface="Courier New"/>
                <a:sym typeface="Courier New"/>
              </a:rPr>
              <a:t>"latte"</a:t>
            </a:r>
            <a:r>
              <a:rPr b="1" lang="en-GB" sz="1050">
                <a:solidFill>
                  <a:srgbClr val="FFFFFF"/>
                </a:solidFill>
                <a:latin typeface="Courier New"/>
                <a:ea typeface="Courier New"/>
                <a:cs typeface="Courier New"/>
                <a:sym typeface="Courier New"/>
              </a:rPr>
              <a:t>,</a:t>
            </a:r>
            <a:r>
              <a:rPr b="1" lang="en-GB" sz="1050">
                <a:solidFill>
                  <a:srgbClr val="B5CEA8"/>
                </a:solidFill>
                <a:latin typeface="Courier New"/>
                <a:ea typeface="Courier New"/>
                <a:cs typeface="Courier New"/>
                <a:sym typeface="Courier New"/>
              </a:rPr>
              <a:t>4.00</a:t>
            </a:r>
            <a:r>
              <a:rPr b="1" lang="en-GB" sz="1050">
                <a:solidFill>
                  <a:srgbClr val="FFFFFF"/>
                </a:solidFill>
                <a:latin typeface="Courier New"/>
                <a:ea typeface="Courier New"/>
                <a:cs typeface="Courier New"/>
                <a:sym typeface="Courier New"/>
              </a:rPr>
              <a:t>),</a:t>
            </a:r>
            <a:endParaRPr b="1"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4EC9B0"/>
                </a:solidFill>
                <a:latin typeface="Courier New"/>
                <a:ea typeface="Courier New"/>
                <a:cs typeface="Courier New"/>
                <a:sym typeface="Courier New"/>
              </a:rPr>
              <a:t>MenuItem</a:t>
            </a:r>
            <a:r>
              <a:rPr b="1" lang="en-GB" sz="1050">
                <a:solidFill>
                  <a:srgbClr val="FFFFFF"/>
                </a:solidFill>
                <a:latin typeface="Courier New"/>
                <a:ea typeface="Courier New"/>
                <a:cs typeface="Courier New"/>
                <a:sym typeface="Courier New"/>
              </a:rPr>
              <a:t>.</a:t>
            </a:r>
            <a:r>
              <a:rPr b="1" lang="en-GB" sz="1050">
                <a:solidFill>
                  <a:srgbClr val="569CD6"/>
                </a:solidFill>
                <a:latin typeface="Courier New"/>
                <a:ea typeface="Courier New"/>
                <a:cs typeface="Courier New"/>
                <a:sym typeface="Courier New"/>
              </a:rPr>
              <a:t>new</a:t>
            </a:r>
            <a:r>
              <a:rPr b="1" lang="en-GB" sz="1050">
                <a:solidFill>
                  <a:srgbClr val="FFFFFF"/>
                </a:solidFill>
                <a:latin typeface="Courier New"/>
                <a:ea typeface="Courier New"/>
                <a:cs typeface="Courier New"/>
                <a:sym typeface="Courier New"/>
              </a:rPr>
              <a:t>(</a:t>
            </a:r>
            <a:r>
              <a:rPr b="1" lang="en-GB" sz="1050">
                <a:solidFill>
                  <a:srgbClr val="CE9178"/>
                </a:solidFill>
                <a:latin typeface="Courier New"/>
                <a:ea typeface="Courier New"/>
                <a:cs typeface="Courier New"/>
                <a:sym typeface="Courier New"/>
              </a:rPr>
              <a:t>"tea"</a:t>
            </a:r>
            <a:r>
              <a:rPr b="1" lang="en-GB" sz="1050">
                <a:solidFill>
                  <a:srgbClr val="FFFFFF"/>
                </a:solidFill>
                <a:latin typeface="Courier New"/>
                <a:ea typeface="Courier New"/>
                <a:cs typeface="Courier New"/>
                <a:sym typeface="Courier New"/>
              </a:rPr>
              <a:t>,</a:t>
            </a:r>
            <a:r>
              <a:rPr b="1" lang="en-GB" sz="1050">
                <a:solidFill>
                  <a:srgbClr val="B5CEA8"/>
                </a:solidFill>
                <a:latin typeface="Courier New"/>
                <a:ea typeface="Courier New"/>
                <a:cs typeface="Courier New"/>
                <a:sym typeface="Courier New"/>
              </a:rPr>
              <a:t>3.00</a:t>
            </a:r>
            <a:r>
              <a:rPr b="1" lang="en-GB" sz="1050">
                <a:solidFill>
                  <a:srgbClr val="FFFFFF"/>
                </a:solidFill>
                <a:latin typeface="Courier New"/>
                <a:ea typeface="Courier New"/>
                <a:cs typeface="Courier New"/>
                <a:sym typeface="Courier New"/>
              </a:rPr>
              <a:t>),</a:t>
            </a:r>
            <a:endParaRPr b="1"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4EC9B0"/>
                </a:solidFill>
                <a:latin typeface="Courier New"/>
                <a:ea typeface="Courier New"/>
                <a:cs typeface="Courier New"/>
                <a:sym typeface="Courier New"/>
              </a:rPr>
              <a:t>MenuItem</a:t>
            </a:r>
            <a:r>
              <a:rPr b="1" lang="en-GB" sz="1050">
                <a:solidFill>
                  <a:srgbClr val="FFFFFF"/>
                </a:solidFill>
                <a:latin typeface="Courier New"/>
                <a:ea typeface="Courier New"/>
                <a:cs typeface="Courier New"/>
                <a:sym typeface="Courier New"/>
              </a:rPr>
              <a:t>.</a:t>
            </a:r>
            <a:r>
              <a:rPr b="1" lang="en-GB" sz="1050">
                <a:solidFill>
                  <a:srgbClr val="569CD6"/>
                </a:solidFill>
                <a:latin typeface="Courier New"/>
                <a:ea typeface="Courier New"/>
                <a:cs typeface="Courier New"/>
                <a:sym typeface="Courier New"/>
              </a:rPr>
              <a:t>new</a:t>
            </a:r>
            <a:r>
              <a:rPr b="1" lang="en-GB" sz="1050">
                <a:solidFill>
                  <a:srgbClr val="FFFFFF"/>
                </a:solidFill>
                <a:latin typeface="Courier New"/>
                <a:ea typeface="Courier New"/>
                <a:cs typeface="Courier New"/>
                <a:sym typeface="Courier New"/>
              </a:rPr>
              <a:t>(</a:t>
            </a:r>
            <a:r>
              <a:rPr b="1" lang="en-GB" sz="1050">
                <a:solidFill>
                  <a:srgbClr val="CE9178"/>
                </a:solidFill>
                <a:latin typeface="Courier New"/>
                <a:ea typeface="Courier New"/>
                <a:cs typeface="Courier New"/>
                <a:sym typeface="Courier New"/>
              </a:rPr>
              <a:t>"scone"</a:t>
            </a:r>
            <a:r>
              <a:rPr b="1" lang="en-GB" sz="1050">
                <a:solidFill>
                  <a:srgbClr val="FFFFFF"/>
                </a:solidFill>
                <a:latin typeface="Courier New"/>
                <a:ea typeface="Courier New"/>
                <a:cs typeface="Courier New"/>
                <a:sym typeface="Courier New"/>
              </a:rPr>
              <a:t>,</a:t>
            </a:r>
            <a:r>
              <a:rPr b="1" lang="en-GB" sz="1050">
                <a:solidFill>
                  <a:srgbClr val="B5CEA8"/>
                </a:solidFill>
                <a:latin typeface="Courier New"/>
                <a:ea typeface="Courier New"/>
                <a:cs typeface="Courier New"/>
                <a:sym typeface="Courier New"/>
              </a:rPr>
              <a:t>5.00</a:t>
            </a:r>
            <a:r>
              <a:rPr b="1" lang="en-GB" sz="1050">
                <a:solidFill>
                  <a:srgbClr val="FFFFFF"/>
                </a:solidFill>
                <a:latin typeface="Courier New"/>
                <a:ea typeface="Courier New"/>
                <a:cs typeface="Courier New"/>
                <a:sym typeface="Courier New"/>
              </a:rPr>
              <a:t>)</a:t>
            </a:r>
            <a:endParaRPr b="1"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endParaRPr b="1"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end</a:t>
            </a:r>
            <a:endParaRPr b="1"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C586C0"/>
                </a:solidFill>
                <a:latin typeface="Courier New"/>
                <a:ea typeface="Courier New"/>
                <a:cs typeface="Courier New"/>
                <a:sym typeface="Courier New"/>
              </a:rPr>
              <a:t>end</a:t>
            </a:r>
            <a:endParaRPr b="1" sz="1050">
              <a:solidFill>
                <a:srgbClr val="C586C0"/>
              </a:solidFill>
              <a:latin typeface="Courier New"/>
              <a:ea typeface="Courier New"/>
              <a:cs typeface="Courier New"/>
              <a:sym typeface="Courier New"/>
            </a:endParaRPr>
          </a:p>
          <a:p>
            <a:pPr indent="0" lvl="0" marL="0" rtl="0" algn="l">
              <a:spcBef>
                <a:spcPts val="0"/>
              </a:spcBef>
              <a:spcAft>
                <a:spcPts val="0"/>
              </a:spcAft>
              <a:buNone/>
            </a:pPr>
            <a:r>
              <a:t/>
            </a:r>
            <a:endParaRPr b="1">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Try it! Use MenuItem.all to retrieve the data</a:t>
            </a:r>
            <a:endParaRPr/>
          </a:p>
        </p:txBody>
      </p:sp>
      <p:sp>
        <p:nvSpPr>
          <p:cNvPr id="204" name="Google Shape;20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the index action, we can just call MenuItem.all to get the data we want. It will be returned just as it is in the Rails console, as an array with all of the column data stored in the database table</a:t>
            </a:r>
            <a:endParaRPr/>
          </a:p>
          <a:p>
            <a:pPr indent="0" lvl="0" marL="0" rtl="0" algn="l">
              <a:spcBef>
                <a:spcPts val="1600"/>
              </a:spcBef>
              <a:spcAft>
                <a:spcPts val="1600"/>
              </a:spcAft>
              <a:buNone/>
            </a:pPr>
            <a:r>
              <a:rPr lang="en-GB"/>
              <a:t>We will no longer need our MenuItem implementation in the controller</a:t>
            </a:r>
            <a:endParaRPr/>
          </a:p>
        </p:txBody>
      </p:sp>
      <p:sp>
        <p:nvSpPr>
          <p:cNvPr id="205" name="Google Shape;205;p31"/>
          <p:cNvSpPr txBox="1"/>
          <p:nvPr/>
        </p:nvSpPr>
        <p:spPr>
          <a:xfrm>
            <a:off x="1972850" y="3193150"/>
            <a:ext cx="4885800" cy="1536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a:solidFill>
                  <a:srgbClr val="C586C0"/>
                </a:solidFill>
                <a:latin typeface="Courier New"/>
                <a:ea typeface="Courier New"/>
                <a:cs typeface="Courier New"/>
                <a:sym typeface="Courier New"/>
              </a:rPr>
              <a:t>class</a:t>
            </a:r>
            <a:r>
              <a:rPr b="1" lang="en-GB">
                <a:solidFill>
                  <a:srgbClr val="FFFFFF"/>
                </a:solidFill>
                <a:latin typeface="Courier New"/>
                <a:ea typeface="Courier New"/>
                <a:cs typeface="Courier New"/>
                <a:sym typeface="Courier New"/>
              </a:rPr>
              <a:t> </a:t>
            </a:r>
            <a:r>
              <a:rPr b="1" lang="en-GB">
                <a:solidFill>
                  <a:srgbClr val="4EC9B0"/>
                </a:solidFill>
                <a:latin typeface="Courier New"/>
                <a:ea typeface="Courier New"/>
                <a:cs typeface="Courier New"/>
                <a:sym typeface="Courier New"/>
              </a:rPr>
              <a:t>CafeController &lt; ApplicationController</a:t>
            </a:r>
            <a:endParaRPr b="1">
              <a:solidFill>
                <a:srgbClr val="4EC9B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a:solidFill>
                  <a:srgbClr val="FFFFFF"/>
                </a:solidFill>
                <a:latin typeface="Courier New"/>
                <a:ea typeface="Courier New"/>
                <a:cs typeface="Courier New"/>
                <a:sym typeface="Courier New"/>
              </a:rPr>
              <a:t>  </a:t>
            </a:r>
            <a:r>
              <a:rPr b="1" lang="en-GB">
                <a:solidFill>
                  <a:srgbClr val="C586C0"/>
                </a:solidFill>
                <a:latin typeface="Courier New"/>
                <a:ea typeface="Courier New"/>
                <a:cs typeface="Courier New"/>
                <a:sym typeface="Courier New"/>
              </a:rPr>
              <a:t>def</a:t>
            </a:r>
            <a:r>
              <a:rPr b="1" lang="en-GB">
                <a:solidFill>
                  <a:srgbClr val="FFFFFF"/>
                </a:solidFill>
                <a:latin typeface="Courier New"/>
                <a:ea typeface="Courier New"/>
                <a:cs typeface="Courier New"/>
                <a:sym typeface="Courier New"/>
              </a:rPr>
              <a:t> </a:t>
            </a:r>
            <a:r>
              <a:rPr b="1" lang="en-GB">
                <a:solidFill>
                  <a:srgbClr val="DCDCAA"/>
                </a:solidFill>
                <a:latin typeface="Courier New"/>
                <a:ea typeface="Courier New"/>
                <a:cs typeface="Courier New"/>
                <a:sym typeface="Courier New"/>
              </a:rPr>
              <a:t>index</a:t>
            </a:r>
            <a:endParaRPr b="1">
              <a:solidFill>
                <a:srgbClr val="DCDCA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a:solidFill>
                  <a:srgbClr val="FFFFFF"/>
                </a:solidFill>
                <a:latin typeface="Courier New"/>
                <a:ea typeface="Courier New"/>
                <a:cs typeface="Courier New"/>
                <a:sym typeface="Courier New"/>
              </a:rPr>
              <a:t>   </a:t>
            </a:r>
            <a:r>
              <a:rPr b="1" lang="en-GB">
                <a:solidFill>
                  <a:srgbClr val="9CDCFE"/>
                </a:solidFill>
                <a:latin typeface="Courier New"/>
                <a:ea typeface="Courier New"/>
                <a:cs typeface="Courier New"/>
                <a:sym typeface="Courier New"/>
              </a:rPr>
              <a:t>@menu</a:t>
            </a:r>
            <a:r>
              <a:rPr b="1" lang="en-GB">
                <a:solidFill>
                  <a:srgbClr val="FFFFFF"/>
                </a:solidFill>
                <a:latin typeface="Courier New"/>
                <a:ea typeface="Courier New"/>
                <a:cs typeface="Courier New"/>
                <a:sym typeface="Courier New"/>
              </a:rPr>
              <a:t> </a:t>
            </a:r>
            <a:r>
              <a:rPr b="1" lang="en-GB">
                <a:solidFill>
                  <a:srgbClr val="D4D4D4"/>
                </a:solidFill>
                <a:latin typeface="Courier New"/>
                <a:ea typeface="Courier New"/>
                <a:cs typeface="Courier New"/>
                <a:sym typeface="Courier New"/>
              </a:rPr>
              <a:t>=</a:t>
            </a:r>
            <a:r>
              <a:rPr b="1" lang="en-GB">
                <a:solidFill>
                  <a:srgbClr val="FFFFFF"/>
                </a:solidFill>
                <a:latin typeface="Courier New"/>
                <a:ea typeface="Courier New"/>
                <a:cs typeface="Courier New"/>
                <a:sym typeface="Courier New"/>
              </a:rPr>
              <a:t> </a:t>
            </a:r>
            <a:r>
              <a:rPr b="1" lang="en-GB">
                <a:solidFill>
                  <a:srgbClr val="4EC9B0"/>
                </a:solidFill>
                <a:latin typeface="Courier New"/>
                <a:ea typeface="Courier New"/>
                <a:cs typeface="Courier New"/>
                <a:sym typeface="Courier New"/>
              </a:rPr>
              <a:t>MenuItem</a:t>
            </a:r>
            <a:r>
              <a:rPr b="1" lang="en-GB">
                <a:solidFill>
                  <a:srgbClr val="FFFFFF"/>
                </a:solidFill>
                <a:latin typeface="Courier New"/>
                <a:ea typeface="Courier New"/>
                <a:cs typeface="Courier New"/>
                <a:sym typeface="Courier New"/>
              </a:rPr>
              <a:t>.</a:t>
            </a:r>
            <a:r>
              <a:rPr b="1" lang="en-GB">
                <a:solidFill>
                  <a:srgbClr val="DCDCAA"/>
                </a:solidFill>
                <a:latin typeface="Courier New"/>
                <a:ea typeface="Courier New"/>
                <a:cs typeface="Courier New"/>
                <a:sym typeface="Courier New"/>
              </a:rPr>
              <a:t>all</a:t>
            </a:r>
            <a:endParaRPr b="1">
              <a:solidFill>
                <a:srgbClr val="DCDCA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a:solidFill>
                  <a:srgbClr val="FFFFFF"/>
                </a:solidFill>
                <a:latin typeface="Courier New"/>
                <a:ea typeface="Courier New"/>
                <a:cs typeface="Courier New"/>
                <a:sym typeface="Courier New"/>
              </a:rPr>
              <a:t> </a:t>
            </a:r>
            <a:r>
              <a:rPr b="1" lang="en-GB">
                <a:solidFill>
                  <a:srgbClr val="C586C0"/>
                </a:solidFill>
                <a:latin typeface="Courier New"/>
                <a:ea typeface="Courier New"/>
                <a:cs typeface="Courier New"/>
                <a:sym typeface="Courier New"/>
              </a:rPr>
              <a:t>end</a:t>
            </a:r>
            <a:endParaRPr b="1">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a:solidFill>
                  <a:srgbClr val="C586C0"/>
                </a:solidFill>
                <a:latin typeface="Courier New"/>
                <a:ea typeface="Courier New"/>
                <a:cs typeface="Courier New"/>
                <a:sym typeface="Courier New"/>
              </a:rPr>
              <a:t>end</a:t>
            </a:r>
            <a:endParaRPr b="1">
              <a:solidFill>
                <a:srgbClr val="C586C0"/>
              </a:solidFill>
              <a:latin typeface="Courier New"/>
              <a:ea typeface="Courier New"/>
              <a:cs typeface="Courier New"/>
              <a:sym typeface="Courier New"/>
            </a:endParaRPr>
          </a:p>
          <a:p>
            <a:pPr indent="0" lvl="0" marL="0" rtl="0" algn="l">
              <a:spcBef>
                <a:spcPts val="0"/>
              </a:spcBef>
              <a:spcAft>
                <a:spcPts val="0"/>
              </a:spcAft>
              <a:buNone/>
            </a:pPr>
            <a:r>
              <a:t/>
            </a:r>
            <a:endParaRPr b="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prepare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Fork and clone the cafe app if you don’t have it already: </a:t>
            </a:r>
            <a:r>
              <a:rPr lang="en-GB" u="sng">
                <a:solidFill>
                  <a:schemeClr val="hlink"/>
                </a:solidFill>
                <a:hlinkClick r:id="rId3"/>
              </a:rPr>
              <a:t>https://github.com/CoderAcademy-BRI/cafe-rails-start</a:t>
            </a:r>
            <a:endParaRPr/>
          </a:p>
          <a:p>
            <a:pPr indent="0" lvl="0" marL="0" rtl="0" algn="l">
              <a:spcBef>
                <a:spcPts val="1600"/>
              </a:spcBef>
              <a:spcAft>
                <a:spcPts val="0"/>
              </a:spcAft>
              <a:buNone/>
            </a:pPr>
            <a:r>
              <a:rPr lang="en-GB"/>
              <a:t>From the cafe directory:</a:t>
            </a:r>
            <a:endParaRPr/>
          </a:p>
          <a:p>
            <a:pPr indent="-311150" lvl="0" marL="457200" rtl="0" algn="l">
              <a:spcBef>
                <a:spcPts val="1600"/>
              </a:spcBef>
              <a:spcAft>
                <a:spcPts val="0"/>
              </a:spcAft>
              <a:buSzPts val="1300"/>
              <a:buFont typeface="Consolas"/>
              <a:buAutoNum type="arabicPeriod"/>
            </a:pPr>
            <a:r>
              <a:rPr lang="en-GB">
                <a:latin typeface="Consolas"/>
                <a:ea typeface="Consolas"/>
                <a:cs typeface="Consolas"/>
                <a:sym typeface="Consolas"/>
              </a:rPr>
              <a:t>rm Gemfile.lock &amp;&amp; bundle install</a:t>
            </a:r>
            <a:endParaRPr>
              <a:latin typeface="Consolas"/>
              <a:ea typeface="Consolas"/>
              <a:cs typeface="Consolas"/>
              <a:sym typeface="Consolas"/>
            </a:endParaRPr>
          </a:p>
          <a:p>
            <a:pPr indent="-311150" lvl="0" marL="457200" rtl="0" algn="l">
              <a:spcBef>
                <a:spcPts val="0"/>
              </a:spcBef>
              <a:spcAft>
                <a:spcPts val="0"/>
              </a:spcAft>
              <a:buSzPts val="1300"/>
              <a:buAutoNum type="arabicPeriod"/>
            </a:pPr>
            <a:r>
              <a:rPr lang="en-GB"/>
              <a:t>Update the </a:t>
            </a:r>
            <a:r>
              <a:rPr lang="en-GB">
                <a:latin typeface="Consolas"/>
                <a:ea typeface="Consolas"/>
                <a:cs typeface="Consolas"/>
                <a:sym typeface="Consolas"/>
              </a:rPr>
              <a:t>config/database.yml</a:t>
            </a:r>
            <a:r>
              <a:rPr lang="en-GB"/>
              <a:t> file with your postgres details (see slides for last lesson)</a:t>
            </a:r>
            <a:endParaRPr/>
          </a:p>
          <a:p>
            <a:pPr indent="-311150" lvl="0" marL="457200" rtl="0" algn="l">
              <a:spcBef>
                <a:spcPts val="0"/>
              </a:spcBef>
              <a:spcAft>
                <a:spcPts val="0"/>
              </a:spcAft>
              <a:buSzPts val="1300"/>
              <a:buAutoNum type="arabicPeriod"/>
            </a:pPr>
            <a:r>
              <a:rPr lang="en-GB"/>
              <a:t>Run </a:t>
            </a:r>
            <a:r>
              <a:rPr lang="en-GB">
                <a:latin typeface="Consolas"/>
                <a:ea typeface="Consolas"/>
                <a:cs typeface="Consolas"/>
                <a:sym typeface="Consolas"/>
              </a:rPr>
              <a:t>rails db:setup &amp;&amp; rails db:migrate</a:t>
            </a:r>
            <a:endParaRPr>
              <a:latin typeface="Consolas"/>
              <a:ea typeface="Consolas"/>
              <a:cs typeface="Consolas"/>
              <a:sym typeface="Consolas"/>
            </a:endParaRPr>
          </a:p>
          <a:p>
            <a:pPr indent="-311150" lvl="0" marL="457200" rtl="0" algn="l">
              <a:spcBef>
                <a:spcPts val="0"/>
              </a:spcBef>
              <a:spcAft>
                <a:spcPts val="0"/>
              </a:spcAft>
              <a:buSzPts val="1300"/>
              <a:buAutoNum type="arabicPeriod"/>
            </a:pPr>
            <a:r>
              <a:rPr lang="en-GB"/>
              <a:t>Start the rails server with </a:t>
            </a:r>
            <a:r>
              <a:rPr lang="en-GB">
                <a:latin typeface="Consolas"/>
                <a:ea typeface="Consolas"/>
                <a:cs typeface="Consolas"/>
                <a:sym typeface="Consolas"/>
              </a:rPr>
              <a:t>rails s</a:t>
            </a:r>
            <a:endParaRPr>
              <a:latin typeface="Consolas"/>
              <a:ea typeface="Consolas"/>
              <a:cs typeface="Consolas"/>
              <a:sym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Resources</a:t>
            </a:r>
            <a:endParaRPr/>
          </a:p>
        </p:txBody>
      </p:sp>
      <p:sp>
        <p:nvSpPr>
          <p:cNvPr id="211" name="Google Shape;211;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Rails Guides Models</a:t>
            </a:r>
            <a:endParaRPr/>
          </a:p>
          <a:p>
            <a:pPr indent="0" lvl="0" marL="0" rtl="0" algn="l">
              <a:spcBef>
                <a:spcPts val="1600"/>
              </a:spcBef>
              <a:spcAft>
                <a:spcPts val="0"/>
              </a:spcAft>
              <a:buNone/>
            </a:pPr>
            <a:r>
              <a:rPr lang="en-GB" u="sng">
                <a:solidFill>
                  <a:schemeClr val="hlink"/>
                </a:solidFill>
                <a:hlinkClick r:id="rId4"/>
              </a:rPr>
              <a:t>Advanced model generators</a:t>
            </a:r>
            <a:endParaRPr/>
          </a:p>
          <a:p>
            <a:pPr indent="0" lvl="0" marL="0" rtl="0" algn="l">
              <a:spcBef>
                <a:spcPts val="1600"/>
              </a:spcBef>
              <a:spcAft>
                <a:spcPts val="0"/>
              </a:spcAft>
              <a:buNone/>
            </a:pPr>
            <a:r>
              <a:rPr lang="en-GB" u="sng">
                <a:solidFill>
                  <a:schemeClr val="hlink"/>
                </a:solidFill>
                <a:hlinkClick r:id="rId5"/>
              </a:rPr>
              <a:t>RoR Guides - command line</a:t>
            </a:r>
            <a:endParaRPr/>
          </a:p>
          <a:p>
            <a:pPr indent="0" lvl="0" marL="0" rtl="0" algn="l">
              <a:spcBef>
                <a:spcPts val="1600"/>
              </a:spcBef>
              <a:spcAft>
                <a:spcPts val="1600"/>
              </a:spcAft>
              <a:buNone/>
            </a:pPr>
            <a:r>
              <a:rPr lang="en-GB" u="sng">
                <a:solidFill>
                  <a:schemeClr val="hlink"/>
                </a:solidFill>
                <a:hlinkClick r:id="rId6"/>
              </a:rPr>
              <a:t>Rails console tips and tricks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model represents a resource in Rails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use models to represent our data in the application, and in Rails these models represent the resources of our application</a:t>
            </a:r>
            <a:endParaRPr/>
          </a:p>
          <a:p>
            <a:pPr indent="0" lvl="0" marL="0" rtl="0" algn="l">
              <a:spcBef>
                <a:spcPts val="1600"/>
              </a:spcBef>
              <a:spcAft>
                <a:spcPts val="0"/>
              </a:spcAft>
              <a:buNone/>
            </a:pPr>
            <a:r>
              <a:rPr lang="en-GB"/>
              <a:t>Our models will extend the ActiveRecord class by extending the ApplicationRecord class, which will allow us to access our database with ease from our model class. It turns the model class into an </a:t>
            </a:r>
            <a:r>
              <a:rPr b="1" lang="en-GB"/>
              <a:t>object relation mapping (ORM)</a:t>
            </a:r>
            <a:r>
              <a:rPr lang="en-GB"/>
              <a:t>. An ORM is a framework that allows </a:t>
            </a:r>
            <a:r>
              <a:rPr lang="en-GB"/>
              <a:t>interacting</a:t>
            </a:r>
            <a:r>
              <a:rPr lang="en-GB"/>
              <a:t> with a database through methods in code.</a:t>
            </a:r>
            <a:endParaRPr/>
          </a:p>
          <a:p>
            <a:pPr indent="0" lvl="0" marL="0" rtl="0" algn="l">
              <a:spcBef>
                <a:spcPts val="1600"/>
              </a:spcBef>
              <a:spcAft>
                <a:spcPts val="1600"/>
              </a:spcAft>
              <a:buNone/>
            </a:pPr>
            <a:r>
              <a:rPr lang="en-GB"/>
              <a:t>Let’s create a MenuItem model to populate our menu for the cafe.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Generating a model</a:t>
            </a:r>
            <a:endParaRPr/>
          </a:p>
        </p:txBody>
      </p:sp>
      <p:sp>
        <p:nvSpPr>
          <p:cNvPr id="105" name="Google Shape;105;p16"/>
          <p:cNvSpPr txBox="1"/>
          <p:nvPr>
            <p:ph idx="1" type="body"/>
          </p:nvPr>
        </p:nvSpPr>
        <p:spPr>
          <a:xfrm>
            <a:off x="314950" y="2078875"/>
            <a:ext cx="8572500" cy="25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generate a model like we generate a controller - using </a:t>
            </a:r>
            <a:r>
              <a:rPr lang="en-GB">
                <a:latin typeface="Consolas"/>
                <a:ea typeface="Consolas"/>
                <a:cs typeface="Consolas"/>
                <a:sym typeface="Consolas"/>
              </a:rPr>
              <a:t>rails generate model</a:t>
            </a:r>
            <a:r>
              <a:rPr lang="en-GB"/>
              <a:t> (or </a:t>
            </a:r>
            <a:r>
              <a:rPr lang="en-GB">
                <a:latin typeface="Consolas"/>
                <a:ea typeface="Consolas"/>
                <a:cs typeface="Consolas"/>
                <a:sym typeface="Consolas"/>
              </a:rPr>
              <a:t>rails g model</a:t>
            </a:r>
            <a:r>
              <a:rPr lang="en-GB"/>
              <a:t>)</a:t>
            </a:r>
            <a:endParaRPr/>
          </a:p>
          <a:p>
            <a:pPr indent="0" lvl="0" marL="0" rtl="0" algn="l">
              <a:spcBef>
                <a:spcPts val="1600"/>
              </a:spcBef>
              <a:spcAft>
                <a:spcPts val="0"/>
              </a:spcAft>
              <a:buNone/>
            </a:pPr>
            <a:r>
              <a:rPr lang="en-GB"/>
              <a:t>The syntax is:</a:t>
            </a:r>
            <a:endParaRPr/>
          </a:p>
          <a:p>
            <a:pPr indent="0" lvl="0" marL="0" rtl="0" algn="l">
              <a:spcBef>
                <a:spcPts val="1600"/>
              </a:spcBef>
              <a:spcAft>
                <a:spcPts val="0"/>
              </a:spcAft>
              <a:buNone/>
            </a:pPr>
            <a:r>
              <a:rPr lang="en-GB" sz="1200">
                <a:latin typeface="Consolas"/>
                <a:ea typeface="Consolas"/>
                <a:cs typeface="Consolas"/>
                <a:sym typeface="Consolas"/>
              </a:rPr>
              <a:t>rails g model &lt;model name (singular pascal case)&gt; &lt;column_name:data_type{size}|{size,precision}&gt; …</a:t>
            </a:r>
            <a:endParaRPr sz="1200">
              <a:latin typeface="Consolas"/>
              <a:ea typeface="Consolas"/>
              <a:cs typeface="Consolas"/>
              <a:sym typeface="Consolas"/>
            </a:endParaRPr>
          </a:p>
          <a:p>
            <a:pPr indent="0" lvl="0" marL="0" rtl="0" algn="l">
              <a:spcBef>
                <a:spcPts val="1600"/>
              </a:spcBef>
              <a:spcAft>
                <a:spcPts val="1600"/>
              </a:spcAft>
              <a:buNone/>
            </a:pPr>
            <a:r>
              <a:rPr lang="en-GB"/>
              <a:t>If there are multiple columns, specify in a space-separated list</a:t>
            </a:r>
            <a:br>
              <a:rPr lang="en-GB"/>
            </a:br>
            <a:r>
              <a:rPr lang="en-GB"/>
              <a:t>Specifying size and precision are optional</a:t>
            </a:r>
            <a:br>
              <a:rPr lang="en-GB"/>
            </a:br>
            <a:r>
              <a:rPr lang="en-GB"/>
              <a:t>Default data type is string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Try it! Generate the MenuItem model</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rails g model MenuItem name:string{50} 'price:decimal{10,2}'</a:t>
            </a:r>
            <a:r>
              <a:rPr lang="en-GB">
                <a:latin typeface="Consolas"/>
                <a:ea typeface="Consolas"/>
                <a:cs typeface="Consolas"/>
                <a:sym typeface="Consolas"/>
              </a:rPr>
              <a:t> </a:t>
            </a:r>
            <a:endParaRPr>
              <a:latin typeface="Consolas"/>
              <a:ea typeface="Consolas"/>
              <a:cs typeface="Consolas"/>
              <a:sym typeface="Consolas"/>
            </a:endParaRPr>
          </a:p>
          <a:p>
            <a:pPr indent="0" lvl="0" marL="0" rtl="0" algn="l">
              <a:spcBef>
                <a:spcPts val="1600"/>
              </a:spcBef>
              <a:spcAft>
                <a:spcPts val="1600"/>
              </a:spcAft>
              <a:buNone/>
            </a:pPr>
            <a:r>
              <a:rPr lang="en-GB"/>
              <a:t>Note:</a:t>
            </a:r>
            <a:br>
              <a:rPr lang="en-GB"/>
            </a:br>
            <a:r>
              <a:rPr lang="en-GB"/>
              <a:t>1. Specifying a max length of 50 characters for the name</a:t>
            </a:r>
            <a:br>
              <a:rPr lang="en-GB"/>
            </a:br>
            <a:r>
              <a:rPr lang="en-GB"/>
              <a:t>2. Specifying decimal with max length 10 and precision 2 for price (this will give us 2 decimal places). We have to use quotes around the price because of the way </a:t>
            </a:r>
            <a:r>
              <a:rPr lang="en-GB" u="sng">
                <a:solidFill>
                  <a:schemeClr val="hlink"/>
                </a:solidFill>
                <a:hlinkClick r:id="rId3"/>
              </a:rPr>
              <a:t>generate interprets the comma inside of the curly braces</a:t>
            </a:r>
            <a:r>
              <a:rPr lang="en-GB"/>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Db Migration file</a:t>
            </a:r>
            <a:endParaRPr/>
          </a:p>
        </p:txBody>
      </p:sp>
      <p:sp>
        <p:nvSpPr>
          <p:cNvPr id="117" name="Google Shape;117;p18"/>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050">
                <a:solidFill>
                  <a:srgbClr val="C586C0"/>
                </a:solidFill>
                <a:latin typeface="Courier New"/>
                <a:ea typeface="Courier New"/>
                <a:cs typeface="Courier New"/>
                <a:sym typeface="Courier New"/>
              </a:rPr>
              <a:t>class</a:t>
            </a:r>
            <a:r>
              <a:rPr b="1" lang="en-GB" sz="1050">
                <a:solidFill>
                  <a:srgbClr val="FFFFFF"/>
                </a:solidFill>
                <a:latin typeface="Courier New"/>
                <a:ea typeface="Courier New"/>
                <a:cs typeface="Courier New"/>
                <a:sym typeface="Courier New"/>
              </a:rPr>
              <a:t> </a:t>
            </a:r>
            <a:r>
              <a:rPr b="1" lang="en-GB" sz="1050">
                <a:solidFill>
                  <a:srgbClr val="4EC9B0"/>
                </a:solidFill>
                <a:latin typeface="Courier New"/>
                <a:ea typeface="Courier New"/>
                <a:cs typeface="Courier New"/>
                <a:sym typeface="Courier New"/>
              </a:rPr>
              <a:t>CreateMenuItems &lt; ActiveRecord::Migration</a:t>
            </a:r>
            <a:r>
              <a:rPr b="1" lang="en-GB" sz="1050">
                <a:solidFill>
                  <a:srgbClr val="FFFFFF"/>
                </a:solidFill>
                <a:latin typeface="Courier New"/>
                <a:ea typeface="Courier New"/>
                <a:cs typeface="Courier New"/>
                <a:sym typeface="Courier New"/>
              </a:rPr>
              <a:t>[</a:t>
            </a:r>
            <a:r>
              <a:rPr b="1" lang="en-GB" sz="1050">
                <a:solidFill>
                  <a:srgbClr val="B5CEA8"/>
                </a:solidFill>
                <a:latin typeface="Courier New"/>
                <a:ea typeface="Courier New"/>
                <a:cs typeface="Courier New"/>
                <a:sym typeface="Courier New"/>
              </a:rPr>
              <a:t>5.2</a:t>
            </a:r>
            <a:r>
              <a:rPr b="1" lang="en-GB" sz="1050">
                <a:solidFill>
                  <a:srgbClr val="FFFFFF"/>
                </a:solidFill>
                <a:latin typeface="Courier New"/>
                <a:ea typeface="Courier New"/>
                <a:cs typeface="Courier New"/>
                <a:sym typeface="Courier New"/>
              </a:rPr>
              <a:t>]</a:t>
            </a:r>
            <a:endParaRPr b="1"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def</a:t>
            </a:r>
            <a:r>
              <a:rPr b="1" lang="en-GB" sz="1050">
                <a:solidFill>
                  <a:srgbClr val="FFFFFF"/>
                </a:solidFill>
                <a:latin typeface="Courier New"/>
                <a:ea typeface="Courier New"/>
                <a:cs typeface="Courier New"/>
                <a:sym typeface="Courier New"/>
              </a:rPr>
              <a:t> </a:t>
            </a:r>
            <a:r>
              <a:rPr b="1" lang="en-GB" sz="1050">
                <a:solidFill>
                  <a:srgbClr val="DCDCAA"/>
                </a:solidFill>
                <a:latin typeface="Courier New"/>
                <a:ea typeface="Courier New"/>
                <a:cs typeface="Courier New"/>
                <a:sym typeface="Courier New"/>
              </a:rPr>
              <a:t>change</a:t>
            </a:r>
            <a:endParaRPr b="1" sz="1050">
              <a:solidFill>
                <a:srgbClr val="DCDCA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create_table </a:t>
            </a:r>
            <a:r>
              <a:rPr b="1" lang="en-GB" sz="1050">
                <a:solidFill>
                  <a:srgbClr val="569CD6"/>
                </a:solidFill>
                <a:latin typeface="Courier New"/>
                <a:ea typeface="Courier New"/>
                <a:cs typeface="Courier New"/>
                <a:sym typeface="Courier New"/>
              </a:rPr>
              <a:t>:menu_items</a:t>
            </a:r>
            <a:r>
              <a:rPr b="1" lang="en-GB" sz="1050">
                <a:solidFill>
                  <a:srgbClr val="FFFFFF"/>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do </a:t>
            </a:r>
            <a:r>
              <a:rPr b="1" lang="en-GB" sz="1050">
                <a:solidFill>
                  <a:srgbClr val="FFFFFF"/>
                </a:solidFill>
                <a:latin typeface="Courier New"/>
                <a:ea typeface="Courier New"/>
                <a:cs typeface="Courier New"/>
                <a:sym typeface="Courier New"/>
              </a:rPr>
              <a:t>|</a:t>
            </a:r>
            <a:r>
              <a:rPr b="1" lang="en-GB" sz="1050">
                <a:solidFill>
                  <a:srgbClr val="9CDCFE"/>
                </a:solidFill>
                <a:latin typeface="Courier New"/>
                <a:ea typeface="Courier New"/>
                <a:cs typeface="Courier New"/>
                <a:sym typeface="Courier New"/>
              </a:rPr>
              <a:t>t</a:t>
            </a:r>
            <a:r>
              <a:rPr b="1" lang="en-GB" sz="1050">
                <a:solidFill>
                  <a:srgbClr val="FFFFFF"/>
                </a:solidFill>
                <a:latin typeface="Courier New"/>
                <a:ea typeface="Courier New"/>
                <a:cs typeface="Courier New"/>
                <a:sym typeface="Courier New"/>
              </a:rPr>
              <a:t>|</a:t>
            </a:r>
            <a:endParaRPr b="1"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9CDCFE"/>
                </a:solidFill>
                <a:latin typeface="Courier New"/>
                <a:ea typeface="Courier New"/>
                <a:cs typeface="Courier New"/>
                <a:sym typeface="Courier New"/>
              </a:rPr>
              <a:t>t</a:t>
            </a:r>
            <a:r>
              <a:rPr b="1" lang="en-GB" sz="1050">
                <a:solidFill>
                  <a:srgbClr val="FFFFFF"/>
                </a:solidFill>
                <a:latin typeface="Courier New"/>
                <a:ea typeface="Courier New"/>
                <a:cs typeface="Courier New"/>
                <a:sym typeface="Courier New"/>
              </a:rPr>
              <a:t>.</a:t>
            </a:r>
            <a:r>
              <a:rPr b="1" lang="en-GB" sz="1050">
                <a:solidFill>
                  <a:srgbClr val="DCDCAA"/>
                </a:solidFill>
                <a:latin typeface="Courier New"/>
                <a:ea typeface="Courier New"/>
                <a:cs typeface="Courier New"/>
                <a:sym typeface="Courier New"/>
              </a:rPr>
              <a:t>string</a:t>
            </a: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:name</a:t>
            </a: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limit:</a:t>
            </a:r>
            <a:r>
              <a:rPr b="1" lang="en-GB" sz="1050">
                <a:solidFill>
                  <a:srgbClr val="FFFFFF"/>
                </a:solidFill>
                <a:latin typeface="Courier New"/>
                <a:ea typeface="Courier New"/>
                <a:cs typeface="Courier New"/>
                <a:sym typeface="Courier New"/>
              </a:rPr>
              <a:t> </a:t>
            </a:r>
            <a:r>
              <a:rPr b="1" lang="en-GB" sz="1050">
                <a:solidFill>
                  <a:srgbClr val="B5CEA8"/>
                </a:solidFill>
                <a:latin typeface="Courier New"/>
                <a:ea typeface="Courier New"/>
                <a:cs typeface="Courier New"/>
                <a:sym typeface="Courier New"/>
              </a:rPr>
              <a:t>50</a:t>
            </a:r>
            <a:endParaRPr b="1"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9CDCFE"/>
                </a:solidFill>
                <a:latin typeface="Courier New"/>
                <a:ea typeface="Courier New"/>
                <a:cs typeface="Courier New"/>
                <a:sym typeface="Courier New"/>
              </a:rPr>
              <a:t>t</a:t>
            </a:r>
            <a:r>
              <a:rPr b="1" lang="en-GB" sz="1050">
                <a:solidFill>
                  <a:srgbClr val="FFFFFF"/>
                </a:solidFill>
                <a:latin typeface="Courier New"/>
                <a:ea typeface="Courier New"/>
                <a:cs typeface="Courier New"/>
                <a:sym typeface="Courier New"/>
              </a:rPr>
              <a:t>.</a:t>
            </a:r>
            <a:r>
              <a:rPr b="1" lang="en-GB" sz="1050">
                <a:solidFill>
                  <a:srgbClr val="DCDCAA"/>
                </a:solidFill>
                <a:latin typeface="Courier New"/>
                <a:ea typeface="Courier New"/>
                <a:cs typeface="Courier New"/>
                <a:sym typeface="Courier New"/>
              </a:rPr>
              <a:t>decimal</a:t>
            </a: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:price</a:t>
            </a: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precision:</a:t>
            </a:r>
            <a:r>
              <a:rPr b="1" lang="en-GB" sz="1050">
                <a:solidFill>
                  <a:srgbClr val="FFFFFF"/>
                </a:solidFill>
                <a:latin typeface="Courier New"/>
                <a:ea typeface="Courier New"/>
                <a:cs typeface="Courier New"/>
                <a:sym typeface="Courier New"/>
              </a:rPr>
              <a:t> </a:t>
            </a:r>
            <a:r>
              <a:rPr b="1" lang="en-GB" sz="1050">
                <a:solidFill>
                  <a:srgbClr val="B5CEA8"/>
                </a:solidFill>
                <a:latin typeface="Courier New"/>
                <a:ea typeface="Courier New"/>
                <a:cs typeface="Courier New"/>
                <a:sym typeface="Courier New"/>
              </a:rPr>
              <a:t>10</a:t>
            </a: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scale:</a:t>
            </a:r>
            <a:r>
              <a:rPr b="1" lang="en-GB" sz="1050">
                <a:solidFill>
                  <a:srgbClr val="FFFFFF"/>
                </a:solidFill>
                <a:latin typeface="Courier New"/>
                <a:ea typeface="Courier New"/>
                <a:cs typeface="Courier New"/>
                <a:sym typeface="Courier New"/>
              </a:rPr>
              <a:t> </a:t>
            </a:r>
            <a:r>
              <a:rPr b="1" lang="en-GB" sz="1050">
                <a:solidFill>
                  <a:srgbClr val="B5CEA8"/>
                </a:solidFill>
                <a:latin typeface="Courier New"/>
                <a:ea typeface="Courier New"/>
                <a:cs typeface="Courier New"/>
                <a:sym typeface="Courier New"/>
              </a:rPr>
              <a:t>2</a:t>
            </a:r>
            <a:endParaRPr b="1" sz="105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9CDCFE"/>
                </a:solidFill>
                <a:latin typeface="Courier New"/>
                <a:ea typeface="Courier New"/>
                <a:cs typeface="Courier New"/>
                <a:sym typeface="Courier New"/>
              </a:rPr>
              <a:t>t</a:t>
            </a:r>
            <a:r>
              <a:rPr b="1" lang="en-GB" sz="1050">
                <a:solidFill>
                  <a:srgbClr val="FFFFFF"/>
                </a:solidFill>
                <a:latin typeface="Courier New"/>
                <a:ea typeface="Courier New"/>
                <a:cs typeface="Courier New"/>
                <a:sym typeface="Courier New"/>
              </a:rPr>
              <a:t>.</a:t>
            </a:r>
            <a:r>
              <a:rPr b="1" lang="en-GB" sz="1050">
                <a:solidFill>
                  <a:srgbClr val="DCDCAA"/>
                </a:solidFill>
                <a:latin typeface="Courier New"/>
                <a:ea typeface="Courier New"/>
                <a:cs typeface="Courier New"/>
                <a:sym typeface="Courier New"/>
              </a:rPr>
              <a:t>timestamps</a:t>
            </a:r>
            <a:endParaRPr b="1" sz="1050">
              <a:solidFill>
                <a:srgbClr val="DCDCA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end</a:t>
            </a:r>
            <a:endParaRPr b="1"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end</a:t>
            </a:r>
            <a:endParaRPr b="1"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C586C0"/>
                </a:solidFill>
                <a:latin typeface="Courier New"/>
                <a:ea typeface="Courier New"/>
                <a:cs typeface="Courier New"/>
                <a:sym typeface="Courier New"/>
              </a:rPr>
              <a:t>end</a:t>
            </a:r>
            <a:endParaRPr b="1" sz="1050">
              <a:solidFill>
                <a:srgbClr val="C586C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happened?</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GB"/>
              <a:t>The file app/models/menu_item.rb was created</a:t>
            </a:r>
            <a:endParaRPr/>
          </a:p>
          <a:p>
            <a:pPr indent="-311150" lvl="0" marL="457200" rtl="0" algn="l">
              <a:spcBef>
                <a:spcPts val="0"/>
              </a:spcBef>
              <a:spcAft>
                <a:spcPts val="0"/>
              </a:spcAft>
              <a:buSzPts val="1300"/>
              <a:buAutoNum type="arabicPeriod"/>
            </a:pPr>
            <a:r>
              <a:rPr lang="en-GB"/>
              <a:t>The file db/migrate/&lt;some date string&gt;create_menu_items.rb was created</a:t>
            </a:r>
            <a:endParaRPr/>
          </a:p>
          <a:p>
            <a:pPr indent="-311150" lvl="0" marL="457200" rtl="0" algn="l">
              <a:spcBef>
                <a:spcPts val="0"/>
              </a:spcBef>
              <a:spcAft>
                <a:spcPts val="0"/>
              </a:spcAft>
              <a:buSzPts val="1300"/>
              <a:buAutoNum type="arabicPeriod"/>
            </a:pPr>
            <a:r>
              <a:rPr lang="en-GB"/>
              <a:t>Some test files were created</a:t>
            </a:r>
            <a:endParaRPr/>
          </a:p>
          <a:p>
            <a:pPr indent="0" lvl="0" marL="0" rtl="0" algn="l">
              <a:spcBef>
                <a:spcPts val="1600"/>
              </a:spcBef>
              <a:spcAft>
                <a:spcPts val="1600"/>
              </a:spcAft>
              <a:buNone/>
            </a:pPr>
            <a:r>
              <a:rPr lang="en-GB"/>
              <a:t>The file in db/migrate is used when we run rails db:migrate to create the table - let’s have a look at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Adding not null</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really want our name and price columns to be populated - to make them required fields</a:t>
            </a:r>
            <a:endParaRPr/>
          </a:p>
          <a:p>
            <a:pPr indent="0" lvl="0" marL="0" rtl="0" algn="l">
              <a:spcBef>
                <a:spcPts val="1600"/>
              </a:spcBef>
              <a:spcAft>
                <a:spcPts val="1600"/>
              </a:spcAft>
              <a:buNone/>
            </a:pPr>
            <a:r>
              <a:rPr lang="en-GB"/>
              <a:t>We can’t add this constraint with the generator, but we can update the migrate script to include it:</a:t>
            </a:r>
            <a:endParaRPr/>
          </a:p>
        </p:txBody>
      </p:sp>
      <p:sp>
        <p:nvSpPr>
          <p:cNvPr id="130" name="Google Shape;130;p20"/>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050">
                <a:solidFill>
                  <a:srgbClr val="C586C0"/>
                </a:solidFill>
                <a:latin typeface="Courier New"/>
                <a:ea typeface="Courier New"/>
                <a:cs typeface="Courier New"/>
                <a:sym typeface="Courier New"/>
              </a:rPr>
              <a:t>class</a:t>
            </a:r>
            <a:r>
              <a:rPr b="1" lang="en-GB" sz="1050">
                <a:solidFill>
                  <a:srgbClr val="FFFFFF"/>
                </a:solidFill>
                <a:latin typeface="Courier New"/>
                <a:ea typeface="Courier New"/>
                <a:cs typeface="Courier New"/>
                <a:sym typeface="Courier New"/>
              </a:rPr>
              <a:t> </a:t>
            </a:r>
            <a:r>
              <a:rPr b="1" lang="en-GB" sz="1050">
                <a:solidFill>
                  <a:srgbClr val="4EC9B0"/>
                </a:solidFill>
                <a:latin typeface="Courier New"/>
                <a:ea typeface="Courier New"/>
                <a:cs typeface="Courier New"/>
                <a:sym typeface="Courier New"/>
              </a:rPr>
              <a:t>CreateMenuItems &lt; ActiveRecord::Migration</a:t>
            </a:r>
            <a:r>
              <a:rPr b="1" lang="en-GB" sz="1050">
                <a:solidFill>
                  <a:srgbClr val="FFFFFF"/>
                </a:solidFill>
                <a:latin typeface="Courier New"/>
                <a:ea typeface="Courier New"/>
                <a:cs typeface="Courier New"/>
                <a:sym typeface="Courier New"/>
              </a:rPr>
              <a:t>[</a:t>
            </a:r>
            <a:r>
              <a:rPr b="1" lang="en-GB" sz="1050">
                <a:solidFill>
                  <a:srgbClr val="B5CEA8"/>
                </a:solidFill>
                <a:latin typeface="Courier New"/>
                <a:ea typeface="Courier New"/>
                <a:cs typeface="Courier New"/>
                <a:sym typeface="Courier New"/>
              </a:rPr>
              <a:t>5.2</a:t>
            </a:r>
            <a:r>
              <a:rPr b="1" lang="en-GB" sz="1050">
                <a:solidFill>
                  <a:srgbClr val="FFFFFF"/>
                </a:solidFill>
                <a:latin typeface="Courier New"/>
                <a:ea typeface="Courier New"/>
                <a:cs typeface="Courier New"/>
                <a:sym typeface="Courier New"/>
              </a:rPr>
              <a:t>]</a:t>
            </a:r>
            <a:endParaRPr b="1"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def</a:t>
            </a:r>
            <a:r>
              <a:rPr b="1" lang="en-GB" sz="1050">
                <a:solidFill>
                  <a:srgbClr val="FFFFFF"/>
                </a:solidFill>
                <a:latin typeface="Courier New"/>
                <a:ea typeface="Courier New"/>
                <a:cs typeface="Courier New"/>
                <a:sym typeface="Courier New"/>
              </a:rPr>
              <a:t> </a:t>
            </a:r>
            <a:r>
              <a:rPr b="1" lang="en-GB" sz="1050">
                <a:solidFill>
                  <a:srgbClr val="DCDCAA"/>
                </a:solidFill>
                <a:latin typeface="Courier New"/>
                <a:ea typeface="Courier New"/>
                <a:cs typeface="Courier New"/>
                <a:sym typeface="Courier New"/>
              </a:rPr>
              <a:t>change</a:t>
            </a:r>
            <a:endParaRPr b="1" sz="1050">
              <a:solidFill>
                <a:srgbClr val="DCDCA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create_table </a:t>
            </a:r>
            <a:r>
              <a:rPr b="1" lang="en-GB" sz="1050">
                <a:solidFill>
                  <a:srgbClr val="569CD6"/>
                </a:solidFill>
                <a:latin typeface="Courier New"/>
                <a:ea typeface="Courier New"/>
                <a:cs typeface="Courier New"/>
                <a:sym typeface="Courier New"/>
              </a:rPr>
              <a:t>:menu_items</a:t>
            </a:r>
            <a:r>
              <a:rPr b="1" lang="en-GB" sz="1050">
                <a:solidFill>
                  <a:srgbClr val="FFFFFF"/>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do </a:t>
            </a:r>
            <a:r>
              <a:rPr b="1" lang="en-GB" sz="1050">
                <a:solidFill>
                  <a:srgbClr val="FFFFFF"/>
                </a:solidFill>
                <a:latin typeface="Courier New"/>
                <a:ea typeface="Courier New"/>
                <a:cs typeface="Courier New"/>
                <a:sym typeface="Courier New"/>
              </a:rPr>
              <a:t>|</a:t>
            </a:r>
            <a:r>
              <a:rPr b="1" lang="en-GB" sz="1050">
                <a:solidFill>
                  <a:srgbClr val="9CDCFE"/>
                </a:solidFill>
                <a:latin typeface="Courier New"/>
                <a:ea typeface="Courier New"/>
                <a:cs typeface="Courier New"/>
                <a:sym typeface="Courier New"/>
              </a:rPr>
              <a:t>t</a:t>
            </a:r>
            <a:r>
              <a:rPr b="1" lang="en-GB" sz="1050">
                <a:solidFill>
                  <a:srgbClr val="FFFFFF"/>
                </a:solidFill>
                <a:latin typeface="Courier New"/>
                <a:ea typeface="Courier New"/>
                <a:cs typeface="Courier New"/>
                <a:sym typeface="Courier New"/>
              </a:rPr>
              <a:t>|</a:t>
            </a:r>
            <a:endParaRPr b="1"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9CDCFE"/>
                </a:solidFill>
                <a:latin typeface="Courier New"/>
                <a:ea typeface="Courier New"/>
                <a:cs typeface="Courier New"/>
                <a:sym typeface="Courier New"/>
              </a:rPr>
              <a:t>t</a:t>
            </a:r>
            <a:r>
              <a:rPr b="1" lang="en-GB" sz="1050">
                <a:solidFill>
                  <a:srgbClr val="FFFFFF"/>
                </a:solidFill>
                <a:latin typeface="Courier New"/>
                <a:ea typeface="Courier New"/>
                <a:cs typeface="Courier New"/>
                <a:sym typeface="Courier New"/>
              </a:rPr>
              <a:t>.</a:t>
            </a:r>
            <a:r>
              <a:rPr b="1" lang="en-GB" sz="1050">
                <a:solidFill>
                  <a:srgbClr val="DCDCAA"/>
                </a:solidFill>
                <a:latin typeface="Courier New"/>
                <a:ea typeface="Courier New"/>
                <a:cs typeface="Courier New"/>
                <a:sym typeface="Courier New"/>
              </a:rPr>
              <a:t>string</a:t>
            </a: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:name</a:t>
            </a: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limit:</a:t>
            </a:r>
            <a:r>
              <a:rPr b="1" lang="en-GB" sz="1050">
                <a:solidFill>
                  <a:srgbClr val="FFFFFF"/>
                </a:solidFill>
                <a:latin typeface="Courier New"/>
                <a:ea typeface="Courier New"/>
                <a:cs typeface="Courier New"/>
                <a:sym typeface="Courier New"/>
              </a:rPr>
              <a:t> </a:t>
            </a:r>
            <a:r>
              <a:rPr b="1" lang="en-GB" sz="1050">
                <a:solidFill>
                  <a:srgbClr val="B5CEA8"/>
                </a:solidFill>
                <a:latin typeface="Courier New"/>
                <a:ea typeface="Courier New"/>
                <a:cs typeface="Courier New"/>
                <a:sym typeface="Courier New"/>
              </a:rPr>
              <a:t>50</a:t>
            </a:r>
            <a:r>
              <a:rPr b="1" lang="en-GB" sz="1050">
                <a:solidFill>
                  <a:srgbClr val="FFFFFF"/>
                </a:solidFill>
                <a:latin typeface="Courier New"/>
                <a:ea typeface="Courier New"/>
                <a:cs typeface="Courier New"/>
                <a:sym typeface="Courier New"/>
              </a:rPr>
              <a:t>, </a:t>
            </a:r>
            <a:r>
              <a:rPr b="1" lang="en-GB" sz="1050">
                <a:solidFill>
                  <a:srgbClr val="FFFF00"/>
                </a:solidFill>
                <a:latin typeface="Courier New"/>
                <a:ea typeface="Courier New"/>
                <a:cs typeface="Courier New"/>
                <a:sym typeface="Courier New"/>
              </a:rPr>
              <a:t>null:false</a:t>
            </a:r>
            <a:endParaRPr b="1" sz="1050">
              <a:solidFill>
                <a:srgbClr val="FFFF0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9CDCFE"/>
                </a:solidFill>
                <a:latin typeface="Courier New"/>
                <a:ea typeface="Courier New"/>
                <a:cs typeface="Courier New"/>
                <a:sym typeface="Courier New"/>
              </a:rPr>
              <a:t>t</a:t>
            </a:r>
            <a:r>
              <a:rPr b="1" lang="en-GB" sz="1050">
                <a:solidFill>
                  <a:srgbClr val="FFFFFF"/>
                </a:solidFill>
                <a:latin typeface="Courier New"/>
                <a:ea typeface="Courier New"/>
                <a:cs typeface="Courier New"/>
                <a:sym typeface="Courier New"/>
              </a:rPr>
              <a:t>.</a:t>
            </a:r>
            <a:r>
              <a:rPr b="1" lang="en-GB" sz="1050">
                <a:solidFill>
                  <a:srgbClr val="DCDCAA"/>
                </a:solidFill>
                <a:latin typeface="Courier New"/>
                <a:ea typeface="Courier New"/>
                <a:cs typeface="Courier New"/>
                <a:sym typeface="Courier New"/>
              </a:rPr>
              <a:t>decimal</a:t>
            </a: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:price</a:t>
            </a: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precision:</a:t>
            </a:r>
            <a:r>
              <a:rPr b="1" lang="en-GB" sz="1050">
                <a:solidFill>
                  <a:srgbClr val="FFFFFF"/>
                </a:solidFill>
                <a:latin typeface="Courier New"/>
                <a:ea typeface="Courier New"/>
                <a:cs typeface="Courier New"/>
                <a:sym typeface="Courier New"/>
              </a:rPr>
              <a:t> </a:t>
            </a:r>
            <a:r>
              <a:rPr b="1" lang="en-GB" sz="1050">
                <a:solidFill>
                  <a:srgbClr val="B5CEA8"/>
                </a:solidFill>
                <a:latin typeface="Courier New"/>
                <a:ea typeface="Courier New"/>
                <a:cs typeface="Courier New"/>
                <a:sym typeface="Courier New"/>
              </a:rPr>
              <a:t>10</a:t>
            </a:r>
            <a:r>
              <a:rPr b="1" lang="en-GB" sz="1050">
                <a:solidFill>
                  <a:srgbClr val="FFFFFF"/>
                </a:solidFill>
                <a:latin typeface="Courier New"/>
                <a:ea typeface="Courier New"/>
                <a:cs typeface="Courier New"/>
                <a:sym typeface="Courier New"/>
              </a:rPr>
              <a:t>, </a:t>
            </a:r>
            <a:r>
              <a:rPr b="1" lang="en-GB" sz="1050">
                <a:solidFill>
                  <a:srgbClr val="569CD6"/>
                </a:solidFill>
                <a:latin typeface="Courier New"/>
                <a:ea typeface="Courier New"/>
                <a:cs typeface="Courier New"/>
                <a:sym typeface="Courier New"/>
              </a:rPr>
              <a:t>scale:</a:t>
            </a:r>
            <a:r>
              <a:rPr b="1" lang="en-GB" sz="1050">
                <a:solidFill>
                  <a:srgbClr val="FFFFFF"/>
                </a:solidFill>
                <a:latin typeface="Courier New"/>
                <a:ea typeface="Courier New"/>
                <a:cs typeface="Courier New"/>
                <a:sym typeface="Courier New"/>
              </a:rPr>
              <a:t> </a:t>
            </a:r>
            <a:r>
              <a:rPr b="1" lang="en-GB" sz="1050">
                <a:solidFill>
                  <a:srgbClr val="B5CEA8"/>
                </a:solidFill>
                <a:latin typeface="Courier New"/>
                <a:ea typeface="Courier New"/>
                <a:cs typeface="Courier New"/>
                <a:sym typeface="Courier New"/>
              </a:rPr>
              <a:t>2</a:t>
            </a:r>
            <a:r>
              <a:rPr b="1" lang="en-GB" sz="1050">
                <a:solidFill>
                  <a:srgbClr val="FFFFFF"/>
                </a:solidFill>
                <a:latin typeface="Courier New"/>
                <a:ea typeface="Courier New"/>
                <a:cs typeface="Courier New"/>
                <a:sym typeface="Courier New"/>
              </a:rPr>
              <a:t>, </a:t>
            </a:r>
            <a:r>
              <a:rPr b="1" lang="en-GB" sz="1050">
                <a:solidFill>
                  <a:srgbClr val="FFFF00"/>
                </a:solidFill>
                <a:latin typeface="Courier New"/>
                <a:ea typeface="Courier New"/>
                <a:cs typeface="Courier New"/>
                <a:sym typeface="Courier New"/>
              </a:rPr>
              <a:t>null:false</a:t>
            </a:r>
            <a:endParaRPr b="1" sz="1050">
              <a:solidFill>
                <a:srgbClr val="FFFF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9CDCFE"/>
                </a:solidFill>
                <a:latin typeface="Courier New"/>
                <a:ea typeface="Courier New"/>
                <a:cs typeface="Courier New"/>
                <a:sym typeface="Courier New"/>
              </a:rPr>
              <a:t>t</a:t>
            </a:r>
            <a:r>
              <a:rPr b="1" lang="en-GB" sz="1050">
                <a:solidFill>
                  <a:srgbClr val="FFFFFF"/>
                </a:solidFill>
                <a:latin typeface="Courier New"/>
                <a:ea typeface="Courier New"/>
                <a:cs typeface="Courier New"/>
                <a:sym typeface="Courier New"/>
              </a:rPr>
              <a:t>.</a:t>
            </a:r>
            <a:r>
              <a:rPr b="1" lang="en-GB" sz="1050">
                <a:solidFill>
                  <a:srgbClr val="DCDCAA"/>
                </a:solidFill>
                <a:latin typeface="Courier New"/>
                <a:ea typeface="Courier New"/>
                <a:cs typeface="Courier New"/>
                <a:sym typeface="Courier New"/>
              </a:rPr>
              <a:t>timestamps</a:t>
            </a:r>
            <a:endParaRPr b="1" sz="1050">
              <a:solidFill>
                <a:srgbClr val="DCDCAA"/>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end</a:t>
            </a:r>
            <a:endParaRPr b="1"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FFFFFF"/>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end</a:t>
            </a:r>
            <a:endParaRPr b="1" sz="105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C586C0"/>
                </a:solidFill>
                <a:latin typeface="Courier New"/>
                <a:ea typeface="Courier New"/>
                <a:cs typeface="Courier New"/>
                <a:sym typeface="Courier New"/>
              </a:rPr>
              <a:t>end</a:t>
            </a:r>
            <a:endParaRPr b="1" sz="1050">
              <a:solidFill>
                <a:srgbClr val="C586C0"/>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Try it! Run rails db:migrate</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you run </a:t>
            </a:r>
            <a:r>
              <a:rPr lang="en-GB">
                <a:latin typeface="Consolas"/>
                <a:ea typeface="Consolas"/>
                <a:cs typeface="Consolas"/>
                <a:sym typeface="Consolas"/>
              </a:rPr>
              <a:t>rails db:migrate</a:t>
            </a:r>
            <a:r>
              <a:rPr lang="en-GB"/>
              <a:t>, it will create the table in development database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You can look at the database in pgadmin and see that now we have a table.</a:t>
            </a:r>
            <a:endParaRPr/>
          </a:p>
          <a:p>
            <a:pPr indent="0" lvl="0" marL="0" rtl="0" algn="l">
              <a:spcBef>
                <a:spcPts val="1600"/>
              </a:spcBef>
              <a:spcAft>
                <a:spcPts val="1600"/>
              </a:spcAft>
              <a:buNone/>
            </a:pPr>
            <a:r>
              <a:rPr lang="en-GB"/>
              <a:t>Side note: If you ever want to undo what is done with a migration, you can use </a:t>
            </a:r>
            <a:r>
              <a:rPr lang="en-GB">
                <a:latin typeface="Consolas"/>
                <a:ea typeface="Consolas"/>
                <a:cs typeface="Consolas"/>
                <a:sym typeface="Consolas"/>
              </a:rPr>
              <a:t>rails db:rollback</a:t>
            </a:r>
            <a:endParaRPr>
              <a:latin typeface="Consolas"/>
              <a:ea typeface="Consolas"/>
              <a:cs typeface="Consolas"/>
              <a:sym typeface="Consolas"/>
            </a:endParaRPr>
          </a:p>
        </p:txBody>
      </p:sp>
      <p:sp>
        <p:nvSpPr>
          <p:cNvPr id="137" name="Google Shape;137;p21"/>
          <p:cNvSpPr txBox="1"/>
          <p:nvPr/>
        </p:nvSpPr>
        <p:spPr>
          <a:xfrm>
            <a:off x="2908400" y="2474100"/>
            <a:ext cx="2517600" cy="651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 create_table(:menu_items)</a:t>
            </a:r>
            <a:endParaRPr>
              <a:solidFill>
                <a:srgbClr val="FFFFFF"/>
              </a:solidFill>
              <a:latin typeface="Lato"/>
              <a:ea typeface="Lato"/>
              <a:cs typeface="Lato"/>
              <a:sym typeface="Lato"/>
            </a:endParaRPr>
          </a:p>
          <a:p>
            <a:pPr indent="0" lvl="0" marL="0" rtl="0" algn="l">
              <a:spcBef>
                <a:spcPts val="0"/>
              </a:spcBef>
              <a:spcAft>
                <a:spcPts val="0"/>
              </a:spcAft>
              <a:buNone/>
            </a:pPr>
            <a:r>
              <a:rPr lang="en-GB">
                <a:solidFill>
                  <a:srgbClr val="FFFFFF"/>
                </a:solidFill>
                <a:latin typeface="Lato"/>
                <a:ea typeface="Lato"/>
                <a:cs typeface="Lato"/>
                <a:sym typeface="Lato"/>
              </a:rPr>
              <a:t>   -&gt; 0.0155s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