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782498-6E30-4CD8-BB7D-C0D89976F2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71355D-C2D8-481E-B290-2BA7F924F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FF8D-5D48-4DB6-9F11-A40970557F27}" type="datetime1">
              <a:rPr lang="es-MX" smtClean="0"/>
              <a:t>27/02/2024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E6C6C-147A-4495-8E4F-7EFA6147D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5DC612-66A9-41BE-8FAF-AD0BA4C119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FC66-9091-4595-88AC-489DFA1422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63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EFBA8-339E-4326-94FF-E68FE736E540}" type="datetime1">
              <a:rPr lang="es-MX" smtClean="0"/>
              <a:pPr/>
              <a:t>27/02/2024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/>
            <a:r>
              <a:rPr lang="es-MX" noProof="0" dirty="0"/>
              <a:t>Segundo nivel</a:t>
            </a:r>
          </a:p>
          <a:p>
            <a:pPr lvl="2"/>
            <a:r>
              <a:rPr lang="es-MX" noProof="0" dirty="0"/>
              <a:t>Tercer nivel</a:t>
            </a:r>
          </a:p>
          <a:p>
            <a:pPr lvl="3"/>
            <a:r>
              <a:rPr lang="es-MX" noProof="0" dirty="0"/>
              <a:t>Cuarto nivel</a:t>
            </a:r>
          </a:p>
          <a:p>
            <a:pPr lvl="4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9B84-2044-4FC5-AC9B-9CA944437634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010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9B84-2044-4FC5-AC9B-9CA94443763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97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9B84-2044-4FC5-AC9B-9CA9444376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58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9B84-2044-4FC5-AC9B-9CA9444376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8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9B84-2044-4FC5-AC9B-9CA9444376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34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9B84-2044-4FC5-AC9B-9CA9444376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24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28469-38B0-4E31-A44F-910BEB706B6C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B14B1-75B8-4949-B8C4-22C56F87FED9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A508F-6AE2-4C9F-8B26-B879A50C8268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0553E-8A64-42CF-99FB-76D412C5DA85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46EEC-C6A4-4343-9153-2C2F7EBFEB32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AC1A5-C04B-4432-A9C9-806020DCAC1A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969B5-A96E-45B6-B5CF-2B6FDEFF9631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46738-6E53-4122-9F5A-02164E9D0087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49530-06E1-44AD-BC14-F57660ECD181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
             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92ECF-59A4-492C-9635-370EB6A13D4D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MX" noProof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49D029E0-2EAC-490F-89F7-5F7DD999ADFC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MX" noProof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6EDB650E-83E0-4997-9249-5F79FFDD19E7}" type="datetime1">
              <a:rPr lang="es-MX" noProof="0" smtClean="0"/>
              <a:t>27/02/2024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MX" noProof="0"/>
              <a:t>
             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MX" noProof="0" smtClean="0"/>
              <a:pPr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Autofit/>
          </a:bodyPr>
          <a:lstStyle/>
          <a:p>
            <a:pPr rtl="0"/>
            <a:r>
              <a:rPr lang="es-MX" sz="4000" dirty="0">
                <a:solidFill>
                  <a:schemeClr val="tx1"/>
                </a:solidFill>
              </a:rPr>
              <a:t>MODELO SM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85000" lnSpcReduction="20000"/>
          </a:bodyPr>
          <a:lstStyle/>
          <a:p>
            <a:r>
              <a:rPr lang="es-MX" sz="1000" b="0" i="0" dirty="0">
                <a:solidFill>
                  <a:schemeClr val="tx1"/>
                </a:solidFill>
                <a:effectLst/>
                <a:latin typeface="+mj-lt"/>
              </a:rPr>
              <a:t>Simulación Matemática</a:t>
            </a:r>
          </a:p>
          <a:p>
            <a:r>
              <a:rPr lang="es-MX" sz="1000" b="0" i="0" dirty="0">
                <a:solidFill>
                  <a:schemeClr val="tx1"/>
                </a:solidFill>
                <a:effectLst/>
                <a:latin typeface="+mj-lt"/>
              </a:rPr>
              <a:t>Profesor: Gabriel A. Morales Ruiz</a:t>
            </a:r>
          </a:p>
          <a:p>
            <a:r>
              <a:rPr lang="es-MX" sz="1000" dirty="0">
                <a:solidFill>
                  <a:schemeClr val="tx1"/>
                </a:solidFill>
                <a:latin typeface="+mj-lt"/>
              </a:rPr>
              <a:t>Proyecto 1</a:t>
            </a:r>
            <a:endParaRPr lang="es-MX" sz="10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 descr="Cifras de comercio financiero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0" i="0" dirty="0" err="1">
                <a:effectLst/>
                <a:latin typeface="+mn-lt"/>
              </a:rPr>
              <a:t>Integrantes</a:t>
            </a:r>
            <a:r>
              <a:rPr lang="en-US" sz="1800" b="0" i="0" dirty="0">
                <a:effectLst/>
                <a:latin typeface="+mn-lt"/>
              </a:rPr>
              <a:t>:</a:t>
            </a:r>
            <a:br>
              <a:rPr lang="en-US" sz="1800" b="0" i="0" dirty="0">
                <a:effectLst/>
                <a:latin typeface="+mn-lt"/>
              </a:rPr>
            </a:br>
            <a:r>
              <a:rPr lang="en-US" sz="1800" b="0" i="0" dirty="0">
                <a:effectLst/>
                <a:latin typeface="+mn-lt"/>
              </a:rPr>
              <a:t>Christopher Jacob </a:t>
            </a:r>
            <a:r>
              <a:rPr lang="en-US" sz="1800" b="0" i="0" dirty="0" err="1">
                <a:effectLst/>
                <a:latin typeface="+mn-lt"/>
              </a:rPr>
              <a:t>Ahumada</a:t>
            </a:r>
            <a:r>
              <a:rPr lang="en-US" sz="1800" b="0" i="0" dirty="0">
                <a:effectLst/>
                <a:latin typeface="+mn-lt"/>
              </a:rPr>
              <a:t> Robles</a:t>
            </a:r>
            <a:br>
              <a:rPr lang="en-US" sz="1800" b="0" i="0" dirty="0">
                <a:effectLst/>
                <a:latin typeface="+mn-lt"/>
              </a:rPr>
            </a:br>
            <a:r>
              <a:rPr lang="en-US" sz="1800" b="0" i="0" dirty="0">
                <a:effectLst/>
                <a:latin typeface="+mn-lt"/>
              </a:rPr>
              <a:t>Roberto Carlos Guzmán </a:t>
            </a:r>
            <a:r>
              <a:rPr lang="en-US" sz="1800" b="0" i="0" dirty="0" err="1">
                <a:effectLst/>
                <a:latin typeface="+mn-lt"/>
              </a:rPr>
              <a:t>Orduño</a:t>
            </a:r>
            <a:br>
              <a:rPr lang="en-US" sz="1800" b="0" i="0" dirty="0">
                <a:effectLst/>
                <a:latin typeface="+mn-lt"/>
              </a:rPr>
            </a:br>
            <a:endParaRPr lang="en-US" sz="1800" b="0" i="0" dirty="0">
              <a:effectLst/>
              <a:latin typeface="+mn-lt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367FD-D1D8-6752-CD90-DE47891C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5773" y="841189"/>
            <a:ext cx="2795027" cy="48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MX" dirty="0">
                <a:solidFill>
                  <a:srgbClr val="FFFFFF"/>
                </a:solidFill>
              </a:rPr>
              <a:t>Tabla de contenidos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2E033-A4B8-023B-A893-2E2E265A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902" y="1967704"/>
            <a:ext cx="5776490" cy="2922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Objetivos generales 1</a:t>
            </a:r>
          </a:p>
          <a:p>
            <a:pPr marL="0" indent="0">
              <a:buNone/>
            </a:pPr>
            <a:r>
              <a:rPr lang="es-MX" dirty="0"/>
              <a:t>Modelado matemático del caso 2</a:t>
            </a:r>
          </a:p>
          <a:p>
            <a:pPr marL="0" indent="0">
              <a:buNone/>
            </a:pPr>
            <a:r>
              <a:rPr lang="es-MX" dirty="0"/>
              <a:t>Marco teórico e investigación 3</a:t>
            </a:r>
          </a:p>
          <a:p>
            <a:pPr marL="0" indent="0">
              <a:buNone/>
            </a:pPr>
            <a:r>
              <a:rPr lang="es-MX" dirty="0"/>
              <a:t>Propuesta de solución 4</a:t>
            </a:r>
          </a:p>
          <a:p>
            <a:pPr marL="0" indent="0">
              <a:buNone/>
            </a:pPr>
            <a:r>
              <a:rPr lang="es-MX" dirty="0"/>
              <a:t>Diagramas de flujo 5</a:t>
            </a:r>
          </a:p>
          <a:p>
            <a:pPr marL="0" indent="0">
              <a:buNone/>
            </a:pPr>
            <a:r>
              <a:rPr lang="es-MX" dirty="0"/>
              <a:t>Visualización de resultados 6</a:t>
            </a:r>
          </a:p>
          <a:p>
            <a:pPr marL="0" indent="0">
              <a:buNone/>
            </a:pPr>
            <a:r>
              <a:rPr lang="es-MX" dirty="0"/>
              <a:t>Conclusiones 7</a:t>
            </a:r>
          </a:p>
          <a:p>
            <a:pPr marL="0" indent="0">
              <a:buNone/>
            </a:pPr>
            <a:r>
              <a:rPr lang="es-MX" dirty="0"/>
              <a:t>Referencias 8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370076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MX">
                <a:solidFill>
                  <a:srgbClr val="FFFFFF"/>
                </a:solidFill>
              </a:rPr>
              <a:t>Objetivos generales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04824-B17E-FFE5-562F-7913BC22FC8D}"/>
              </a:ext>
            </a:extLst>
          </p:cNvPr>
          <p:cNvSpPr txBox="1">
            <a:spLocks/>
          </p:cNvSpPr>
          <p:nvPr/>
        </p:nvSpPr>
        <p:spPr>
          <a:xfrm>
            <a:off x="7638965" y="2810943"/>
            <a:ext cx="445177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>
                <a:solidFill>
                  <a:schemeClr val="bg1"/>
                </a:solidFill>
              </a:rPr>
              <a:t>Identificar la relación Intel y AMD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9E7482-3C31-E0CC-C9AF-3255DAC4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4" y="1347272"/>
            <a:ext cx="6710330" cy="416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MX" dirty="0">
                <a:solidFill>
                  <a:schemeClr val="bg1"/>
                </a:solidFill>
              </a:rPr>
              <a:t>Modelo</a:t>
            </a:r>
          </a:p>
        </p:txBody>
      </p:sp>
      <p:pic>
        <p:nvPicPr>
          <p:cNvPr id="4" name="Imagen 3" descr="Una mano señalando cifras financieras con un bolígrafo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marL="0" indent="0" algn="ctr" rtl="0">
              <a:buNone/>
            </a:pPr>
            <a:endParaRPr lang="es-MX" sz="3200" b="0" i="0" u="none" strike="noStrike" dirty="0">
              <a:solidFill>
                <a:schemeClr val="bg1"/>
              </a:solidFill>
              <a:effectLst/>
              <a:latin typeface="STIXMathJax_Normal-italic"/>
            </a:endParaRPr>
          </a:p>
          <a:p>
            <a:pPr marL="0" indent="0" algn="ctr" rtl="0">
              <a:buNone/>
            </a:pP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𝑧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Main"/>
              </a:rPr>
              <a:t>=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𝐵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Main"/>
              </a:rPr>
              <a:t>0+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𝐵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Main"/>
              </a:rPr>
              <a:t>1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𝑥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Main"/>
              </a:rPr>
              <a:t>+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𝐵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Main"/>
              </a:rPr>
              <a:t>2</a:t>
            </a:r>
            <a:r>
              <a:rPr lang="es-MX" sz="3200" b="0" i="0" u="none" strike="noStrike" dirty="0">
                <a:solidFill>
                  <a:schemeClr val="bg1"/>
                </a:solidFill>
                <a:effectLst/>
                <a:latin typeface="STIXMathJax_Normal-italic"/>
              </a:rPr>
              <a:t>𝑦</a:t>
            </a:r>
          </a:p>
          <a:p>
            <a:pPr marL="0" indent="0" algn="ctr" rtl="0">
              <a:buNone/>
            </a:pPr>
            <a:r>
              <a:rPr lang="es-MX" sz="3200" dirty="0">
                <a:solidFill>
                  <a:schemeClr val="bg1"/>
                </a:solidFill>
                <a:latin typeface="STIXMathJax_Normal-italic"/>
              </a:rPr>
              <a:t>z = AMD</a:t>
            </a:r>
          </a:p>
          <a:p>
            <a:pPr marL="0" indent="0" algn="ctr" rtl="0">
              <a:buNone/>
            </a:pPr>
            <a:r>
              <a:rPr lang="es-MX" sz="3200" dirty="0">
                <a:solidFill>
                  <a:schemeClr val="bg1"/>
                </a:solidFill>
                <a:latin typeface="STIXMathJax_Normal-italic"/>
              </a:rPr>
              <a:t>x = días</a:t>
            </a:r>
          </a:p>
          <a:p>
            <a:pPr marL="0" indent="0" algn="ctr" rtl="0">
              <a:buNone/>
            </a:pPr>
            <a:r>
              <a:rPr lang="es-MX" sz="3200" dirty="0">
                <a:solidFill>
                  <a:schemeClr val="bg1"/>
                </a:solidFill>
                <a:latin typeface="STIXMathJax_Normal-italic"/>
              </a:rPr>
              <a:t>y = Intel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ECFD2-5516-FEB5-9FF0-156883AF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SOLUCIÓN Y VISUALIZACIÓN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425A78-6B17-44C4-A7EA-C014D6B388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68" y="1366201"/>
            <a:ext cx="6421164" cy="41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07A3C6-B54A-E0B8-0909-DA9AAEF1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67" y="5930554"/>
            <a:ext cx="4007154" cy="2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3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D15B17-B8AA-93A4-F1C5-A3AE617E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D3633-6156-0ECC-938B-D670A660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Los resultados sugieren una relación positiva. Es decir, cuando el precio de las acciones de Intel aumenta, también se espera que aumente el precio de las acciones de AMD, y viceversa.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7B7DCA-EF55-0817-A953-A3492199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10828"/>
            <a:ext cx="6250769" cy="38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92007FF8-C6B8-4489-25D6-0B5D6E30C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36" y="1416246"/>
            <a:ext cx="9939528" cy="40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6B98B675-AB10-EDEB-2292-10E32EB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1D25A3-CEE2-8122-FA26-9819B376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flowChartDocumen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3563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2868</TotalTime>
  <Words>135</Words>
  <Application>Microsoft Office PowerPoint</Application>
  <PresentationFormat>Panorámica</PresentationFormat>
  <Paragraphs>31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STIXMathJax_Main</vt:lpstr>
      <vt:lpstr>STIXMathJax_Normal-italic</vt:lpstr>
      <vt:lpstr>Paquete</vt:lpstr>
      <vt:lpstr>MODELO SM</vt:lpstr>
      <vt:lpstr>Integrantes: Christopher Jacob Ahumada Robles Roberto Carlos Guzmán Orduño </vt:lpstr>
      <vt:lpstr>Tabla de contenidos</vt:lpstr>
      <vt:lpstr>Objetivos generales</vt:lpstr>
      <vt:lpstr>Modelo</vt:lpstr>
      <vt:lpstr>SOLUCIÓN Y VISUALIZACIÓN</vt:lpstr>
      <vt:lpstr>CONCLUSIONES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SM</dc:title>
  <dc:creator>GUZMAN ORDUÑO, ROBERTO CARLOS</dc:creator>
  <cp:lastModifiedBy>GUZMAN ORDUÑO, ROBERTO CARLOS</cp:lastModifiedBy>
  <cp:revision>1</cp:revision>
  <dcterms:created xsi:type="dcterms:W3CDTF">2024-02-27T21:53:31Z</dcterms:created>
  <dcterms:modified xsi:type="dcterms:W3CDTF">2024-02-29T21:42:03Z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