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17" r:id="rId3"/>
    <p:sldId id="318" r:id="rId4"/>
    <p:sldId id="319" r:id="rId5"/>
    <p:sldId id="320" r:id="rId6"/>
    <p:sldId id="329" r:id="rId7"/>
    <p:sldId id="321" r:id="rId8"/>
    <p:sldId id="326" r:id="rId9"/>
    <p:sldId id="322" r:id="rId10"/>
    <p:sldId id="307" r:id="rId11"/>
    <p:sldId id="328" r:id="rId12"/>
    <p:sldId id="305" r:id="rId13"/>
    <p:sldId id="324" r:id="rId14"/>
    <p:sldId id="310" r:id="rId15"/>
    <p:sldId id="285" r:id="rId16"/>
    <p:sldId id="294" r:id="rId17"/>
    <p:sldId id="269" r:id="rId18"/>
    <p:sldId id="302" r:id="rId19"/>
    <p:sldId id="308" r:id="rId20"/>
    <p:sldId id="306" r:id="rId21"/>
    <p:sldId id="309" r:id="rId22"/>
    <p:sldId id="325" r:id="rId23"/>
    <p:sldId id="311" r:id="rId24"/>
    <p:sldId id="296" r:id="rId25"/>
    <p:sldId id="295" r:id="rId26"/>
    <p:sldId id="297" r:id="rId27"/>
    <p:sldId id="312" r:id="rId28"/>
    <p:sldId id="313" r:id="rId29"/>
    <p:sldId id="314" r:id="rId30"/>
    <p:sldId id="315" r:id="rId31"/>
    <p:sldId id="316" r:id="rId32"/>
    <p:sldId id="291" r:id="rId33"/>
    <p:sldId id="292" r:id="rId34"/>
    <p:sldId id="286" r:id="rId35"/>
    <p:sldId id="287" r:id="rId36"/>
    <p:sldId id="327" r:id="rId37"/>
    <p:sldId id="28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QMS Portal (view)" id="{29088EDB-C947-4B4C-B0CF-635854EF5D6B}">
          <p14:sldIdLst>
            <p14:sldId id="323"/>
            <p14:sldId id="317"/>
            <p14:sldId id="318"/>
            <p14:sldId id="319"/>
            <p14:sldId id="320"/>
            <p14:sldId id="329"/>
            <p14:sldId id="321"/>
            <p14:sldId id="326"/>
            <p14:sldId id="322"/>
            <p14:sldId id="307"/>
            <p14:sldId id="328"/>
            <p14:sldId id="305"/>
          </p14:sldIdLst>
        </p14:section>
        <p14:section name="Process Flow (Document Creation)" id="{93364EFA-C4BC-4C66-A3C9-5D3215331A6E}">
          <p14:sldIdLst>
            <p14:sldId id="324"/>
            <p14:sldId id="310"/>
          </p14:sldIdLst>
        </p14:section>
        <p14:section name="DCM (submission)" id="{0F719EC9-96A2-400F-94B9-3E82CC4267B5}">
          <p14:sldIdLst>
            <p14:sldId id="285"/>
            <p14:sldId id="294"/>
          </p14:sldIdLst>
        </p14:section>
        <p14:section name="DCM (Review)" id="{FE9B8EFF-F950-4DBA-B5F0-BE46441E63E2}">
          <p14:sldIdLst>
            <p14:sldId id="269"/>
            <p14:sldId id="302"/>
          </p14:sldIdLst>
        </p14:section>
        <p14:section name="DCM (Approval)" id="{D50048C4-8710-4C74-9119-EAF771F6CBA0}">
          <p14:sldIdLst>
            <p14:sldId id="308"/>
            <p14:sldId id="306"/>
          </p14:sldIdLst>
        </p14:section>
        <p14:section name="DCM (Control &amp; Distribution)" id="{08C565AD-8AF6-4392-BC97-814CD4FB1C01}">
          <p14:sldIdLst>
            <p14:sldId id="309"/>
          </p14:sldIdLst>
        </p14:section>
        <p14:section name="Process Flow (Document Revision)" id="{60B0321A-4E7B-41A5-A234-2BA6252B223F}">
          <p14:sldIdLst>
            <p14:sldId id="325"/>
            <p14:sldId id="311"/>
          </p14:sldIdLst>
        </p14:section>
        <p14:section name="DCM (Submission - Revision)" id="{836DF739-AEEF-4787-958A-2BD0A4C9E3FC}">
          <p14:sldIdLst>
            <p14:sldId id="296"/>
            <p14:sldId id="295"/>
            <p14:sldId id="297"/>
          </p14:sldIdLst>
        </p14:section>
        <p14:section name="DCM (Revision Review)" id="{A43B800D-59C0-4A88-80D5-7B502CD8DC1D}">
          <p14:sldIdLst>
            <p14:sldId id="312"/>
            <p14:sldId id="313"/>
          </p14:sldIdLst>
        </p14:section>
        <p14:section name="DCM (Revision Approval)" id="{4F45D646-6C6A-404D-A0DC-5BF3848156DA}">
          <p14:sldIdLst>
            <p14:sldId id="314"/>
            <p14:sldId id="315"/>
          </p14:sldIdLst>
        </p14:section>
        <p14:section name="DCM (Control and Distribution" id="{340DF92E-B6D4-4CB0-BE5A-F7A5C4E9562B}">
          <p14:sldIdLst>
            <p14:sldId id="316"/>
          </p14:sldIdLst>
        </p14:section>
        <p14:section name="NCAR" id="{4E14CDCD-29F1-40A9-855A-062C47DF7780}">
          <p14:sldIdLst>
            <p14:sldId id="291"/>
            <p14:sldId id="292"/>
            <p14:sldId id="286"/>
            <p14:sldId id="287"/>
            <p14:sldId id="327"/>
            <p14:sldId id="28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6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D9313-90E5-FFE3-44FB-80E00AE013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0465-0DF4-A12E-FC17-FC91D771A4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B9FAE-F563-FACB-97E9-C79D960F8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72FB-235A-4119-BA3A-BA735420F8D9}" type="datetimeFigureOut">
              <a:rPr lang="en-PH" smtClean="0"/>
              <a:t>21/09/2022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01F41-579B-42A8-4EF2-82F7C2AC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7A6CD-8BF2-45A9-AC43-E26DF7187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CE8-655C-49EF-BBA4-0E433BF99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4628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2B4C7-63AD-BD51-5B8D-338ECB640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7336EE-8FBB-50A5-9471-7658DB122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73816-5360-E3A8-C78B-01559E23F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72FB-235A-4119-BA3A-BA735420F8D9}" type="datetimeFigureOut">
              <a:rPr lang="en-PH" smtClean="0"/>
              <a:t>21/09/2022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88250E-0DE0-A7A0-BCF8-5DA11F40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F39B2-1084-6CEF-1047-C30E52AB9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CE8-655C-49EF-BBA4-0E433BF99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20069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CB5110-377F-060A-514C-BAFE0F4425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34977-6166-E62C-0644-8643B3F6B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680C7-8C31-108F-A7E3-C712E6378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72FB-235A-4119-BA3A-BA735420F8D9}" type="datetimeFigureOut">
              <a:rPr lang="en-PH" smtClean="0"/>
              <a:t>21/09/2022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B57AD-054B-F010-D975-BE7E64FE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A823E-0BC4-69EB-9F7B-D2FDCCFCD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CE8-655C-49EF-BBA4-0E433BF99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9304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7D81-08B7-2EA1-40D7-A00E02596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B8656B-3E9A-269F-24D6-073787B9F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9129C0-CDA1-E40E-DB55-B237664DE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72FB-235A-4119-BA3A-BA735420F8D9}" type="datetimeFigureOut">
              <a:rPr lang="en-PH" smtClean="0"/>
              <a:t>21/09/2022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E6797-97DC-90DF-2316-F4F1411E3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397A0-A81B-E8ED-F3EF-1199D4B5E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CE8-655C-49EF-BBA4-0E433BF99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87233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6F1FD-C8C6-29F3-D915-A4DCB1FF7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F176B1-46F9-8BFC-A6B4-A809D707BC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5398-A135-1208-BABC-1AAE161A9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72FB-235A-4119-BA3A-BA735420F8D9}" type="datetimeFigureOut">
              <a:rPr lang="en-PH" smtClean="0"/>
              <a:t>21/09/2022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381445-8BCE-2A61-AD7E-5C690E774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E4574-2A7A-8291-E42C-C18E91CE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CE8-655C-49EF-BBA4-0E433BF99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4849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E6465-F563-B19A-1C89-0938B593A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59C4B9-37CB-3BE6-FFA7-32316DE6BF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61474-8B55-1718-BF68-5FC4F315F2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C2DA9-C644-4FD7-01ED-807923996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72FB-235A-4119-BA3A-BA735420F8D9}" type="datetimeFigureOut">
              <a:rPr lang="en-PH" smtClean="0"/>
              <a:t>21/09/2022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2D40AF-C524-3715-129E-D2D496F06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375A2-C381-5CF8-ACCC-7D6238D1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CE8-655C-49EF-BBA4-0E433BF99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47954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5C65-58D1-F62C-3B7A-610E31010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E274A8-858B-3ED9-4839-E961B8413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279A8-9172-872D-5E44-399F2FE84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B82AE2-7C0A-0A06-DD3D-4C03F46C7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19FCC-7E22-8E42-2E47-EEB82EF4D1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0047B4-8C90-AEE7-1289-5A67C9F57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72FB-235A-4119-BA3A-BA735420F8D9}" type="datetimeFigureOut">
              <a:rPr lang="en-PH" smtClean="0"/>
              <a:t>21/09/2022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24CF38-E106-444A-B31A-71CA881C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6DEB1-8E1C-812D-3806-8AE09AAE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CE8-655C-49EF-BBA4-0E433BF99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548971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A82D1-6984-C1A3-C6FC-D4C011F23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CD6397-A9E0-9F94-BE84-9CE93600D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72FB-235A-4119-BA3A-BA735420F8D9}" type="datetimeFigureOut">
              <a:rPr lang="en-PH" smtClean="0"/>
              <a:t>21/09/2022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0397DD-6C2E-042A-7087-6CA1791E3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45B47D-BD96-9C82-AEF1-BCCE69E5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CE8-655C-49EF-BBA4-0E433BF99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3761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F3101-87BB-3653-7C43-A8FCC7720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72FB-235A-4119-BA3A-BA735420F8D9}" type="datetimeFigureOut">
              <a:rPr lang="en-PH" smtClean="0"/>
              <a:t>21/09/2022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ED3B29-ECB9-92C7-227A-5E7822DA0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6D65B-BD75-9CBA-D2C1-1E9AD3786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CE8-655C-49EF-BBA4-0E433BF99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87762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AB56B-E2B4-B8E1-F2DA-935BEEC3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D5192-F03C-9FC6-C3F4-6A4821759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9A0D1A-4881-09A4-C1EA-89FCA5C49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EC0161-523A-1DC7-7B4D-9C6E65B2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72FB-235A-4119-BA3A-BA735420F8D9}" type="datetimeFigureOut">
              <a:rPr lang="en-PH" smtClean="0"/>
              <a:t>21/09/2022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3168B-3949-E857-F317-EFD7DDD37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922A2A-AD8C-7264-2285-95927FCE3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CE8-655C-49EF-BBA4-0E433BF99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0097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EA66D-794E-DD72-B3CB-3808BFCA0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F198BC-317B-2658-319D-15D37B8FB5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EFA2B-681F-3D32-9B3D-24E6424BE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E75A8-721D-41A7-769D-ACEA5D136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972FB-235A-4119-BA3A-BA735420F8D9}" type="datetimeFigureOut">
              <a:rPr lang="en-PH" smtClean="0"/>
              <a:t>21/09/2022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53AA0-6FCD-9B94-D57E-202152D7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D7DBFF-17CF-C10B-EA73-50133614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0CBCE8-655C-49EF-BBA4-0E433BF99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9746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B1B7FA-7BD6-20BF-FB0E-197864E79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997F6-6AEA-3A79-4965-807A6B4A9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BA0FE-4E2F-8C87-CD60-49648A1D15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972FB-235A-4119-BA3A-BA735420F8D9}" type="datetimeFigureOut">
              <a:rPr lang="en-PH" smtClean="0"/>
              <a:t>21/09/2022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74843-2647-D6F4-7A7A-72CF500778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EA47F-D79A-2494-2AF8-D3ED504549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0CBCE8-655C-49EF-BBA4-0E433BF99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63900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098873-8314-FC6B-8CFF-DF7163D34F4A}"/>
              </a:ext>
            </a:extLst>
          </p:cNvPr>
          <p:cNvSpPr txBox="1"/>
          <p:nvPr/>
        </p:nvSpPr>
        <p:spPr>
          <a:xfrm>
            <a:off x="902348" y="2088114"/>
            <a:ext cx="7501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400" b="1" dirty="0"/>
              <a:t>Online Quality Management System (</a:t>
            </a:r>
            <a:r>
              <a:rPr lang="en-PH" sz="2400" b="1" dirty="0" err="1"/>
              <a:t>iQMS</a:t>
            </a:r>
            <a:r>
              <a:rPr lang="en-PH" sz="2400" b="1" dirty="0"/>
              <a:t>) for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0DC890-8039-AE43-8AE1-8DCAB8786E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" y="2806192"/>
            <a:ext cx="10808980" cy="927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6CE5A8F-81C3-13B3-0369-5210FC419D6B}"/>
              </a:ext>
            </a:extLst>
          </p:cNvPr>
          <p:cNvSpPr txBox="1"/>
          <p:nvPr/>
        </p:nvSpPr>
        <p:spPr>
          <a:xfrm>
            <a:off x="902348" y="990411"/>
            <a:ext cx="7501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/>
              <a:t>SYSTEM DESIGN</a:t>
            </a:r>
          </a:p>
        </p:txBody>
      </p:sp>
    </p:spTree>
    <p:extLst>
      <p:ext uri="{BB962C8B-B14F-4D97-AF65-F5344CB8AC3E}">
        <p14:creationId xmlns:p14="http://schemas.microsoft.com/office/powerpoint/2010/main" val="254903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3EB61E-980E-6C3A-DC9C-7D726F1D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" y="879886"/>
            <a:ext cx="11815280" cy="4825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908761-5E6E-DFD0-7A5A-10CAA2228C26}"/>
              </a:ext>
            </a:extLst>
          </p:cNvPr>
          <p:cNvSpPr/>
          <p:nvPr/>
        </p:nvSpPr>
        <p:spPr>
          <a:xfrm>
            <a:off x="143838" y="428867"/>
            <a:ext cx="2363056" cy="36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Document 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22E46-B92C-F31D-A067-9173B34D1AFC}"/>
              </a:ext>
            </a:extLst>
          </p:cNvPr>
          <p:cNvSpPr/>
          <p:nvPr/>
        </p:nvSpPr>
        <p:spPr>
          <a:xfrm>
            <a:off x="2506894" y="425788"/>
            <a:ext cx="2363056" cy="36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Revision Status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A26DAF-449A-7536-05F1-E0439E81E033}"/>
              </a:ext>
            </a:extLst>
          </p:cNvPr>
          <p:cNvSpPr/>
          <p:nvPr/>
        </p:nvSpPr>
        <p:spPr>
          <a:xfrm>
            <a:off x="4869950" y="425788"/>
            <a:ext cx="2363056" cy="36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Date of Effectivity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CED69-C764-8CA9-58F5-48561B954CD7}"/>
              </a:ext>
            </a:extLst>
          </p:cNvPr>
          <p:cNvSpPr/>
          <p:nvPr/>
        </p:nvSpPr>
        <p:spPr>
          <a:xfrm>
            <a:off x="7233006" y="425788"/>
            <a:ext cx="2363056" cy="36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0C2D5-5977-BE92-CC9C-C733F2F885D3}"/>
              </a:ext>
            </a:extLst>
          </p:cNvPr>
          <p:cNvSpPr/>
          <p:nvPr/>
        </p:nvSpPr>
        <p:spPr>
          <a:xfrm>
            <a:off x="9596062" y="425788"/>
            <a:ext cx="2363056" cy="369870"/>
          </a:xfrm>
          <a:prstGeom prst="rect">
            <a:avLst/>
          </a:pr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Create Document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C6263F-5A76-4A49-438D-5E663794BD3F}"/>
              </a:ext>
            </a:extLst>
          </p:cNvPr>
          <p:cNvSpPr/>
          <p:nvPr/>
        </p:nvSpPr>
        <p:spPr>
          <a:xfrm>
            <a:off x="135128" y="5773603"/>
            <a:ext cx="2888795" cy="78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PH" dirty="0"/>
              <a:t>Revision No.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3615A2-26B3-D4D8-BBF1-5463790375D4}"/>
              </a:ext>
            </a:extLst>
          </p:cNvPr>
          <p:cNvSpPr/>
          <p:nvPr/>
        </p:nvSpPr>
        <p:spPr>
          <a:xfrm>
            <a:off x="3112780" y="5773603"/>
            <a:ext cx="2888795" cy="78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PH" dirty="0"/>
              <a:t>Revision Made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25B83D-BFDA-626E-CF71-CD195F9492F3}"/>
              </a:ext>
            </a:extLst>
          </p:cNvPr>
          <p:cNvSpPr/>
          <p:nvPr/>
        </p:nvSpPr>
        <p:spPr>
          <a:xfrm>
            <a:off x="6099141" y="5773603"/>
            <a:ext cx="2888795" cy="78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PH" dirty="0"/>
              <a:t>Date of Revision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C73062-181F-9CAD-0880-44769454D70A}"/>
              </a:ext>
            </a:extLst>
          </p:cNvPr>
          <p:cNvSpPr/>
          <p:nvPr/>
        </p:nvSpPr>
        <p:spPr>
          <a:xfrm>
            <a:off x="9085492" y="5773603"/>
            <a:ext cx="2888795" cy="78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7546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3EB61E-980E-6C3A-DC9C-7D726F1D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" y="836342"/>
            <a:ext cx="11815280" cy="4825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908761-5E6E-DFD0-7A5A-10CAA2228C26}"/>
              </a:ext>
            </a:extLst>
          </p:cNvPr>
          <p:cNvSpPr/>
          <p:nvPr/>
        </p:nvSpPr>
        <p:spPr>
          <a:xfrm>
            <a:off x="143838" y="385323"/>
            <a:ext cx="2363056" cy="36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Document ID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22E46-B92C-F31D-A067-9173B34D1AFC}"/>
              </a:ext>
            </a:extLst>
          </p:cNvPr>
          <p:cNvSpPr/>
          <p:nvPr/>
        </p:nvSpPr>
        <p:spPr>
          <a:xfrm>
            <a:off x="2506894" y="382244"/>
            <a:ext cx="2363056" cy="36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Revision Status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A26DAF-449A-7536-05F1-E0439E81E033}"/>
              </a:ext>
            </a:extLst>
          </p:cNvPr>
          <p:cNvSpPr/>
          <p:nvPr/>
        </p:nvSpPr>
        <p:spPr>
          <a:xfrm>
            <a:off x="4869950" y="382244"/>
            <a:ext cx="2363056" cy="36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Date of Effectivity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CED69-C764-8CA9-58F5-48561B954CD7}"/>
              </a:ext>
            </a:extLst>
          </p:cNvPr>
          <p:cNvSpPr/>
          <p:nvPr/>
        </p:nvSpPr>
        <p:spPr>
          <a:xfrm>
            <a:off x="7233006" y="382244"/>
            <a:ext cx="2363056" cy="36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0C2D5-5977-BE92-CC9C-C733F2F885D3}"/>
              </a:ext>
            </a:extLst>
          </p:cNvPr>
          <p:cNvSpPr/>
          <p:nvPr/>
        </p:nvSpPr>
        <p:spPr>
          <a:xfrm>
            <a:off x="9596062" y="382244"/>
            <a:ext cx="2363056" cy="36987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Create Document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C6263F-5A76-4A49-438D-5E663794BD3F}"/>
              </a:ext>
            </a:extLst>
          </p:cNvPr>
          <p:cNvSpPr/>
          <p:nvPr/>
        </p:nvSpPr>
        <p:spPr>
          <a:xfrm>
            <a:off x="135128" y="5730059"/>
            <a:ext cx="2888795" cy="78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PH" dirty="0"/>
              <a:t>Revision No.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3615A2-26B3-D4D8-BBF1-5463790375D4}"/>
              </a:ext>
            </a:extLst>
          </p:cNvPr>
          <p:cNvSpPr/>
          <p:nvPr/>
        </p:nvSpPr>
        <p:spPr>
          <a:xfrm>
            <a:off x="3112780" y="5730059"/>
            <a:ext cx="2888795" cy="78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PH" dirty="0"/>
              <a:t>Revision Made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25B83D-BFDA-626E-CF71-CD195F9492F3}"/>
              </a:ext>
            </a:extLst>
          </p:cNvPr>
          <p:cNvSpPr/>
          <p:nvPr/>
        </p:nvSpPr>
        <p:spPr>
          <a:xfrm>
            <a:off x="6099141" y="5730059"/>
            <a:ext cx="2888795" cy="78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PH" dirty="0"/>
              <a:t>Date of Revision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C73062-181F-9CAD-0880-44769454D70A}"/>
              </a:ext>
            </a:extLst>
          </p:cNvPr>
          <p:cNvSpPr/>
          <p:nvPr/>
        </p:nvSpPr>
        <p:spPr>
          <a:xfrm>
            <a:off x="9085492" y="5730059"/>
            <a:ext cx="2888795" cy="78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70652B-911F-A40A-7CB0-9241BB8E93AD}"/>
              </a:ext>
            </a:extLst>
          </p:cNvPr>
          <p:cNvSpPr/>
          <p:nvPr/>
        </p:nvSpPr>
        <p:spPr>
          <a:xfrm>
            <a:off x="2100135" y="1068970"/>
            <a:ext cx="7802880" cy="4319451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5008BE-0B23-7946-02F8-E5E8EEC376D1}"/>
              </a:ext>
            </a:extLst>
          </p:cNvPr>
          <p:cNvSpPr/>
          <p:nvPr/>
        </p:nvSpPr>
        <p:spPr>
          <a:xfrm>
            <a:off x="2518145" y="2596015"/>
            <a:ext cx="1784083" cy="43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AADC532-4963-6471-D39E-B80BBA0DD695}"/>
              </a:ext>
            </a:extLst>
          </p:cNvPr>
          <p:cNvSpPr/>
          <p:nvPr/>
        </p:nvSpPr>
        <p:spPr>
          <a:xfrm>
            <a:off x="2518144" y="1620382"/>
            <a:ext cx="3918859" cy="43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F5DC78-D6D9-0DBB-E3D9-64E7172BFD13}"/>
              </a:ext>
            </a:extLst>
          </p:cNvPr>
          <p:cNvSpPr txBox="1"/>
          <p:nvPr/>
        </p:nvSpPr>
        <p:spPr>
          <a:xfrm>
            <a:off x="2438592" y="1259099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Document Title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1D3508-D595-D65D-9089-1E702A9A43C0}"/>
              </a:ext>
            </a:extLst>
          </p:cNvPr>
          <p:cNvSpPr txBox="1"/>
          <p:nvPr/>
        </p:nvSpPr>
        <p:spPr>
          <a:xfrm>
            <a:off x="2442359" y="2269308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Document 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9D782E3-6D59-E488-B97A-DDB1489EE8DE}"/>
              </a:ext>
            </a:extLst>
          </p:cNvPr>
          <p:cNvSpPr/>
          <p:nvPr/>
        </p:nvSpPr>
        <p:spPr>
          <a:xfrm>
            <a:off x="6559807" y="2613433"/>
            <a:ext cx="1784083" cy="43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-Select date-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F8BBA-BC47-C86E-DABE-399560E3CCCD}"/>
              </a:ext>
            </a:extLst>
          </p:cNvPr>
          <p:cNvSpPr txBox="1"/>
          <p:nvPr/>
        </p:nvSpPr>
        <p:spPr>
          <a:xfrm>
            <a:off x="6484021" y="2278017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Date of Effectivity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1999F6-5E67-0601-CCB9-27E8A3626399}"/>
              </a:ext>
            </a:extLst>
          </p:cNvPr>
          <p:cNvSpPr/>
          <p:nvPr/>
        </p:nvSpPr>
        <p:spPr>
          <a:xfrm>
            <a:off x="4538976" y="2607222"/>
            <a:ext cx="1784083" cy="43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-Select Status-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535A09-817A-66E5-7B0E-B960E7A3C426}"/>
              </a:ext>
            </a:extLst>
          </p:cNvPr>
          <p:cNvSpPr txBox="1"/>
          <p:nvPr/>
        </p:nvSpPr>
        <p:spPr>
          <a:xfrm>
            <a:off x="4463190" y="2280515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Revision Status	</a:t>
            </a:r>
          </a:p>
        </p:txBody>
      </p:sp>
      <p:pic>
        <p:nvPicPr>
          <p:cNvPr id="26" name="Picture 25" descr="Background pattern&#10;&#10;Description automatically generated with medium confidence">
            <a:extLst>
              <a:ext uri="{FF2B5EF4-FFF2-40B4-BE49-F238E27FC236}">
                <a16:creationId xmlns:a16="http://schemas.microsoft.com/office/drawing/2014/main" id="{461C0CAB-8A7A-3221-9C62-E5C3BAB63B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629" y="2691942"/>
            <a:ext cx="249270" cy="24927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7F656B1-6015-7BF7-0665-0E757451AAA8}"/>
              </a:ext>
            </a:extLst>
          </p:cNvPr>
          <p:cNvSpPr/>
          <p:nvPr/>
        </p:nvSpPr>
        <p:spPr>
          <a:xfrm>
            <a:off x="2506894" y="3611150"/>
            <a:ext cx="3816165" cy="43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-Select Users-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9D4A08-253B-D584-99D0-A9902940F3A9}"/>
              </a:ext>
            </a:extLst>
          </p:cNvPr>
          <p:cNvSpPr txBox="1"/>
          <p:nvPr/>
        </p:nvSpPr>
        <p:spPr>
          <a:xfrm>
            <a:off x="2431108" y="3284443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Users</a:t>
            </a:r>
          </a:p>
        </p:txBody>
      </p:sp>
      <p:pic>
        <p:nvPicPr>
          <p:cNvPr id="31" name="Picture 30" descr="Shape&#10;&#10;Description automatically generated with low confidence">
            <a:extLst>
              <a:ext uri="{FF2B5EF4-FFF2-40B4-BE49-F238E27FC236}">
                <a16:creationId xmlns:a16="http://schemas.microsoft.com/office/drawing/2014/main" id="{AD292821-52B4-CC8B-59F7-F51ABF9B2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7804" y="2717845"/>
            <a:ext cx="264517" cy="264517"/>
          </a:xfrm>
          <a:prstGeom prst="rect">
            <a:avLst/>
          </a:prstGeom>
        </p:spPr>
      </p:pic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0A8A57AD-5C21-0F83-79F9-734887BB228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007804" y="3720424"/>
            <a:ext cx="264517" cy="26451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3DE323F3-BC96-387A-93CD-D96AB4D1CFB3}"/>
              </a:ext>
            </a:extLst>
          </p:cNvPr>
          <p:cNvSpPr/>
          <p:nvPr/>
        </p:nvSpPr>
        <p:spPr>
          <a:xfrm>
            <a:off x="6635593" y="3592330"/>
            <a:ext cx="2960469" cy="4354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400" dirty="0">
                <a:solidFill>
                  <a:schemeClr val="bg2">
                    <a:lumMod val="50000"/>
                  </a:schemeClr>
                </a:solidFill>
              </a:rPr>
              <a:t>                                 No file chosen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81ACB3-4B9D-A63F-0CC3-BEF7261E9A05}"/>
              </a:ext>
            </a:extLst>
          </p:cNvPr>
          <p:cNvSpPr txBox="1"/>
          <p:nvPr/>
        </p:nvSpPr>
        <p:spPr>
          <a:xfrm>
            <a:off x="6559807" y="3265623"/>
            <a:ext cx="228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Upload Document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01A3193-0188-0D44-1651-470D70C01098}"/>
              </a:ext>
            </a:extLst>
          </p:cNvPr>
          <p:cNvSpPr/>
          <p:nvPr/>
        </p:nvSpPr>
        <p:spPr>
          <a:xfrm>
            <a:off x="6764654" y="3681267"/>
            <a:ext cx="1134022" cy="268837"/>
          </a:xfrm>
          <a:prstGeom prst="roundRect">
            <a:avLst/>
          </a:prstGeom>
          <a:solidFill>
            <a:schemeClr val="bg2"/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400" dirty="0">
                <a:solidFill>
                  <a:sysClr val="windowText" lastClr="000000"/>
                </a:solidFill>
              </a:rPr>
              <a:t>Choose File</a:t>
            </a:r>
          </a:p>
        </p:txBody>
      </p:sp>
    </p:spTree>
    <p:extLst>
      <p:ext uri="{BB962C8B-B14F-4D97-AF65-F5344CB8AC3E}">
        <p14:creationId xmlns:p14="http://schemas.microsoft.com/office/powerpoint/2010/main" val="2724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3EB61E-980E-6C3A-DC9C-7D726F1D8A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38" y="879886"/>
            <a:ext cx="11815280" cy="48257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908761-5E6E-DFD0-7A5A-10CAA2228C26}"/>
              </a:ext>
            </a:extLst>
          </p:cNvPr>
          <p:cNvSpPr/>
          <p:nvPr/>
        </p:nvSpPr>
        <p:spPr>
          <a:xfrm>
            <a:off x="143838" y="428867"/>
            <a:ext cx="2363056" cy="36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4"/>
                </a:solidFill>
              </a:rPr>
              <a:t>QP-2022-001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722E46-B92C-F31D-A067-9173B34D1AFC}"/>
              </a:ext>
            </a:extLst>
          </p:cNvPr>
          <p:cNvSpPr/>
          <p:nvPr/>
        </p:nvSpPr>
        <p:spPr>
          <a:xfrm>
            <a:off x="2506894" y="425788"/>
            <a:ext cx="2363056" cy="36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4"/>
                </a:solidFill>
              </a:rPr>
              <a:t>Revision Status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A26DAF-449A-7536-05F1-E0439E81E033}"/>
              </a:ext>
            </a:extLst>
          </p:cNvPr>
          <p:cNvSpPr/>
          <p:nvPr/>
        </p:nvSpPr>
        <p:spPr>
          <a:xfrm>
            <a:off x="4869950" y="425788"/>
            <a:ext cx="2363056" cy="36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accent4"/>
                </a:solidFill>
              </a:rPr>
              <a:t>20 September 2022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ECED69-C764-8CA9-58F5-48561B954CD7}"/>
              </a:ext>
            </a:extLst>
          </p:cNvPr>
          <p:cNvSpPr/>
          <p:nvPr/>
        </p:nvSpPr>
        <p:spPr>
          <a:xfrm>
            <a:off x="7233006" y="425788"/>
            <a:ext cx="2363056" cy="36987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10C2D5-5977-BE92-CC9C-C733F2F885D3}"/>
              </a:ext>
            </a:extLst>
          </p:cNvPr>
          <p:cNvSpPr/>
          <p:nvPr/>
        </p:nvSpPr>
        <p:spPr>
          <a:xfrm>
            <a:off x="9596062" y="425788"/>
            <a:ext cx="2363056" cy="369870"/>
          </a:xfrm>
          <a:prstGeom prst="rect">
            <a:avLst/>
          </a:prstGeom>
          <a:solidFill>
            <a:schemeClr val="accent5">
              <a:lumMod val="5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Create Document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C6263F-5A76-4A49-438D-5E663794BD3F}"/>
              </a:ext>
            </a:extLst>
          </p:cNvPr>
          <p:cNvSpPr/>
          <p:nvPr/>
        </p:nvSpPr>
        <p:spPr>
          <a:xfrm>
            <a:off x="135128" y="5773603"/>
            <a:ext cx="2888795" cy="78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PH" dirty="0"/>
              <a:t>Revision No.</a:t>
            </a:r>
          </a:p>
          <a:p>
            <a:pPr algn="ctr"/>
            <a:r>
              <a:rPr lang="en-PH" sz="2400" dirty="0"/>
              <a:t>01</a:t>
            </a:r>
            <a:endParaRPr lang="en-PH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73615A2-26B3-D4D8-BBF1-5463790375D4}"/>
              </a:ext>
            </a:extLst>
          </p:cNvPr>
          <p:cNvSpPr/>
          <p:nvPr/>
        </p:nvSpPr>
        <p:spPr>
          <a:xfrm>
            <a:off x="3112780" y="5773603"/>
            <a:ext cx="2888795" cy="78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PH" dirty="0"/>
              <a:t>Revision Made</a:t>
            </a:r>
          </a:p>
          <a:p>
            <a:pPr algn="ctr"/>
            <a:r>
              <a:rPr lang="en-PH" sz="1600" dirty="0">
                <a:solidFill>
                  <a:schemeClr val="accent4"/>
                </a:solidFill>
              </a:rPr>
              <a:t>Revised Paragraph 2 Section 3</a:t>
            </a:r>
            <a:endParaRPr lang="en-PH" sz="1400" dirty="0">
              <a:solidFill>
                <a:schemeClr val="accent4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25B83D-BFDA-626E-CF71-CD195F9492F3}"/>
              </a:ext>
            </a:extLst>
          </p:cNvPr>
          <p:cNvSpPr/>
          <p:nvPr/>
        </p:nvSpPr>
        <p:spPr>
          <a:xfrm>
            <a:off x="6099141" y="5773603"/>
            <a:ext cx="2888795" cy="78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PH" dirty="0"/>
              <a:t>Date of Revision</a:t>
            </a:r>
          </a:p>
          <a:p>
            <a:pPr algn="ctr"/>
            <a:r>
              <a:rPr lang="en-PH" sz="2400" dirty="0">
                <a:solidFill>
                  <a:schemeClr val="accent4"/>
                </a:solidFill>
              </a:rPr>
              <a:t>19 September 2022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C73062-181F-9CAD-0880-44769454D70A}"/>
              </a:ext>
            </a:extLst>
          </p:cNvPr>
          <p:cNvSpPr/>
          <p:nvPr/>
        </p:nvSpPr>
        <p:spPr>
          <a:xfrm>
            <a:off x="9085492" y="5773603"/>
            <a:ext cx="2888795" cy="788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5633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ECDEA-948D-93DE-649F-540BCBD20FF8}"/>
              </a:ext>
            </a:extLst>
          </p:cNvPr>
          <p:cNvSpPr txBox="1"/>
          <p:nvPr/>
        </p:nvSpPr>
        <p:spPr>
          <a:xfrm>
            <a:off x="1383323" y="1674674"/>
            <a:ext cx="9425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/>
              <a:t>DOCUMENT CONTROL MANAGEMENT (DCM)</a:t>
            </a:r>
          </a:p>
          <a:p>
            <a:pPr algn="ctr"/>
            <a:endParaRPr lang="en-PH" sz="3600" b="1" dirty="0"/>
          </a:p>
          <a:p>
            <a:pPr algn="ctr"/>
            <a:r>
              <a:rPr lang="en-PH" sz="3600" dirty="0"/>
              <a:t>Document Request</a:t>
            </a:r>
          </a:p>
        </p:txBody>
      </p:sp>
    </p:spTree>
    <p:extLst>
      <p:ext uri="{BB962C8B-B14F-4D97-AF65-F5344CB8AC3E}">
        <p14:creationId xmlns:p14="http://schemas.microsoft.com/office/powerpoint/2010/main" val="298931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D03C588-7DE4-23E1-2B69-9F8714DD34C5}"/>
              </a:ext>
            </a:extLst>
          </p:cNvPr>
          <p:cNvSpPr/>
          <p:nvPr/>
        </p:nvSpPr>
        <p:spPr>
          <a:xfrm>
            <a:off x="991418" y="1151283"/>
            <a:ext cx="1340081" cy="89056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400">
                <a:solidFill>
                  <a:sysClr val="windowText" lastClr="000000"/>
                </a:solidFill>
              </a:rPr>
              <a:t>Creation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C7AC00-27C3-4E72-BBE5-82BB47AD4264}"/>
              </a:ext>
            </a:extLst>
          </p:cNvPr>
          <p:cNvSpPr/>
          <p:nvPr/>
        </p:nvSpPr>
        <p:spPr>
          <a:xfrm>
            <a:off x="991419" y="3062508"/>
            <a:ext cx="1340080" cy="63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400"/>
              <a:t>Submission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0CDCC3-2B0E-4E55-AF01-021E4CA983E4}"/>
              </a:ext>
            </a:extLst>
          </p:cNvPr>
          <p:cNvSpPr/>
          <p:nvPr/>
        </p:nvSpPr>
        <p:spPr>
          <a:xfrm>
            <a:off x="9819915" y="2784695"/>
            <a:ext cx="1342201" cy="63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400"/>
              <a:t>Control and Distribution</a:t>
            </a:r>
          </a:p>
        </p:txBody>
      </p:sp>
      <p:sp>
        <p:nvSpPr>
          <p:cNvPr id="7" name="Flowchart: Decision 6">
            <a:extLst>
              <a:ext uri="{FF2B5EF4-FFF2-40B4-BE49-F238E27FC236}">
                <a16:creationId xmlns:a16="http://schemas.microsoft.com/office/drawing/2014/main" id="{A276EB4D-54FC-D393-B034-AE030DB75FF5}"/>
              </a:ext>
            </a:extLst>
          </p:cNvPr>
          <p:cNvSpPr/>
          <p:nvPr/>
        </p:nvSpPr>
        <p:spPr>
          <a:xfrm>
            <a:off x="3304323" y="2263081"/>
            <a:ext cx="2120381" cy="167934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1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REVIEW</a:t>
            </a:r>
            <a:endParaRPr lang="en-PH">
              <a:effectLst/>
            </a:endParaRP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8A32FE8D-5A21-4ECC-A70D-219A706645E8}"/>
              </a:ext>
            </a:extLst>
          </p:cNvPr>
          <p:cNvSpPr/>
          <p:nvPr/>
        </p:nvSpPr>
        <p:spPr>
          <a:xfrm>
            <a:off x="6396297" y="2311850"/>
            <a:ext cx="1993158" cy="1581804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2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APPROVAL</a:t>
            </a:r>
            <a:endParaRPr lang="en-PH" sz="1200">
              <a:effectLst/>
            </a:endParaRPr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1B39D39E-B0EE-4A59-8951-253FBCB6C430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2331499" y="3102752"/>
            <a:ext cx="972824" cy="2778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465FCC39-010E-405F-BAC8-5739667FB845}"/>
              </a:ext>
            </a:extLst>
          </p:cNvPr>
          <p:cNvSpPr/>
          <p:nvPr/>
        </p:nvSpPr>
        <p:spPr>
          <a:xfrm>
            <a:off x="995659" y="4759531"/>
            <a:ext cx="1335840" cy="1100292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000">
                <a:solidFill>
                  <a:sysClr val="windowText" lastClr="000000"/>
                </a:solidFill>
              </a:rPr>
              <a:t>Viewing in</a:t>
            </a:r>
            <a:r>
              <a:rPr lang="en-PH" sz="1000" baseline="0">
                <a:solidFill>
                  <a:sysClr val="windowText" lastClr="000000"/>
                </a:solidFill>
              </a:rPr>
              <a:t> iQMS Portal</a:t>
            </a:r>
            <a:endParaRPr lang="en-PH" sz="1000">
              <a:solidFill>
                <a:sysClr val="windowText" lastClr="000000"/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22F84B63-A5BA-4426-B095-33B3A21314B5}"/>
              </a:ext>
            </a:extLst>
          </p:cNvPr>
          <p:cNvCxnSpPr>
            <a:cxnSpLocks/>
            <a:stCxn id="16" idx="2"/>
            <a:endCxn id="5" idx="1"/>
          </p:cNvCxnSpPr>
          <p:nvPr/>
        </p:nvCxnSpPr>
        <p:spPr>
          <a:xfrm rot="5400000" flipH="1">
            <a:off x="3890955" y="481030"/>
            <a:ext cx="602385" cy="6401457"/>
          </a:xfrm>
          <a:prstGeom prst="bentConnector4">
            <a:avLst>
              <a:gd name="adj1" fmla="val -74793"/>
              <a:gd name="adj2" fmla="val 1035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5F5997B-23AB-3404-802A-119DB75396CD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1661459" y="2041843"/>
            <a:ext cx="0" cy="10206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71E2EC-22D3-467B-B8DE-5796815F4D80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5424704" y="3102752"/>
            <a:ext cx="97159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4023917-2F69-4B27-A565-2501E190A473}"/>
              </a:ext>
            </a:extLst>
          </p:cNvPr>
          <p:cNvCxnSpPr>
            <a:stCxn id="8" idx="3"/>
            <a:endCxn id="6" idx="1"/>
          </p:cNvCxnSpPr>
          <p:nvPr/>
        </p:nvCxnSpPr>
        <p:spPr>
          <a:xfrm>
            <a:off x="8389455" y="3102752"/>
            <a:ext cx="14304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17BEB2-04AF-4D2B-8C9E-D7081E433673}"/>
              </a:ext>
            </a:extLst>
          </p:cNvPr>
          <p:cNvSpPr/>
          <p:nvPr/>
        </p:nvSpPr>
        <p:spPr>
          <a:xfrm>
            <a:off x="4080381" y="3602017"/>
            <a:ext cx="568263" cy="3816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100" b="1"/>
              <a:t>No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E55277A4-1119-4D3D-A4FA-C0A9067BA944}"/>
              </a:ext>
            </a:extLst>
          </p:cNvPr>
          <p:cNvSpPr/>
          <p:nvPr/>
        </p:nvSpPr>
        <p:spPr>
          <a:xfrm>
            <a:off x="7108744" y="3601281"/>
            <a:ext cx="568263" cy="381669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100" b="1"/>
              <a:t>No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ABD4A8D-26E9-490B-8375-5EDE68A11DFA}"/>
              </a:ext>
            </a:extLst>
          </p:cNvPr>
          <p:cNvSpPr/>
          <p:nvPr/>
        </p:nvSpPr>
        <p:spPr>
          <a:xfrm>
            <a:off x="5003194" y="2911917"/>
            <a:ext cx="508892" cy="38166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100" b="1"/>
              <a:t>Yes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3BF19B-DE73-4853-A8C0-C0DF8BE78C5D}"/>
              </a:ext>
            </a:extLst>
          </p:cNvPr>
          <p:cNvSpPr/>
          <p:nvPr/>
        </p:nvSpPr>
        <p:spPr>
          <a:xfrm>
            <a:off x="8137129" y="2911917"/>
            <a:ext cx="504651" cy="381669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100" b="1"/>
              <a:t>Yes</a:t>
            </a:r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2A12356-E4BB-4B38-9451-B0780FBBCFCA}"/>
              </a:ext>
            </a:extLst>
          </p:cNvPr>
          <p:cNvCxnSpPr>
            <a:stCxn id="6" idx="2"/>
            <a:endCxn id="10" idx="6"/>
          </p:cNvCxnSpPr>
          <p:nvPr/>
        </p:nvCxnSpPr>
        <p:spPr>
          <a:xfrm rot="5400000">
            <a:off x="5466824" y="285485"/>
            <a:ext cx="1888868" cy="8159517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8B48980-2C00-41EA-AF2C-208917A8D3D0}"/>
              </a:ext>
            </a:extLst>
          </p:cNvPr>
          <p:cNvCxnSpPr>
            <a:cxnSpLocks/>
            <a:stCxn id="15" idx="2"/>
            <a:endCxn id="5" idx="2"/>
          </p:cNvCxnSpPr>
          <p:nvPr/>
        </p:nvCxnSpPr>
        <p:spPr>
          <a:xfrm rot="5400000" flipH="1">
            <a:off x="2870454" y="2489627"/>
            <a:ext cx="285064" cy="2703054"/>
          </a:xfrm>
          <a:prstGeom prst="bentConnector3">
            <a:avLst>
              <a:gd name="adj1" fmla="val -80193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10748FD-ED6D-22EB-64AF-D4A344A6B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6225548"/>
              </p:ext>
            </p:extLst>
          </p:nvPr>
        </p:nvGraphicFramePr>
        <p:xfrm>
          <a:off x="532660" y="228745"/>
          <a:ext cx="10892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88">
                  <a:extLst>
                    <a:ext uri="{9D8B030D-6E8A-4147-A177-3AD203B41FA5}">
                      <a16:colId xmlns:a16="http://schemas.microsoft.com/office/drawing/2014/main" val="1814009380"/>
                    </a:ext>
                  </a:extLst>
                </a:gridCol>
                <a:gridCol w="3232162">
                  <a:extLst>
                    <a:ext uri="{9D8B030D-6E8A-4147-A177-3AD203B41FA5}">
                      <a16:colId xmlns:a16="http://schemas.microsoft.com/office/drawing/2014/main" val="3064011071"/>
                    </a:ext>
                  </a:extLst>
                </a:gridCol>
                <a:gridCol w="2916315">
                  <a:extLst>
                    <a:ext uri="{9D8B030D-6E8A-4147-A177-3AD203B41FA5}">
                      <a16:colId xmlns:a16="http://schemas.microsoft.com/office/drawing/2014/main" val="801094193"/>
                    </a:ext>
                  </a:extLst>
                </a:gridCol>
                <a:gridCol w="2530135">
                  <a:extLst>
                    <a:ext uri="{9D8B030D-6E8A-4147-A177-3AD203B41FA5}">
                      <a16:colId xmlns:a16="http://schemas.microsoft.com/office/drawing/2014/main" val="971604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PROCESS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MCC / EXECOM / ISO 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MCC / ISO CHAIR / FMEA 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33263"/>
                  </a:ext>
                </a:extLst>
              </a:tr>
            </a:tbl>
          </a:graphicData>
        </a:graphic>
      </p:graphicFrame>
      <p:sp>
        <p:nvSpPr>
          <p:cNvPr id="45" name="Callout: Bent Line with Accent Bar 44">
            <a:extLst>
              <a:ext uri="{FF2B5EF4-FFF2-40B4-BE49-F238E27FC236}">
                <a16:creationId xmlns:a16="http://schemas.microsoft.com/office/drawing/2014/main" id="{631DCE4D-E23C-045D-C1CD-8043761238ED}"/>
              </a:ext>
            </a:extLst>
          </p:cNvPr>
          <p:cNvSpPr/>
          <p:nvPr/>
        </p:nvSpPr>
        <p:spPr>
          <a:xfrm>
            <a:off x="3012986" y="1047565"/>
            <a:ext cx="2411718" cy="10246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2323"/>
              <a:gd name="adj6" fmla="val -28998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-Create</a:t>
            </a:r>
            <a:r>
              <a:rPr lang="en-PH" sz="1400" baseline="0" dirty="0">
                <a:solidFill>
                  <a:sysClr val="windowText" lastClr="000000"/>
                </a:solidFill>
              </a:rPr>
              <a:t> Draft</a:t>
            </a:r>
          </a:p>
          <a:p>
            <a:pPr algn="l"/>
            <a:r>
              <a:rPr lang="en-PH" sz="1400" baseline="0" dirty="0">
                <a:solidFill>
                  <a:sysClr val="windowText" lastClr="000000"/>
                </a:solidFill>
              </a:rPr>
              <a:t>-Shall use prescribed / downloadable template in the portal</a:t>
            </a:r>
          </a:p>
        </p:txBody>
      </p:sp>
      <p:sp>
        <p:nvSpPr>
          <p:cNvPr id="46" name="Callout: Bent Line with Accent Bar 45">
            <a:extLst>
              <a:ext uri="{FF2B5EF4-FFF2-40B4-BE49-F238E27FC236}">
                <a16:creationId xmlns:a16="http://schemas.microsoft.com/office/drawing/2014/main" id="{207F7E30-CDE8-6A17-65DA-1DE54DC8D377}"/>
              </a:ext>
            </a:extLst>
          </p:cNvPr>
          <p:cNvSpPr/>
          <p:nvPr/>
        </p:nvSpPr>
        <p:spPr>
          <a:xfrm>
            <a:off x="3442785" y="4575415"/>
            <a:ext cx="1759530" cy="60238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84366"/>
              <a:gd name="adj6" fmla="val 18693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Review Documents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  <p:sp>
        <p:nvSpPr>
          <p:cNvPr id="47" name="Callout: Bent Line with Accent Bar 46">
            <a:extLst>
              <a:ext uri="{FF2B5EF4-FFF2-40B4-BE49-F238E27FC236}">
                <a16:creationId xmlns:a16="http://schemas.microsoft.com/office/drawing/2014/main" id="{366C87B7-B2E3-4B38-C859-F23F1F91C157}"/>
              </a:ext>
            </a:extLst>
          </p:cNvPr>
          <p:cNvSpPr/>
          <p:nvPr/>
        </p:nvSpPr>
        <p:spPr>
          <a:xfrm>
            <a:off x="6396297" y="4585393"/>
            <a:ext cx="1759530" cy="602385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91735"/>
              <a:gd name="adj6" fmla="val 26261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Approve Documents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  <p:sp>
        <p:nvSpPr>
          <p:cNvPr id="48" name="Callout: Bent Line with Accent Bar 47">
            <a:extLst>
              <a:ext uri="{FF2B5EF4-FFF2-40B4-BE49-F238E27FC236}">
                <a16:creationId xmlns:a16="http://schemas.microsoft.com/office/drawing/2014/main" id="{E4D1DCAC-1BFF-98A2-5808-48530B9BE947}"/>
              </a:ext>
            </a:extLst>
          </p:cNvPr>
          <p:cNvSpPr/>
          <p:nvPr/>
        </p:nvSpPr>
        <p:spPr>
          <a:xfrm>
            <a:off x="8137129" y="829252"/>
            <a:ext cx="2264181" cy="1164542"/>
          </a:xfrm>
          <a:prstGeom prst="accentCallout2">
            <a:avLst>
              <a:gd name="adj1" fmla="val 27914"/>
              <a:gd name="adj2" fmla="val 101658"/>
              <a:gd name="adj3" fmla="val 49296"/>
              <a:gd name="adj4" fmla="val 129147"/>
              <a:gd name="adj5" fmla="val 172086"/>
              <a:gd name="adj6" fmla="val 129359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- Print and scan master copy</a:t>
            </a:r>
          </a:p>
          <a:p>
            <a:pPr algn="l"/>
            <a:r>
              <a:rPr lang="en-PH" sz="1400" baseline="0" dirty="0">
                <a:solidFill>
                  <a:sysClr val="windowText" lastClr="000000"/>
                </a:solidFill>
              </a:rPr>
              <a:t>- Upload </a:t>
            </a:r>
            <a:r>
              <a:rPr lang="en-PH" sz="1400" baseline="0" dirty="0" err="1">
                <a:solidFill>
                  <a:sysClr val="windowText" lastClr="000000"/>
                </a:solidFill>
              </a:rPr>
              <a:t>Sofcopy</a:t>
            </a:r>
            <a:endParaRPr lang="en-PH" sz="1400" baseline="0" dirty="0">
              <a:solidFill>
                <a:sysClr val="windowText" lastClr="000000"/>
              </a:solidFill>
            </a:endParaRPr>
          </a:p>
          <a:p>
            <a:pPr algn="l"/>
            <a:r>
              <a:rPr lang="en-PH" sz="1400" baseline="0" dirty="0">
                <a:solidFill>
                  <a:sysClr val="windowText" lastClr="000000"/>
                </a:solidFill>
              </a:rPr>
              <a:t>- Notify Process Owner</a:t>
            </a:r>
          </a:p>
          <a:p>
            <a:pPr algn="l"/>
            <a:r>
              <a:rPr lang="en-PH" sz="1400" baseline="0" dirty="0">
                <a:solidFill>
                  <a:sysClr val="windowText" lastClr="000000"/>
                </a:solidFill>
              </a:rPr>
              <a:t>- Update </a:t>
            </a:r>
            <a:r>
              <a:rPr lang="en-PH" sz="1400" baseline="0" dirty="0" err="1">
                <a:solidFill>
                  <a:sysClr val="windowText" lastClr="000000"/>
                </a:solidFill>
              </a:rPr>
              <a:t>Masterlist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09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9FBB0A5-BDE6-4350-F224-7EF7205B79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204" t="10077" r="37524" b="40824"/>
          <a:stretch/>
        </p:blipFill>
        <p:spPr>
          <a:xfrm>
            <a:off x="177552" y="539424"/>
            <a:ext cx="8988770" cy="53997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4B703C09-45C2-5677-A527-2787FBA5D045}"/>
              </a:ext>
            </a:extLst>
          </p:cNvPr>
          <p:cNvSpPr/>
          <p:nvPr/>
        </p:nvSpPr>
        <p:spPr>
          <a:xfrm>
            <a:off x="579183" y="4403324"/>
            <a:ext cx="203973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7527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5734EF-D019-12DB-4BBE-FB6D4B421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020" t="9813" r="13859"/>
          <a:stretch/>
        </p:blipFill>
        <p:spPr>
          <a:xfrm>
            <a:off x="133165" y="225915"/>
            <a:ext cx="9309482" cy="64856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1493927-C820-6697-9613-923A8D951338}"/>
              </a:ext>
            </a:extLst>
          </p:cNvPr>
          <p:cNvSpPr/>
          <p:nvPr/>
        </p:nvSpPr>
        <p:spPr>
          <a:xfrm>
            <a:off x="650628" y="1607673"/>
            <a:ext cx="7847908" cy="4722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4E6C2EA-3C04-5A19-9F6C-98FE4A29ACD8}"/>
              </a:ext>
            </a:extLst>
          </p:cNvPr>
          <p:cNvSpPr/>
          <p:nvPr/>
        </p:nvSpPr>
        <p:spPr>
          <a:xfrm>
            <a:off x="903275" y="1761575"/>
            <a:ext cx="7332955" cy="4353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653273-C125-2318-16F0-446869EA8BCC}"/>
              </a:ext>
            </a:extLst>
          </p:cNvPr>
          <p:cNvSpPr txBox="1"/>
          <p:nvPr/>
        </p:nvSpPr>
        <p:spPr>
          <a:xfrm>
            <a:off x="1052340" y="1876456"/>
            <a:ext cx="456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Impact" panose="020B0806030902050204" pitchFamily="34" charset="0"/>
              </a:rPr>
              <a:t>Document Request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F6B194C-28A3-CAC9-3248-5A05A2F557C7}"/>
              </a:ext>
            </a:extLst>
          </p:cNvPr>
          <p:cNvSpPr/>
          <p:nvPr/>
        </p:nvSpPr>
        <p:spPr>
          <a:xfrm>
            <a:off x="1138161" y="2666069"/>
            <a:ext cx="1953087" cy="45252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98C3F8-5B1D-ED4C-6877-A0BDF32F8AAE}"/>
              </a:ext>
            </a:extLst>
          </p:cNvPr>
          <p:cNvSpPr txBox="1"/>
          <p:nvPr/>
        </p:nvSpPr>
        <p:spPr>
          <a:xfrm>
            <a:off x="1052340" y="2296186"/>
            <a:ext cx="212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Type of Document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85E5CA-43E4-085C-4C09-CDD66A4628F7}"/>
              </a:ext>
            </a:extLst>
          </p:cNvPr>
          <p:cNvSpPr/>
          <p:nvPr/>
        </p:nvSpPr>
        <p:spPr>
          <a:xfrm>
            <a:off x="3342779" y="2663029"/>
            <a:ext cx="1953087" cy="45252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16318F-7F65-2DA8-5CB5-FF9452316A15}"/>
              </a:ext>
            </a:extLst>
          </p:cNvPr>
          <p:cNvSpPr txBox="1"/>
          <p:nvPr/>
        </p:nvSpPr>
        <p:spPr>
          <a:xfrm>
            <a:off x="3265840" y="2311464"/>
            <a:ext cx="212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Purpose of Request</a:t>
            </a:r>
          </a:p>
        </p:txBody>
      </p:sp>
      <p:pic>
        <p:nvPicPr>
          <p:cNvPr id="24" name="Graphic 23" descr="Play with solid fill">
            <a:extLst>
              <a:ext uri="{FF2B5EF4-FFF2-40B4-BE49-F238E27FC236}">
                <a16:creationId xmlns:a16="http://schemas.microsoft.com/office/drawing/2014/main" id="{4961926F-2663-6C0D-C9E4-B60BF5A37E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4816708" y="2686313"/>
            <a:ext cx="452524" cy="452524"/>
          </a:xfrm>
          <a:prstGeom prst="rect">
            <a:avLst/>
          </a:prstGeom>
        </p:spPr>
      </p:pic>
      <p:pic>
        <p:nvPicPr>
          <p:cNvPr id="25" name="Graphic 24" descr="Play with solid fill">
            <a:extLst>
              <a:ext uri="{FF2B5EF4-FFF2-40B4-BE49-F238E27FC236}">
                <a16:creationId xmlns:a16="http://schemas.microsoft.com/office/drawing/2014/main" id="{B9314CF1-972A-4F70-C044-673CA2700C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618006" y="2685474"/>
            <a:ext cx="452524" cy="452524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996ED533-073A-7348-239A-2ECE60358AFB}"/>
              </a:ext>
            </a:extLst>
          </p:cNvPr>
          <p:cNvSpPr/>
          <p:nvPr/>
        </p:nvSpPr>
        <p:spPr>
          <a:xfrm>
            <a:off x="1117443" y="3749156"/>
            <a:ext cx="6853562" cy="45252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B17725-257F-4042-C55B-790EEC37FF61}"/>
              </a:ext>
            </a:extLst>
          </p:cNvPr>
          <p:cNvSpPr txBox="1"/>
          <p:nvPr/>
        </p:nvSpPr>
        <p:spPr>
          <a:xfrm>
            <a:off x="1052338" y="3333475"/>
            <a:ext cx="212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Document Name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67209FB-73A1-C4AD-3980-7A52B7E932C4}"/>
              </a:ext>
            </a:extLst>
          </p:cNvPr>
          <p:cNvSpPr/>
          <p:nvPr/>
        </p:nvSpPr>
        <p:spPr>
          <a:xfrm>
            <a:off x="1117443" y="4716942"/>
            <a:ext cx="1953087" cy="45252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1DD114-60B1-A425-1028-9D9BCFC41AEE}"/>
              </a:ext>
            </a:extLst>
          </p:cNvPr>
          <p:cNvSpPr txBox="1"/>
          <p:nvPr/>
        </p:nvSpPr>
        <p:spPr>
          <a:xfrm>
            <a:off x="1052338" y="4301261"/>
            <a:ext cx="212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Document Number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1276AC7-DEA6-4DFC-27E8-9CF981BD16B1}"/>
              </a:ext>
            </a:extLst>
          </p:cNvPr>
          <p:cNvSpPr/>
          <p:nvPr/>
        </p:nvSpPr>
        <p:spPr>
          <a:xfrm>
            <a:off x="6609762" y="5587156"/>
            <a:ext cx="1432264" cy="34686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CEED865-3147-FE62-C446-5812C1302A10}"/>
              </a:ext>
            </a:extLst>
          </p:cNvPr>
          <p:cNvSpPr/>
          <p:nvPr/>
        </p:nvSpPr>
        <p:spPr>
          <a:xfrm>
            <a:off x="5103518" y="5578923"/>
            <a:ext cx="1432264" cy="34686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Cancel</a:t>
            </a:r>
          </a:p>
        </p:txBody>
      </p:sp>
      <p:graphicFrame>
        <p:nvGraphicFramePr>
          <p:cNvPr id="32" name="Table 17">
            <a:extLst>
              <a:ext uri="{FF2B5EF4-FFF2-40B4-BE49-F238E27FC236}">
                <a16:creationId xmlns:a16="http://schemas.microsoft.com/office/drawing/2014/main" id="{AF2F2B0D-D5B2-90ED-44E5-B4F09FA7F5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895300"/>
              </p:ext>
            </p:extLst>
          </p:nvPr>
        </p:nvGraphicFramePr>
        <p:xfrm>
          <a:off x="1194383" y="2722245"/>
          <a:ext cx="1432264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264">
                  <a:extLst>
                    <a:ext uri="{9D8B030D-6E8A-4147-A177-3AD203B41FA5}">
                      <a16:colId xmlns:a16="http://schemas.microsoft.com/office/drawing/2014/main" val="1548541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Manual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76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Policy/Procedure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07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Work Instruction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2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Logbooks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1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SOP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21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External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4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Forms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915438"/>
                  </a:ext>
                </a:extLst>
              </a:tr>
            </a:tbl>
          </a:graphicData>
        </a:graphic>
      </p:graphicFrame>
      <p:graphicFrame>
        <p:nvGraphicFramePr>
          <p:cNvPr id="33" name="Table 17">
            <a:extLst>
              <a:ext uri="{FF2B5EF4-FFF2-40B4-BE49-F238E27FC236}">
                <a16:creationId xmlns:a16="http://schemas.microsoft.com/office/drawing/2014/main" id="{EA9A5259-70C5-57FE-6830-DEEE446D2E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2587939"/>
              </p:ext>
            </p:extLst>
          </p:nvPr>
        </p:nvGraphicFramePr>
        <p:xfrm>
          <a:off x="3414042" y="2737357"/>
          <a:ext cx="14322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264">
                  <a:extLst>
                    <a:ext uri="{9D8B030D-6E8A-4147-A177-3AD203B41FA5}">
                      <a16:colId xmlns:a16="http://schemas.microsoft.com/office/drawing/2014/main" val="1548541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Control (New)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76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Control (End)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07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200" dirty="0"/>
                        <a:t>Registration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7154959"/>
                  </a:ext>
                </a:extLst>
              </a:tr>
            </a:tbl>
          </a:graphicData>
        </a:graphic>
      </p:graphicFrame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86AD3990-5DAB-ABDF-FF6A-677C0951FD11}"/>
              </a:ext>
            </a:extLst>
          </p:cNvPr>
          <p:cNvSpPr/>
          <p:nvPr/>
        </p:nvSpPr>
        <p:spPr>
          <a:xfrm>
            <a:off x="3470023" y="4730258"/>
            <a:ext cx="1953087" cy="45252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239E98-FDFF-B4DB-F35A-D370A533CA78}"/>
              </a:ext>
            </a:extLst>
          </p:cNvPr>
          <p:cNvSpPr txBox="1"/>
          <p:nvPr/>
        </p:nvSpPr>
        <p:spPr>
          <a:xfrm>
            <a:off x="3585419" y="4790272"/>
            <a:ext cx="15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upload</a:t>
            </a:r>
          </a:p>
        </p:txBody>
      </p:sp>
      <p:pic>
        <p:nvPicPr>
          <p:cNvPr id="38" name="Picture 37" descr="A picture containing text, sign, vector graphics, picture frame&#10;&#10;Description automatically generated">
            <a:extLst>
              <a:ext uri="{FF2B5EF4-FFF2-40B4-BE49-F238E27FC236}">
                <a16:creationId xmlns:a16="http://schemas.microsoft.com/office/drawing/2014/main" id="{DAF2E78B-0D64-83D5-0D93-54391261BB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622" y="4825705"/>
            <a:ext cx="449115" cy="34686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FA50AB63-1701-98D3-7096-06A20CD6967F}"/>
              </a:ext>
            </a:extLst>
          </p:cNvPr>
          <p:cNvSpPr/>
          <p:nvPr/>
        </p:nvSpPr>
        <p:spPr>
          <a:xfrm>
            <a:off x="6233490" y="5447556"/>
            <a:ext cx="203973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28335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33F7-D67D-4BBF-9CD4-2ACFF089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242483"/>
            <a:ext cx="10515600" cy="838432"/>
          </a:xfrm>
        </p:spPr>
        <p:txBody>
          <a:bodyPr/>
          <a:lstStyle/>
          <a:p>
            <a:r>
              <a:rPr lang="en-PH" b="1" dirty="0"/>
              <a:t>Review:</a:t>
            </a:r>
            <a:r>
              <a:rPr lang="en-PH" dirty="0"/>
              <a:t> MCC/EXECOM/ISO CHAIR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D990FB-14BE-4BA3-A609-9AF29637B8A3}"/>
              </a:ext>
            </a:extLst>
          </p:cNvPr>
          <p:cNvSpPr/>
          <p:nvPr/>
        </p:nvSpPr>
        <p:spPr>
          <a:xfrm>
            <a:off x="243397" y="1160816"/>
            <a:ext cx="10969101" cy="47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00BD-8E9B-4DE3-94D3-D0BAB4E55760}"/>
              </a:ext>
            </a:extLst>
          </p:cNvPr>
          <p:cNvSpPr/>
          <p:nvPr/>
        </p:nvSpPr>
        <p:spPr>
          <a:xfrm>
            <a:off x="1367161" y="1343196"/>
            <a:ext cx="9721048" cy="4353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7875FB7-3029-4553-A40C-50C25BDF1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064532"/>
              </p:ext>
            </p:extLst>
          </p:nvPr>
        </p:nvGraphicFramePr>
        <p:xfrm>
          <a:off x="1447059" y="1556023"/>
          <a:ext cx="9366286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97">
                  <a:extLst>
                    <a:ext uri="{9D8B030D-6E8A-4147-A177-3AD203B41FA5}">
                      <a16:colId xmlns:a16="http://schemas.microsoft.com/office/drawing/2014/main" val="2663808154"/>
                    </a:ext>
                  </a:extLst>
                </a:gridCol>
                <a:gridCol w="1006749">
                  <a:extLst>
                    <a:ext uri="{9D8B030D-6E8A-4147-A177-3AD203B41FA5}">
                      <a16:colId xmlns:a16="http://schemas.microsoft.com/office/drawing/2014/main" val="111235286"/>
                    </a:ext>
                  </a:extLst>
                </a:gridCol>
                <a:gridCol w="1311046">
                  <a:extLst>
                    <a:ext uri="{9D8B030D-6E8A-4147-A177-3AD203B41FA5}">
                      <a16:colId xmlns:a16="http://schemas.microsoft.com/office/drawing/2014/main" val="2611416501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2555140980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3772733944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3888376159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24878454"/>
                    </a:ext>
                  </a:extLst>
                </a:gridCol>
                <a:gridCol w="1241075">
                  <a:extLst>
                    <a:ext uri="{9D8B030D-6E8A-4147-A177-3AD203B41FA5}">
                      <a16:colId xmlns:a16="http://schemas.microsoft.com/office/drawing/2014/main" val="74005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Type of 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Requester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Area/</a:t>
                      </a:r>
                    </a:p>
                    <a:p>
                      <a:pPr algn="ctr"/>
                      <a:r>
                        <a:rPr lang="en-PH" sz="1400" b="0" dirty="0"/>
                        <a:t>Department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3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Document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04/21/22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User001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Admin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PH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70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Document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04/21/22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SOP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User002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Accountant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Finance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7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46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5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9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807020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3F72EA-DF89-A283-28E7-54DC3CFC1904}"/>
              </a:ext>
            </a:extLst>
          </p:cNvPr>
          <p:cNvSpPr/>
          <p:nvPr/>
        </p:nvSpPr>
        <p:spPr>
          <a:xfrm>
            <a:off x="9797544" y="2235221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1C557F-C83A-ED7E-CFE9-91418F3AAC5C}"/>
              </a:ext>
            </a:extLst>
          </p:cNvPr>
          <p:cNvSpPr/>
          <p:nvPr/>
        </p:nvSpPr>
        <p:spPr>
          <a:xfrm>
            <a:off x="9797544" y="2739558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2595DD-ACCF-FDB6-855C-3B534381A96B}"/>
              </a:ext>
            </a:extLst>
          </p:cNvPr>
          <p:cNvSpPr/>
          <p:nvPr/>
        </p:nvSpPr>
        <p:spPr>
          <a:xfrm>
            <a:off x="9523081" y="2025760"/>
            <a:ext cx="1445623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BA9C2-3CD6-4FE3-AAAF-90907AC826C8}"/>
              </a:ext>
            </a:extLst>
          </p:cNvPr>
          <p:cNvSpPr/>
          <p:nvPr/>
        </p:nvSpPr>
        <p:spPr>
          <a:xfrm>
            <a:off x="310718" y="1556023"/>
            <a:ext cx="1067937" cy="361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27DCC-3074-7B5B-0FBE-8E0A2768AD1E}"/>
              </a:ext>
            </a:extLst>
          </p:cNvPr>
          <p:cNvSpPr/>
          <p:nvPr/>
        </p:nvSpPr>
        <p:spPr>
          <a:xfrm>
            <a:off x="308102" y="2022247"/>
            <a:ext cx="1067937" cy="3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Approval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D197C0-D3D5-1680-3112-A4590B190714}"/>
              </a:ext>
            </a:extLst>
          </p:cNvPr>
          <p:cNvSpPr/>
          <p:nvPr/>
        </p:nvSpPr>
        <p:spPr>
          <a:xfrm>
            <a:off x="306277" y="2479593"/>
            <a:ext cx="1067937" cy="3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bg1"/>
                </a:solidFill>
              </a:rPr>
              <a:t>Ctrl &amp; </a:t>
            </a:r>
            <a:r>
              <a:rPr lang="en-PH" sz="1600" dirty="0" err="1">
                <a:solidFill>
                  <a:schemeClr val="bg1"/>
                </a:solidFill>
              </a:rPr>
              <a:t>Dist</a:t>
            </a:r>
            <a:endParaRPr lang="en-P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7072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990FB-14BE-4BA3-A609-9AF29637B8A3}"/>
              </a:ext>
            </a:extLst>
          </p:cNvPr>
          <p:cNvSpPr/>
          <p:nvPr/>
        </p:nvSpPr>
        <p:spPr>
          <a:xfrm>
            <a:off x="172374" y="965507"/>
            <a:ext cx="8391795" cy="178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00BD-8E9B-4DE3-94D3-D0BAB4E55760}"/>
              </a:ext>
            </a:extLst>
          </p:cNvPr>
          <p:cNvSpPr/>
          <p:nvPr/>
        </p:nvSpPr>
        <p:spPr>
          <a:xfrm>
            <a:off x="248525" y="1032477"/>
            <a:ext cx="8185261" cy="1517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2E845-0059-9724-1D9B-6DAD93A38B12}"/>
              </a:ext>
            </a:extLst>
          </p:cNvPr>
          <p:cNvSpPr/>
          <p:nvPr/>
        </p:nvSpPr>
        <p:spPr>
          <a:xfrm>
            <a:off x="6175817" y="2181175"/>
            <a:ext cx="860444" cy="20838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Return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D19925-A162-4973-AAD1-95E1F831B9C4}"/>
              </a:ext>
            </a:extLst>
          </p:cNvPr>
          <p:cNvSpPr/>
          <p:nvPr/>
        </p:nvSpPr>
        <p:spPr>
          <a:xfrm>
            <a:off x="7219932" y="2181242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Accept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96E4FB0-0DE2-54B6-B3CB-C18DD9BAF8F0}"/>
              </a:ext>
            </a:extLst>
          </p:cNvPr>
          <p:cNvSpPr txBox="1">
            <a:spLocks/>
          </p:cNvSpPr>
          <p:nvPr/>
        </p:nvSpPr>
        <p:spPr>
          <a:xfrm>
            <a:off x="172374" y="223918"/>
            <a:ext cx="10515600" cy="83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/>
              <a:t>Review:</a:t>
            </a:r>
            <a:r>
              <a:rPr lang="en-PH" dirty="0"/>
              <a:t> MCC/EXECOM/ISO CHAIR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DE5BCA3-9FB3-0DAE-1680-22F3863964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231855"/>
              </p:ext>
            </p:extLst>
          </p:nvPr>
        </p:nvGraphicFramePr>
        <p:xfrm>
          <a:off x="279080" y="126111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37">
                  <a:extLst>
                    <a:ext uri="{9D8B030D-6E8A-4147-A177-3AD203B41FA5}">
                      <a16:colId xmlns:a16="http://schemas.microsoft.com/office/drawing/2014/main" val="156826481"/>
                    </a:ext>
                  </a:extLst>
                </a:gridCol>
                <a:gridCol w="4124660">
                  <a:extLst>
                    <a:ext uri="{9D8B030D-6E8A-4147-A177-3AD203B41FA5}">
                      <a16:colId xmlns:a16="http://schemas.microsoft.com/office/drawing/2014/main" val="3185905946"/>
                    </a:ext>
                  </a:extLst>
                </a:gridCol>
                <a:gridCol w="2110961">
                  <a:extLst>
                    <a:ext uri="{9D8B030D-6E8A-4147-A177-3AD203B41FA5}">
                      <a16:colId xmlns:a16="http://schemas.microsoft.com/office/drawing/2014/main" val="3029608525"/>
                    </a:ext>
                  </a:extLst>
                </a:gridCol>
                <a:gridCol w="1464741">
                  <a:extLst>
                    <a:ext uri="{9D8B030D-6E8A-4147-A177-3AD203B41FA5}">
                      <a16:colId xmlns:a16="http://schemas.microsoft.com/office/drawing/2014/main" val="311250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Attachments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0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6547"/>
                  </a:ext>
                </a:extLst>
              </a:tr>
            </a:tbl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11682A5-B405-332C-77BA-394E0E25A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6418" y="1647945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A0068C1A-F4BA-63E4-60F1-75521DF7B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228" y="1651390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91B495-4A3A-EB59-9F7B-84A4F036F2C6}"/>
              </a:ext>
            </a:extLst>
          </p:cNvPr>
          <p:cNvSpPr/>
          <p:nvPr/>
        </p:nvSpPr>
        <p:spPr>
          <a:xfrm>
            <a:off x="145667" y="2930458"/>
            <a:ext cx="8391795" cy="178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1E761-3200-9773-6871-6AE4FB64242E}"/>
              </a:ext>
            </a:extLst>
          </p:cNvPr>
          <p:cNvSpPr/>
          <p:nvPr/>
        </p:nvSpPr>
        <p:spPr>
          <a:xfrm>
            <a:off x="221818" y="2997428"/>
            <a:ext cx="8185261" cy="1517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86A318-3CC2-10F8-948D-ACFC6715E4F8}"/>
              </a:ext>
            </a:extLst>
          </p:cNvPr>
          <p:cNvSpPr/>
          <p:nvPr/>
        </p:nvSpPr>
        <p:spPr>
          <a:xfrm>
            <a:off x="6149110" y="4146126"/>
            <a:ext cx="860444" cy="20838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Return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932630-4C3D-76E9-B194-69F322DF1C41}"/>
              </a:ext>
            </a:extLst>
          </p:cNvPr>
          <p:cNvSpPr/>
          <p:nvPr/>
        </p:nvSpPr>
        <p:spPr>
          <a:xfrm>
            <a:off x="7193225" y="4146193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Accept</a:t>
            </a:r>
          </a:p>
        </p:txBody>
      </p:sp>
      <p:graphicFrame>
        <p:nvGraphicFramePr>
          <p:cNvPr id="23" name="Table 18">
            <a:extLst>
              <a:ext uri="{FF2B5EF4-FFF2-40B4-BE49-F238E27FC236}">
                <a16:creationId xmlns:a16="http://schemas.microsoft.com/office/drawing/2014/main" id="{6ED58EF5-FB44-EDEE-B439-339C86D06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04903"/>
              </p:ext>
            </p:extLst>
          </p:nvPr>
        </p:nvGraphicFramePr>
        <p:xfrm>
          <a:off x="252373" y="32260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37">
                  <a:extLst>
                    <a:ext uri="{9D8B030D-6E8A-4147-A177-3AD203B41FA5}">
                      <a16:colId xmlns:a16="http://schemas.microsoft.com/office/drawing/2014/main" val="156826481"/>
                    </a:ext>
                  </a:extLst>
                </a:gridCol>
                <a:gridCol w="4124660">
                  <a:extLst>
                    <a:ext uri="{9D8B030D-6E8A-4147-A177-3AD203B41FA5}">
                      <a16:colId xmlns:a16="http://schemas.microsoft.com/office/drawing/2014/main" val="3185905946"/>
                    </a:ext>
                  </a:extLst>
                </a:gridCol>
                <a:gridCol w="2110961">
                  <a:extLst>
                    <a:ext uri="{9D8B030D-6E8A-4147-A177-3AD203B41FA5}">
                      <a16:colId xmlns:a16="http://schemas.microsoft.com/office/drawing/2014/main" val="3029608525"/>
                    </a:ext>
                  </a:extLst>
                </a:gridCol>
                <a:gridCol w="1464741">
                  <a:extLst>
                    <a:ext uri="{9D8B030D-6E8A-4147-A177-3AD203B41FA5}">
                      <a16:colId xmlns:a16="http://schemas.microsoft.com/office/drawing/2014/main" val="311250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Attachments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0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6547"/>
                  </a:ext>
                </a:extLst>
              </a:tr>
            </a:tbl>
          </a:graphicData>
        </a:graphic>
      </p:graphicFrame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7ED2D4BB-3468-2971-E673-8DA8EC2C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9711" y="3612896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230AC2C1-27AB-D8BD-7FA6-0CD31854E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21" y="3616341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EEEAF6-A43B-784F-E8BD-4B18B3CA12E9}"/>
              </a:ext>
            </a:extLst>
          </p:cNvPr>
          <p:cNvSpPr/>
          <p:nvPr/>
        </p:nvSpPr>
        <p:spPr>
          <a:xfrm>
            <a:off x="145667" y="4914313"/>
            <a:ext cx="8391795" cy="178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009414-9164-3016-94E2-515D5E5E7FF7}"/>
              </a:ext>
            </a:extLst>
          </p:cNvPr>
          <p:cNvSpPr/>
          <p:nvPr/>
        </p:nvSpPr>
        <p:spPr>
          <a:xfrm>
            <a:off x="221818" y="4981283"/>
            <a:ext cx="8185261" cy="1517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BDF7D9D-A2BF-5A24-4298-26357ED8A28E}"/>
              </a:ext>
            </a:extLst>
          </p:cNvPr>
          <p:cNvSpPr/>
          <p:nvPr/>
        </p:nvSpPr>
        <p:spPr>
          <a:xfrm>
            <a:off x="6149110" y="6129981"/>
            <a:ext cx="860444" cy="20838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Return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88FC816-FBD9-F10E-60F9-281A0C09CB64}"/>
              </a:ext>
            </a:extLst>
          </p:cNvPr>
          <p:cNvSpPr/>
          <p:nvPr/>
        </p:nvSpPr>
        <p:spPr>
          <a:xfrm>
            <a:off x="7193225" y="6130048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Accept</a:t>
            </a:r>
          </a:p>
        </p:txBody>
      </p:sp>
      <p:graphicFrame>
        <p:nvGraphicFramePr>
          <p:cNvPr id="30" name="Table 18">
            <a:extLst>
              <a:ext uri="{FF2B5EF4-FFF2-40B4-BE49-F238E27FC236}">
                <a16:creationId xmlns:a16="http://schemas.microsoft.com/office/drawing/2014/main" id="{CDC64DEC-1A1D-EC0A-22F0-B9CBA6D23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2789435"/>
              </p:ext>
            </p:extLst>
          </p:nvPr>
        </p:nvGraphicFramePr>
        <p:xfrm>
          <a:off x="252373" y="520992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37">
                  <a:extLst>
                    <a:ext uri="{9D8B030D-6E8A-4147-A177-3AD203B41FA5}">
                      <a16:colId xmlns:a16="http://schemas.microsoft.com/office/drawing/2014/main" val="156826481"/>
                    </a:ext>
                  </a:extLst>
                </a:gridCol>
                <a:gridCol w="4124660">
                  <a:extLst>
                    <a:ext uri="{9D8B030D-6E8A-4147-A177-3AD203B41FA5}">
                      <a16:colId xmlns:a16="http://schemas.microsoft.com/office/drawing/2014/main" val="3185905946"/>
                    </a:ext>
                  </a:extLst>
                </a:gridCol>
                <a:gridCol w="2110961">
                  <a:extLst>
                    <a:ext uri="{9D8B030D-6E8A-4147-A177-3AD203B41FA5}">
                      <a16:colId xmlns:a16="http://schemas.microsoft.com/office/drawing/2014/main" val="3029608525"/>
                    </a:ext>
                  </a:extLst>
                </a:gridCol>
                <a:gridCol w="1464741">
                  <a:extLst>
                    <a:ext uri="{9D8B030D-6E8A-4147-A177-3AD203B41FA5}">
                      <a16:colId xmlns:a16="http://schemas.microsoft.com/office/drawing/2014/main" val="311250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Attachments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0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6547"/>
                  </a:ext>
                </a:extLst>
              </a:tr>
            </a:tbl>
          </a:graphicData>
        </a:graphic>
      </p:graphicFrame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2E6E886D-3A5F-D4B6-5E9A-2B6831EC4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9711" y="5596751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B0C04163-F2F7-719A-584E-E48D10498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21" y="5600196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C7C97E3E-54F8-FF52-2D00-C85E8E174E5F}"/>
              </a:ext>
            </a:extLst>
          </p:cNvPr>
          <p:cNvSpPr/>
          <p:nvPr/>
        </p:nvSpPr>
        <p:spPr>
          <a:xfrm>
            <a:off x="6693911" y="3198594"/>
            <a:ext cx="1592146" cy="631320"/>
          </a:xfrm>
          <a:prstGeom prst="wedgeRectCallout">
            <a:avLst>
              <a:gd name="adj1" fmla="val -62559"/>
              <a:gd name="adj2" fmla="val 1051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FF0000"/>
                </a:solidFill>
              </a:rPr>
              <a:t>*</a:t>
            </a:r>
            <a:r>
              <a:rPr lang="en-PH" dirty="0">
                <a:solidFill>
                  <a:sysClr val="windowText" lastClr="000000"/>
                </a:solidFill>
              </a:rPr>
              <a:t>Remarks</a:t>
            </a:r>
          </a:p>
        </p:txBody>
      </p:sp>
      <p:sp>
        <p:nvSpPr>
          <p:cNvPr id="34" name="Callout: Bent Line with Accent Bar 33">
            <a:extLst>
              <a:ext uri="{FF2B5EF4-FFF2-40B4-BE49-F238E27FC236}">
                <a16:creationId xmlns:a16="http://schemas.microsoft.com/office/drawing/2014/main" id="{62D89512-850C-E5F7-4B32-147CD23C05EA}"/>
              </a:ext>
            </a:extLst>
          </p:cNvPr>
          <p:cNvSpPr/>
          <p:nvPr/>
        </p:nvSpPr>
        <p:spPr>
          <a:xfrm>
            <a:off x="9373163" y="1293925"/>
            <a:ext cx="2539757" cy="10246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6655"/>
              <a:gd name="adj6" fmla="val -47524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Reviewer shall view or download the attached document for  review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3CCE0986-8265-0413-C0DB-8E46945DB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65426" y="611620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C2EB5E9A-F24E-3E28-9D53-6BD2100C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925" y="227363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BD6F19F-B09C-6A82-873D-278D278EEE5A}"/>
              </a:ext>
            </a:extLst>
          </p:cNvPr>
          <p:cNvSpPr txBox="1"/>
          <p:nvPr/>
        </p:nvSpPr>
        <p:spPr>
          <a:xfrm>
            <a:off x="9330427" y="206162"/>
            <a:ext cx="2411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View Attachment</a:t>
            </a:r>
          </a:p>
          <a:p>
            <a:endParaRPr lang="en-PH" sz="400" dirty="0"/>
          </a:p>
          <a:p>
            <a:r>
              <a:rPr lang="en-PH" dirty="0"/>
              <a:t>Download Attachment</a:t>
            </a:r>
          </a:p>
        </p:txBody>
      </p:sp>
      <p:sp>
        <p:nvSpPr>
          <p:cNvPr id="38" name="Callout: Bent Line with Accent Bar 37">
            <a:extLst>
              <a:ext uri="{FF2B5EF4-FFF2-40B4-BE49-F238E27FC236}">
                <a16:creationId xmlns:a16="http://schemas.microsoft.com/office/drawing/2014/main" id="{34B9A647-38BE-61E0-C10A-99D1455B286B}"/>
              </a:ext>
            </a:extLst>
          </p:cNvPr>
          <p:cNvSpPr/>
          <p:nvPr/>
        </p:nvSpPr>
        <p:spPr>
          <a:xfrm>
            <a:off x="9373163" y="2752078"/>
            <a:ext cx="2539757" cy="141326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1634"/>
              <a:gd name="adj6" fmla="val -101005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If the document needs revision/resubmission, the reviewer may return the document to the requester with appropriate remarks. The status shall be changed to returned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  <p:sp>
        <p:nvSpPr>
          <p:cNvPr id="39" name="Callout: Bent Line with Accent Bar 38">
            <a:extLst>
              <a:ext uri="{FF2B5EF4-FFF2-40B4-BE49-F238E27FC236}">
                <a16:creationId xmlns:a16="http://schemas.microsoft.com/office/drawing/2014/main" id="{A8C154EF-F60B-1A13-4A46-806BF27A89D7}"/>
              </a:ext>
            </a:extLst>
          </p:cNvPr>
          <p:cNvSpPr/>
          <p:nvPr/>
        </p:nvSpPr>
        <p:spPr>
          <a:xfrm>
            <a:off x="9399870" y="4777198"/>
            <a:ext cx="2539757" cy="123488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1634"/>
              <a:gd name="adj6" fmla="val -66050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If the resubmitted document is accepted, the document shall be subject for approval and the status shall be changed to Accepted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415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3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990FB-14BE-4BA3-A609-9AF29637B8A3}"/>
              </a:ext>
            </a:extLst>
          </p:cNvPr>
          <p:cNvSpPr/>
          <p:nvPr/>
        </p:nvSpPr>
        <p:spPr>
          <a:xfrm>
            <a:off x="243397" y="1160816"/>
            <a:ext cx="10969101" cy="47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00BD-8E9B-4DE3-94D3-D0BAB4E55760}"/>
              </a:ext>
            </a:extLst>
          </p:cNvPr>
          <p:cNvSpPr/>
          <p:nvPr/>
        </p:nvSpPr>
        <p:spPr>
          <a:xfrm>
            <a:off x="1367161" y="1343196"/>
            <a:ext cx="9721048" cy="4353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7875FB7-3029-4553-A40C-50C25BDF1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911411"/>
              </p:ext>
            </p:extLst>
          </p:nvPr>
        </p:nvGraphicFramePr>
        <p:xfrm>
          <a:off x="1447059" y="1556023"/>
          <a:ext cx="9366286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97">
                  <a:extLst>
                    <a:ext uri="{9D8B030D-6E8A-4147-A177-3AD203B41FA5}">
                      <a16:colId xmlns:a16="http://schemas.microsoft.com/office/drawing/2014/main" val="2663808154"/>
                    </a:ext>
                  </a:extLst>
                </a:gridCol>
                <a:gridCol w="1006749">
                  <a:extLst>
                    <a:ext uri="{9D8B030D-6E8A-4147-A177-3AD203B41FA5}">
                      <a16:colId xmlns:a16="http://schemas.microsoft.com/office/drawing/2014/main" val="111235286"/>
                    </a:ext>
                  </a:extLst>
                </a:gridCol>
                <a:gridCol w="1311046">
                  <a:extLst>
                    <a:ext uri="{9D8B030D-6E8A-4147-A177-3AD203B41FA5}">
                      <a16:colId xmlns:a16="http://schemas.microsoft.com/office/drawing/2014/main" val="2611416501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2555140980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3772733944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3888376159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24878454"/>
                    </a:ext>
                  </a:extLst>
                </a:gridCol>
                <a:gridCol w="1241075">
                  <a:extLst>
                    <a:ext uri="{9D8B030D-6E8A-4147-A177-3AD203B41FA5}">
                      <a16:colId xmlns:a16="http://schemas.microsoft.com/office/drawing/2014/main" val="74005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Type of 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Requester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Area/</a:t>
                      </a:r>
                    </a:p>
                    <a:p>
                      <a:pPr algn="ctr"/>
                      <a:r>
                        <a:rPr lang="en-PH" sz="1400" b="0" dirty="0"/>
                        <a:t>Department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3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Document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04/21/22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User001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Admin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PH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70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Document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04/21/22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SOP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User002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For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Finance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7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46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5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9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807020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3F72EA-DF89-A283-28E7-54DC3CFC1904}"/>
              </a:ext>
            </a:extLst>
          </p:cNvPr>
          <p:cNvSpPr/>
          <p:nvPr/>
        </p:nvSpPr>
        <p:spPr>
          <a:xfrm>
            <a:off x="9797544" y="2235221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2595DD-ACCF-FDB6-855C-3B534381A96B}"/>
              </a:ext>
            </a:extLst>
          </p:cNvPr>
          <p:cNvSpPr/>
          <p:nvPr/>
        </p:nvSpPr>
        <p:spPr>
          <a:xfrm>
            <a:off x="9523081" y="2025760"/>
            <a:ext cx="1445623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BA9C2-3CD6-4FE3-AAAF-90907AC826C8}"/>
              </a:ext>
            </a:extLst>
          </p:cNvPr>
          <p:cNvSpPr/>
          <p:nvPr/>
        </p:nvSpPr>
        <p:spPr>
          <a:xfrm>
            <a:off x="310718" y="1556023"/>
            <a:ext cx="1067937" cy="3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27DCC-3074-7B5B-0FBE-8E0A2768AD1E}"/>
              </a:ext>
            </a:extLst>
          </p:cNvPr>
          <p:cNvSpPr/>
          <p:nvPr/>
        </p:nvSpPr>
        <p:spPr>
          <a:xfrm>
            <a:off x="308102" y="2022247"/>
            <a:ext cx="1067937" cy="361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ysClr val="windowText" lastClr="000000"/>
                </a:solidFill>
              </a:rPr>
              <a:t>Approval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BBF724-026D-8148-3C9C-32EB5CB77408}"/>
              </a:ext>
            </a:extLst>
          </p:cNvPr>
          <p:cNvSpPr txBox="1">
            <a:spLocks/>
          </p:cNvSpPr>
          <p:nvPr/>
        </p:nvSpPr>
        <p:spPr>
          <a:xfrm>
            <a:off x="172374" y="223918"/>
            <a:ext cx="10515600" cy="83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/>
              <a:t>Approval:</a:t>
            </a:r>
            <a:r>
              <a:rPr lang="en-PH" dirty="0"/>
              <a:t> MCC/ISO CHAIR/FMEA CHAIR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7051A-7505-B03D-FAA1-F0A1A34C6E38}"/>
              </a:ext>
            </a:extLst>
          </p:cNvPr>
          <p:cNvSpPr/>
          <p:nvPr/>
        </p:nvSpPr>
        <p:spPr>
          <a:xfrm>
            <a:off x="306277" y="2479593"/>
            <a:ext cx="1067937" cy="3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bg1"/>
                </a:solidFill>
              </a:rPr>
              <a:t>Ctrl &amp; </a:t>
            </a:r>
            <a:r>
              <a:rPr lang="en-PH" sz="1600" dirty="0" err="1">
                <a:solidFill>
                  <a:schemeClr val="bg1"/>
                </a:solidFill>
              </a:rPr>
              <a:t>Dist</a:t>
            </a:r>
            <a:endParaRPr lang="en-PH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00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0D6B11-F147-B2B3-62C0-9656CA7A16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99"/>
          <a:stretch/>
        </p:blipFill>
        <p:spPr>
          <a:xfrm>
            <a:off x="0" y="167780"/>
            <a:ext cx="12192000" cy="6246244"/>
          </a:xfrm>
          <a:prstGeom prst="rect">
            <a:avLst/>
          </a:prstGeom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3D9B59F5-CFCF-6089-5C39-C5A31C000D6F}"/>
              </a:ext>
            </a:extLst>
          </p:cNvPr>
          <p:cNvSpPr/>
          <p:nvPr/>
        </p:nvSpPr>
        <p:spPr>
          <a:xfrm>
            <a:off x="3783434" y="2441195"/>
            <a:ext cx="4228052" cy="14596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000" b="1" dirty="0"/>
              <a:t>HOME PAGE</a:t>
            </a:r>
          </a:p>
          <a:p>
            <a:pPr algn="ctr"/>
            <a:r>
              <a:rPr lang="en-PH" dirty="0"/>
              <a:t>(not logged in)</a:t>
            </a:r>
          </a:p>
        </p:txBody>
      </p:sp>
    </p:spTree>
    <p:extLst>
      <p:ext uri="{BB962C8B-B14F-4D97-AF65-F5344CB8AC3E}">
        <p14:creationId xmlns:p14="http://schemas.microsoft.com/office/powerpoint/2010/main" val="81781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990FB-14BE-4BA3-A609-9AF29637B8A3}"/>
              </a:ext>
            </a:extLst>
          </p:cNvPr>
          <p:cNvSpPr/>
          <p:nvPr/>
        </p:nvSpPr>
        <p:spPr>
          <a:xfrm>
            <a:off x="172374" y="965507"/>
            <a:ext cx="8391795" cy="178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00BD-8E9B-4DE3-94D3-D0BAB4E55760}"/>
              </a:ext>
            </a:extLst>
          </p:cNvPr>
          <p:cNvSpPr/>
          <p:nvPr/>
        </p:nvSpPr>
        <p:spPr>
          <a:xfrm>
            <a:off x="248525" y="1032477"/>
            <a:ext cx="8185261" cy="1517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2E845-0059-9724-1D9B-6DAD93A38B12}"/>
              </a:ext>
            </a:extLst>
          </p:cNvPr>
          <p:cNvSpPr/>
          <p:nvPr/>
        </p:nvSpPr>
        <p:spPr>
          <a:xfrm>
            <a:off x="6175817" y="2181175"/>
            <a:ext cx="860444" cy="20838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/>
              <a:t>Disapprove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D19925-A162-4973-AAD1-95E1F831B9C4}"/>
              </a:ext>
            </a:extLst>
          </p:cNvPr>
          <p:cNvSpPr/>
          <p:nvPr/>
        </p:nvSpPr>
        <p:spPr>
          <a:xfrm>
            <a:off x="7219932" y="2181242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Approve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96E4FB0-0DE2-54B6-B3CB-C18DD9BAF8F0}"/>
              </a:ext>
            </a:extLst>
          </p:cNvPr>
          <p:cNvSpPr txBox="1">
            <a:spLocks/>
          </p:cNvSpPr>
          <p:nvPr/>
        </p:nvSpPr>
        <p:spPr>
          <a:xfrm>
            <a:off x="172374" y="223918"/>
            <a:ext cx="10515600" cy="83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/>
              <a:t>Approval:</a:t>
            </a:r>
            <a:r>
              <a:rPr lang="en-PH" dirty="0"/>
              <a:t> MCC/ISO CHAIR/FMEA CHAIR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DE5BCA3-9FB3-0DAE-1680-22F3863964C5}"/>
              </a:ext>
            </a:extLst>
          </p:cNvPr>
          <p:cNvGraphicFramePr>
            <a:graphicFrameLocks noGrp="1"/>
          </p:cNvGraphicFramePr>
          <p:nvPr/>
        </p:nvGraphicFramePr>
        <p:xfrm>
          <a:off x="279080" y="126111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37">
                  <a:extLst>
                    <a:ext uri="{9D8B030D-6E8A-4147-A177-3AD203B41FA5}">
                      <a16:colId xmlns:a16="http://schemas.microsoft.com/office/drawing/2014/main" val="156826481"/>
                    </a:ext>
                  </a:extLst>
                </a:gridCol>
                <a:gridCol w="4124660">
                  <a:extLst>
                    <a:ext uri="{9D8B030D-6E8A-4147-A177-3AD203B41FA5}">
                      <a16:colId xmlns:a16="http://schemas.microsoft.com/office/drawing/2014/main" val="3185905946"/>
                    </a:ext>
                  </a:extLst>
                </a:gridCol>
                <a:gridCol w="2110961">
                  <a:extLst>
                    <a:ext uri="{9D8B030D-6E8A-4147-A177-3AD203B41FA5}">
                      <a16:colId xmlns:a16="http://schemas.microsoft.com/office/drawing/2014/main" val="3029608525"/>
                    </a:ext>
                  </a:extLst>
                </a:gridCol>
                <a:gridCol w="1464741">
                  <a:extLst>
                    <a:ext uri="{9D8B030D-6E8A-4147-A177-3AD203B41FA5}">
                      <a16:colId xmlns:a16="http://schemas.microsoft.com/office/drawing/2014/main" val="311250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Attachments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0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6547"/>
                  </a:ext>
                </a:extLst>
              </a:tr>
            </a:tbl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11682A5-B405-332C-77BA-394E0E25A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6418" y="1647945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A0068C1A-F4BA-63E4-60F1-75521DF7B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228" y="1651390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91B495-4A3A-EB59-9F7B-84A4F036F2C6}"/>
              </a:ext>
            </a:extLst>
          </p:cNvPr>
          <p:cNvSpPr/>
          <p:nvPr/>
        </p:nvSpPr>
        <p:spPr>
          <a:xfrm>
            <a:off x="145667" y="2930458"/>
            <a:ext cx="8391795" cy="178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1E761-3200-9773-6871-6AE4FB64242E}"/>
              </a:ext>
            </a:extLst>
          </p:cNvPr>
          <p:cNvSpPr/>
          <p:nvPr/>
        </p:nvSpPr>
        <p:spPr>
          <a:xfrm>
            <a:off x="221818" y="2997428"/>
            <a:ext cx="8185261" cy="1517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86A318-3CC2-10F8-948D-ACFC6715E4F8}"/>
              </a:ext>
            </a:extLst>
          </p:cNvPr>
          <p:cNvSpPr/>
          <p:nvPr/>
        </p:nvSpPr>
        <p:spPr>
          <a:xfrm>
            <a:off x="6149110" y="4146126"/>
            <a:ext cx="860444" cy="20838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/>
              <a:t>Disapprove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932630-4C3D-76E9-B194-69F322DF1C41}"/>
              </a:ext>
            </a:extLst>
          </p:cNvPr>
          <p:cNvSpPr/>
          <p:nvPr/>
        </p:nvSpPr>
        <p:spPr>
          <a:xfrm>
            <a:off x="7193225" y="4146193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Approve</a:t>
            </a:r>
          </a:p>
        </p:txBody>
      </p:sp>
      <p:graphicFrame>
        <p:nvGraphicFramePr>
          <p:cNvPr id="23" name="Table 18">
            <a:extLst>
              <a:ext uri="{FF2B5EF4-FFF2-40B4-BE49-F238E27FC236}">
                <a16:creationId xmlns:a16="http://schemas.microsoft.com/office/drawing/2014/main" id="{6ED58EF5-FB44-EDEE-B439-339C86D06A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7672658"/>
              </p:ext>
            </p:extLst>
          </p:nvPr>
        </p:nvGraphicFramePr>
        <p:xfrm>
          <a:off x="252373" y="32260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37">
                  <a:extLst>
                    <a:ext uri="{9D8B030D-6E8A-4147-A177-3AD203B41FA5}">
                      <a16:colId xmlns:a16="http://schemas.microsoft.com/office/drawing/2014/main" val="156826481"/>
                    </a:ext>
                  </a:extLst>
                </a:gridCol>
                <a:gridCol w="4124660">
                  <a:extLst>
                    <a:ext uri="{9D8B030D-6E8A-4147-A177-3AD203B41FA5}">
                      <a16:colId xmlns:a16="http://schemas.microsoft.com/office/drawing/2014/main" val="3185905946"/>
                    </a:ext>
                  </a:extLst>
                </a:gridCol>
                <a:gridCol w="2110961">
                  <a:extLst>
                    <a:ext uri="{9D8B030D-6E8A-4147-A177-3AD203B41FA5}">
                      <a16:colId xmlns:a16="http://schemas.microsoft.com/office/drawing/2014/main" val="3029608525"/>
                    </a:ext>
                  </a:extLst>
                </a:gridCol>
                <a:gridCol w="1464741">
                  <a:extLst>
                    <a:ext uri="{9D8B030D-6E8A-4147-A177-3AD203B41FA5}">
                      <a16:colId xmlns:a16="http://schemas.microsoft.com/office/drawing/2014/main" val="311250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Attachments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0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Disapproved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6547"/>
                  </a:ext>
                </a:extLst>
              </a:tr>
            </a:tbl>
          </a:graphicData>
        </a:graphic>
      </p:graphicFrame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7ED2D4BB-3468-2971-E673-8DA8EC2C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9711" y="3612896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230AC2C1-27AB-D8BD-7FA6-0CD31854E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21" y="3616341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EEEAF6-A43B-784F-E8BD-4B18B3CA12E9}"/>
              </a:ext>
            </a:extLst>
          </p:cNvPr>
          <p:cNvSpPr/>
          <p:nvPr/>
        </p:nvSpPr>
        <p:spPr>
          <a:xfrm>
            <a:off x="145667" y="4914313"/>
            <a:ext cx="8391795" cy="178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009414-9164-3016-94E2-515D5E5E7FF7}"/>
              </a:ext>
            </a:extLst>
          </p:cNvPr>
          <p:cNvSpPr/>
          <p:nvPr/>
        </p:nvSpPr>
        <p:spPr>
          <a:xfrm>
            <a:off x="221818" y="4981283"/>
            <a:ext cx="8185261" cy="1517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BDF7D9D-A2BF-5A24-4298-26357ED8A28E}"/>
              </a:ext>
            </a:extLst>
          </p:cNvPr>
          <p:cNvSpPr/>
          <p:nvPr/>
        </p:nvSpPr>
        <p:spPr>
          <a:xfrm>
            <a:off x="6149110" y="6129981"/>
            <a:ext cx="860444" cy="20838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/>
              <a:t>Disapprove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88FC816-FBD9-F10E-60F9-281A0C09CB64}"/>
              </a:ext>
            </a:extLst>
          </p:cNvPr>
          <p:cNvSpPr/>
          <p:nvPr/>
        </p:nvSpPr>
        <p:spPr>
          <a:xfrm>
            <a:off x="7193225" y="6130048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Approve</a:t>
            </a:r>
          </a:p>
        </p:txBody>
      </p:sp>
      <p:graphicFrame>
        <p:nvGraphicFramePr>
          <p:cNvPr id="30" name="Table 18">
            <a:extLst>
              <a:ext uri="{FF2B5EF4-FFF2-40B4-BE49-F238E27FC236}">
                <a16:creationId xmlns:a16="http://schemas.microsoft.com/office/drawing/2014/main" id="{CDC64DEC-1A1D-EC0A-22F0-B9CBA6D23C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2812228"/>
              </p:ext>
            </p:extLst>
          </p:nvPr>
        </p:nvGraphicFramePr>
        <p:xfrm>
          <a:off x="252373" y="520992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37">
                  <a:extLst>
                    <a:ext uri="{9D8B030D-6E8A-4147-A177-3AD203B41FA5}">
                      <a16:colId xmlns:a16="http://schemas.microsoft.com/office/drawing/2014/main" val="156826481"/>
                    </a:ext>
                  </a:extLst>
                </a:gridCol>
                <a:gridCol w="4124660">
                  <a:extLst>
                    <a:ext uri="{9D8B030D-6E8A-4147-A177-3AD203B41FA5}">
                      <a16:colId xmlns:a16="http://schemas.microsoft.com/office/drawing/2014/main" val="3185905946"/>
                    </a:ext>
                  </a:extLst>
                </a:gridCol>
                <a:gridCol w="2110961">
                  <a:extLst>
                    <a:ext uri="{9D8B030D-6E8A-4147-A177-3AD203B41FA5}">
                      <a16:colId xmlns:a16="http://schemas.microsoft.com/office/drawing/2014/main" val="3029608525"/>
                    </a:ext>
                  </a:extLst>
                </a:gridCol>
                <a:gridCol w="1464741">
                  <a:extLst>
                    <a:ext uri="{9D8B030D-6E8A-4147-A177-3AD203B41FA5}">
                      <a16:colId xmlns:a16="http://schemas.microsoft.com/office/drawing/2014/main" val="311250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Attachments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0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6547"/>
                  </a:ext>
                </a:extLst>
              </a:tr>
            </a:tbl>
          </a:graphicData>
        </a:graphic>
      </p:graphicFrame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2E6E886D-3A5F-D4B6-5E9A-2B6831EC4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9711" y="5596751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B0C04163-F2F7-719A-584E-E48D10498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21" y="5600196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501B7F51-7872-4BF2-2CD5-CBC97FF855D1}"/>
              </a:ext>
            </a:extLst>
          </p:cNvPr>
          <p:cNvSpPr/>
          <p:nvPr/>
        </p:nvSpPr>
        <p:spPr>
          <a:xfrm>
            <a:off x="6693911" y="3198594"/>
            <a:ext cx="1592146" cy="631320"/>
          </a:xfrm>
          <a:prstGeom prst="wedgeRectCallout">
            <a:avLst>
              <a:gd name="adj1" fmla="val -62559"/>
              <a:gd name="adj2" fmla="val 1051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FF0000"/>
                </a:solidFill>
              </a:rPr>
              <a:t>*</a:t>
            </a:r>
            <a:r>
              <a:rPr lang="en-PH" dirty="0">
                <a:solidFill>
                  <a:sysClr val="windowText" lastClr="000000"/>
                </a:solidFill>
              </a:rPr>
              <a:t>Remarks</a:t>
            </a:r>
          </a:p>
        </p:txBody>
      </p:sp>
      <p:sp>
        <p:nvSpPr>
          <p:cNvPr id="3" name="Callout: Bent Line with Accent Bar 2">
            <a:extLst>
              <a:ext uri="{FF2B5EF4-FFF2-40B4-BE49-F238E27FC236}">
                <a16:creationId xmlns:a16="http://schemas.microsoft.com/office/drawing/2014/main" id="{CB47D42C-3815-2B7F-20EA-975B8650FD71}"/>
              </a:ext>
            </a:extLst>
          </p:cNvPr>
          <p:cNvSpPr/>
          <p:nvPr/>
        </p:nvSpPr>
        <p:spPr>
          <a:xfrm>
            <a:off x="9373162" y="1647945"/>
            <a:ext cx="2539757" cy="10246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98"/>
              <a:gd name="adj6" fmla="val -50320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Approving authorities shall view or download the attached document for approval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E8A9CA2-BF2F-562D-3826-E94635A79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65426" y="1277445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6F634360-BFD5-C689-DAC8-1076493BF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925" y="893188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D840DF-16B3-A11C-46C3-7A62900FDC00}"/>
              </a:ext>
            </a:extLst>
          </p:cNvPr>
          <p:cNvSpPr txBox="1"/>
          <p:nvPr/>
        </p:nvSpPr>
        <p:spPr>
          <a:xfrm>
            <a:off x="9330427" y="871987"/>
            <a:ext cx="2411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View Attachment</a:t>
            </a:r>
          </a:p>
          <a:p>
            <a:endParaRPr lang="en-PH" sz="400" dirty="0"/>
          </a:p>
          <a:p>
            <a:r>
              <a:rPr lang="en-PH" dirty="0"/>
              <a:t>Download Attachment</a:t>
            </a:r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99D57390-FF47-FC5B-795E-5C8862340AC1}"/>
              </a:ext>
            </a:extLst>
          </p:cNvPr>
          <p:cNvSpPr/>
          <p:nvPr/>
        </p:nvSpPr>
        <p:spPr>
          <a:xfrm>
            <a:off x="9361857" y="2930459"/>
            <a:ext cx="2539757" cy="110888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8077"/>
              <a:gd name="adj6" fmla="val -104501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If disapproved, it is required to enter a remarks and shall be returned to the requester for resubmission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allout: Bent Line with Accent Bar 12">
            <a:extLst>
              <a:ext uri="{FF2B5EF4-FFF2-40B4-BE49-F238E27FC236}">
                <a16:creationId xmlns:a16="http://schemas.microsoft.com/office/drawing/2014/main" id="{DD06AE71-D7AD-4A64-71B5-9D47CF5B7380}"/>
              </a:ext>
            </a:extLst>
          </p:cNvPr>
          <p:cNvSpPr/>
          <p:nvPr/>
        </p:nvSpPr>
        <p:spPr>
          <a:xfrm>
            <a:off x="9373162" y="4506964"/>
            <a:ext cx="2539757" cy="123488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828"/>
              <a:gd name="adj6" fmla="val -65351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If approved, the document shall be forwarded to the DCO for Control and Distribution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9916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990FB-14BE-4BA3-A609-9AF29637B8A3}"/>
              </a:ext>
            </a:extLst>
          </p:cNvPr>
          <p:cNvSpPr/>
          <p:nvPr/>
        </p:nvSpPr>
        <p:spPr>
          <a:xfrm>
            <a:off x="243397" y="1160816"/>
            <a:ext cx="10969101" cy="47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00BD-8E9B-4DE3-94D3-D0BAB4E55760}"/>
              </a:ext>
            </a:extLst>
          </p:cNvPr>
          <p:cNvSpPr/>
          <p:nvPr/>
        </p:nvSpPr>
        <p:spPr>
          <a:xfrm>
            <a:off x="1367161" y="1343196"/>
            <a:ext cx="9721048" cy="4353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7875FB7-3029-4553-A40C-50C25BDF1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865016"/>
              </p:ext>
            </p:extLst>
          </p:nvPr>
        </p:nvGraphicFramePr>
        <p:xfrm>
          <a:off x="1447059" y="1556023"/>
          <a:ext cx="9366286" cy="3408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97">
                  <a:extLst>
                    <a:ext uri="{9D8B030D-6E8A-4147-A177-3AD203B41FA5}">
                      <a16:colId xmlns:a16="http://schemas.microsoft.com/office/drawing/2014/main" val="2663808154"/>
                    </a:ext>
                  </a:extLst>
                </a:gridCol>
                <a:gridCol w="1006749">
                  <a:extLst>
                    <a:ext uri="{9D8B030D-6E8A-4147-A177-3AD203B41FA5}">
                      <a16:colId xmlns:a16="http://schemas.microsoft.com/office/drawing/2014/main" val="111235286"/>
                    </a:ext>
                  </a:extLst>
                </a:gridCol>
                <a:gridCol w="1311046">
                  <a:extLst>
                    <a:ext uri="{9D8B030D-6E8A-4147-A177-3AD203B41FA5}">
                      <a16:colId xmlns:a16="http://schemas.microsoft.com/office/drawing/2014/main" val="2611416501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2555140980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3772733944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3888376159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24878454"/>
                    </a:ext>
                  </a:extLst>
                </a:gridCol>
                <a:gridCol w="1241075">
                  <a:extLst>
                    <a:ext uri="{9D8B030D-6E8A-4147-A177-3AD203B41FA5}">
                      <a16:colId xmlns:a16="http://schemas.microsoft.com/office/drawing/2014/main" val="74005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Type of 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Requester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Area/</a:t>
                      </a:r>
                    </a:p>
                    <a:p>
                      <a:pPr algn="ctr"/>
                      <a:r>
                        <a:rPr lang="en-PH" sz="1400" b="0" dirty="0"/>
                        <a:t>Department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3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Document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04/21/22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User001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1" dirty="0">
                          <a:solidFill>
                            <a:srgbClr val="00B050"/>
                          </a:solidFill>
                        </a:rPr>
                        <a:t>Approved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Admin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PH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70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Document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04/21/22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SOP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User002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1" dirty="0">
                          <a:solidFill>
                            <a:srgbClr val="FFC000"/>
                          </a:solidFill>
                        </a:rPr>
                        <a:t>For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Finance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7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46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5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9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807020"/>
                  </a:ext>
                </a:extLst>
              </a:tr>
            </a:tbl>
          </a:graphicData>
        </a:graphic>
      </p:graphicFrame>
      <p:sp>
        <p:nvSpPr>
          <p:cNvPr id="14" name="Oval 13">
            <a:extLst>
              <a:ext uri="{FF2B5EF4-FFF2-40B4-BE49-F238E27FC236}">
                <a16:creationId xmlns:a16="http://schemas.microsoft.com/office/drawing/2014/main" id="{8D2595DD-ACCF-FDB6-855C-3B534381A96B}"/>
              </a:ext>
            </a:extLst>
          </p:cNvPr>
          <p:cNvSpPr/>
          <p:nvPr/>
        </p:nvSpPr>
        <p:spPr>
          <a:xfrm>
            <a:off x="9523081" y="2025760"/>
            <a:ext cx="1445623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BA9C2-3CD6-4FE3-AAAF-90907AC826C8}"/>
              </a:ext>
            </a:extLst>
          </p:cNvPr>
          <p:cNvSpPr/>
          <p:nvPr/>
        </p:nvSpPr>
        <p:spPr>
          <a:xfrm>
            <a:off x="310718" y="1556023"/>
            <a:ext cx="1067937" cy="3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27DCC-3074-7B5B-0FBE-8E0A2768AD1E}"/>
              </a:ext>
            </a:extLst>
          </p:cNvPr>
          <p:cNvSpPr/>
          <p:nvPr/>
        </p:nvSpPr>
        <p:spPr>
          <a:xfrm>
            <a:off x="308102" y="2022247"/>
            <a:ext cx="1067937" cy="3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Approval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74EBD5-5CEC-9E5F-5D1B-413BBE320AAC}"/>
              </a:ext>
            </a:extLst>
          </p:cNvPr>
          <p:cNvSpPr/>
          <p:nvPr/>
        </p:nvSpPr>
        <p:spPr>
          <a:xfrm>
            <a:off x="306277" y="2479593"/>
            <a:ext cx="1067937" cy="361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tx1"/>
                </a:solidFill>
              </a:rPr>
              <a:t>Ctrl &amp; </a:t>
            </a:r>
            <a:r>
              <a:rPr lang="en-PH" sz="1600" dirty="0" err="1">
                <a:solidFill>
                  <a:schemeClr val="tx1"/>
                </a:solidFill>
              </a:rPr>
              <a:t>Dist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D10AD8-AFE6-315D-CD26-9B96DD6E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191962"/>
            <a:ext cx="10515600" cy="838432"/>
          </a:xfrm>
        </p:spPr>
        <p:txBody>
          <a:bodyPr>
            <a:normAutofit/>
          </a:bodyPr>
          <a:lstStyle/>
          <a:p>
            <a:r>
              <a:rPr lang="en-PH" b="1" dirty="0"/>
              <a:t>Control and Distribution: </a:t>
            </a:r>
            <a:r>
              <a:rPr lang="en-PH" dirty="0"/>
              <a:t>DCO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B596FB3-BCCF-024D-A84F-66FE4E6DF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0866" y="2209168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1A983835-16F0-E1B5-09FC-819BCA845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676" y="2212613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allout: Bent Line with Accent Bar 12">
            <a:extLst>
              <a:ext uri="{FF2B5EF4-FFF2-40B4-BE49-F238E27FC236}">
                <a16:creationId xmlns:a16="http://schemas.microsoft.com/office/drawing/2014/main" id="{0407788C-B174-4F6C-780B-113CC848463F}"/>
              </a:ext>
            </a:extLst>
          </p:cNvPr>
          <p:cNvSpPr/>
          <p:nvPr/>
        </p:nvSpPr>
        <p:spPr>
          <a:xfrm>
            <a:off x="7876451" y="3316616"/>
            <a:ext cx="2539757" cy="13619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848"/>
              <a:gd name="adj6" fmla="val 71323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Once approved, the DCO may view or download the approved document for control and distribution and shall upload the document to the portal for viewing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969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F2ECDEA-948D-93DE-649F-540BCBD20FF8}"/>
              </a:ext>
            </a:extLst>
          </p:cNvPr>
          <p:cNvSpPr txBox="1"/>
          <p:nvPr/>
        </p:nvSpPr>
        <p:spPr>
          <a:xfrm>
            <a:off x="1383323" y="1674674"/>
            <a:ext cx="942535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600" b="1" dirty="0"/>
              <a:t>DOCUMENT CONTROL MANAGEMENT (DCM)</a:t>
            </a:r>
          </a:p>
          <a:p>
            <a:pPr algn="ctr"/>
            <a:endParaRPr lang="en-PH" sz="3600" b="1" dirty="0"/>
          </a:p>
          <a:p>
            <a:pPr algn="ctr"/>
            <a:r>
              <a:rPr lang="en-PH" sz="3600" dirty="0"/>
              <a:t>Document Revision</a:t>
            </a:r>
          </a:p>
        </p:txBody>
      </p:sp>
    </p:spTree>
    <p:extLst>
      <p:ext uri="{BB962C8B-B14F-4D97-AF65-F5344CB8AC3E}">
        <p14:creationId xmlns:p14="http://schemas.microsoft.com/office/powerpoint/2010/main" val="39298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Table 41">
            <a:extLst>
              <a:ext uri="{FF2B5EF4-FFF2-40B4-BE49-F238E27FC236}">
                <a16:creationId xmlns:a16="http://schemas.microsoft.com/office/drawing/2014/main" id="{710748FD-ED6D-22EB-64AF-D4A344A6B7C8}"/>
              </a:ext>
            </a:extLst>
          </p:cNvPr>
          <p:cNvGraphicFramePr>
            <a:graphicFrameLocks noGrp="1"/>
          </p:cNvGraphicFramePr>
          <p:nvPr/>
        </p:nvGraphicFramePr>
        <p:xfrm>
          <a:off x="532660" y="228745"/>
          <a:ext cx="108929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288">
                  <a:extLst>
                    <a:ext uri="{9D8B030D-6E8A-4147-A177-3AD203B41FA5}">
                      <a16:colId xmlns:a16="http://schemas.microsoft.com/office/drawing/2014/main" val="1814009380"/>
                    </a:ext>
                  </a:extLst>
                </a:gridCol>
                <a:gridCol w="3232162">
                  <a:extLst>
                    <a:ext uri="{9D8B030D-6E8A-4147-A177-3AD203B41FA5}">
                      <a16:colId xmlns:a16="http://schemas.microsoft.com/office/drawing/2014/main" val="3064011071"/>
                    </a:ext>
                  </a:extLst>
                </a:gridCol>
                <a:gridCol w="2916315">
                  <a:extLst>
                    <a:ext uri="{9D8B030D-6E8A-4147-A177-3AD203B41FA5}">
                      <a16:colId xmlns:a16="http://schemas.microsoft.com/office/drawing/2014/main" val="801094193"/>
                    </a:ext>
                  </a:extLst>
                </a:gridCol>
                <a:gridCol w="2530135">
                  <a:extLst>
                    <a:ext uri="{9D8B030D-6E8A-4147-A177-3AD203B41FA5}">
                      <a16:colId xmlns:a16="http://schemas.microsoft.com/office/drawing/2014/main" val="9716042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PROCESS OWNER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MCC / EXECOM / ISO 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MCC / ISO CHAIR / FMEA CHAIR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600" dirty="0"/>
                        <a:t>DCO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683326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63C52148-2E53-4CEC-B668-CA63C85723C0}"/>
              </a:ext>
            </a:extLst>
          </p:cNvPr>
          <p:cNvSpPr/>
          <p:nvPr/>
        </p:nvSpPr>
        <p:spPr>
          <a:xfrm>
            <a:off x="1046370" y="1245870"/>
            <a:ext cx="1196340" cy="109347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200">
                <a:solidFill>
                  <a:sysClr val="windowText" lastClr="000000"/>
                </a:solidFill>
              </a:rPr>
              <a:t>Request</a:t>
            </a:r>
            <a:r>
              <a:rPr lang="en-PH" sz="1200" baseline="0">
                <a:solidFill>
                  <a:sysClr val="windowText" lastClr="000000"/>
                </a:solidFill>
              </a:rPr>
              <a:t> for Softcopy</a:t>
            </a:r>
            <a:endParaRPr lang="en-PH" sz="1200">
              <a:solidFill>
                <a:sysClr val="windowText" lastClr="000000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11F8E25-DA0C-4BA8-8288-36BE0B7E08F1}"/>
              </a:ext>
            </a:extLst>
          </p:cNvPr>
          <p:cNvSpPr/>
          <p:nvPr/>
        </p:nvSpPr>
        <p:spPr>
          <a:xfrm>
            <a:off x="1069410" y="3676650"/>
            <a:ext cx="119634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400"/>
              <a:t>Submission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EB0281-79EF-4922-8019-F01BF433B063}"/>
              </a:ext>
            </a:extLst>
          </p:cNvPr>
          <p:cNvSpPr/>
          <p:nvPr/>
        </p:nvSpPr>
        <p:spPr>
          <a:xfrm>
            <a:off x="9716933" y="2447925"/>
            <a:ext cx="1194435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400"/>
              <a:t>Control and Distribution</a:t>
            </a:r>
          </a:p>
        </p:txBody>
      </p: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D4E8E0C6-08A1-4B9B-9F91-070F340D1EE2}"/>
              </a:ext>
            </a:extLst>
          </p:cNvPr>
          <p:cNvSpPr/>
          <p:nvPr/>
        </p:nvSpPr>
        <p:spPr>
          <a:xfrm>
            <a:off x="3478714" y="2009775"/>
            <a:ext cx="1736946" cy="14478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1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REVIEW</a:t>
            </a:r>
            <a:endParaRPr lang="en-PH">
              <a:effectLst/>
            </a:endParaRPr>
          </a:p>
        </p:txBody>
      </p:sp>
      <p:sp>
        <p:nvSpPr>
          <p:cNvPr id="22" name="Flowchart: Decision 21">
            <a:extLst>
              <a:ext uri="{FF2B5EF4-FFF2-40B4-BE49-F238E27FC236}">
                <a16:creationId xmlns:a16="http://schemas.microsoft.com/office/drawing/2014/main" id="{09ED0DA5-B136-4C9F-8581-7403825E98FB}"/>
              </a:ext>
            </a:extLst>
          </p:cNvPr>
          <p:cNvSpPr/>
          <p:nvPr/>
        </p:nvSpPr>
        <p:spPr>
          <a:xfrm>
            <a:off x="6640044" y="2002155"/>
            <a:ext cx="1637886" cy="147447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PH" sz="110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rPr>
              <a:t>APPROVAL</a:t>
            </a:r>
            <a:endParaRPr lang="en-PH" sz="1100">
              <a:effectLst/>
            </a:endParaRP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708A8013-D6F2-406D-816E-E60D5D1AD176}"/>
              </a:ext>
            </a:extLst>
          </p:cNvPr>
          <p:cNvCxnSpPr>
            <a:stCxn id="3" idx="3"/>
            <a:endCxn id="21" idx="1"/>
          </p:cNvCxnSpPr>
          <p:nvPr/>
        </p:nvCxnSpPr>
        <p:spPr>
          <a:xfrm flipV="1">
            <a:off x="2265750" y="2733675"/>
            <a:ext cx="1212964" cy="12287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65FFFE7C-42A0-4929-8B8E-0AEF658CE9D4}"/>
              </a:ext>
            </a:extLst>
          </p:cNvPr>
          <p:cNvSpPr/>
          <p:nvPr/>
        </p:nvSpPr>
        <p:spPr>
          <a:xfrm>
            <a:off x="1069410" y="4907770"/>
            <a:ext cx="1203960" cy="1181100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10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Viewing in</a:t>
            </a:r>
            <a:r>
              <a:rPr lang="en-PH" sz="1100" baseline="0">
                <a:solidFill>
                  <a:sysClr val="windowText" lastClr="000000"/>
                </a:solidFill>
                <a:effectLst/>
                <a:latin typeface="+mn-lt"/>
                <a:ea typeface="+mn-ea"/>
                <a:cs typeface="+mn-cs"/>
              </a:rPr>
              <a:t> iQMS Portal</a:t>
            </a:r>
            <a:endParaRPr lang="en-PH" sz="1000">
              <a:solidFill>
                <a:sysClr val="windowText" lastClr="000000"/>
              </a:solidFill>
              <a:effectLst/>
            </a:endParaRP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45508B9B-6B91-4B23-A2B0-FECC518E5FE8}"/>
              </a:ext>
            </a:extLst>
          </p:cNvPr>
          <p:cNvCxnSpPr>
            <a:stCxn id="21" idx="0"/>
            <a:endCxn id="28" idx="3"/>
          </p:cNvCxnSpPr>
          <p:nvPr/>
        </p:nvCxnSpPr>
        <p:spPr>
          <a:xfrm rot="16200000" flipH="1" flipV="1">
            <a:off x="2801851" y="1466468"/>
            <a:ext cx="1002030" cy="2088643"/>
          </a:xfrm>
          <a:prstGeom prst="bentConnector4">
            <a:avLst>
              <a:gd name="adj1" fmla="val -22814"/>
              <a:gd name="adj2" fmla="val 8354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6AF98E0-F8BD-46AD-A600-F2885BE55FFE}"/>
              </a:ext>
            </a:extLst>
          </p:cNvPr>
          <p:cNvCxnSpPr>
            <a:cxnSpLocks/>
            <a:stCxn id="32" idx="2"/>
            <a:endCxn id="3" idx="1"/>
          </p:cNvCxnSpPr>
          <p:nvPr/>
        </p:nvCxnSpPr>
        <p:spPr>
          <a:xfrm rot="5400000">
            <a:off x="4103123" y="595312"/>
            <a:ext cx="333375" cy="6400800"/>
          </a:xfrm>
          <a:prstGeom prst="bentConnector4">
            <a:avLst>
              <a:gd name="adj1" fmla="val 310722"/>
              <a:gd name="adj2" fmla="val 103571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894CB55-29EE-4DC9-BB30-3D98710AEB2C}"/>
              </a:ext>
            </a:extLst>
          </p:cNvPr>
          <p:cNvCxnSpPr>
            <a:stCxn id="21" idx="3"/>
            <a:endCxn id="22" idx="1"/>
          </p:cNvCxnSpPr>
          <p:nvPr/>
        </p:nvCxnSpPr>
        <p:spPr>
          <a:xfrm>
            <a:off x="5215660" y="2733675"/>
            <a:ext cx="1424384" cy="5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02EA868-18DE-4CA9-89EB-3EB9109C1524}"/>
              </a:ext>
            </a:extLst>
          </p:cNvPr>
          <p:cNvSpPr/>
          <p:nvPr/>
        </p:nvSpPr>
        <p:spPr>
          <a:xfrm>
            <a:off x="1062204" y="2726055"/>
            <a:ext cx="1196340" cy="57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400"/>
              <a:t>Document Revision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898EF0E-F5EC-4692-E7CF-242CBE79B9D8}"/>
              </a:ext>
            </a:extLst>
          </p:cNvPr>
          <p:cNvSpPr/>
          <p:nvPr/>
        </p:nvSpPr>
        <p:spPr>
          <a:xfrm>
            <a:off x="4967694" y="2564814"/>
            <a:ext cx="457200" cy="342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100" b="1" dirty="0"/>
              <a:t>Yes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3AF90CD-A3FD-47D4-BCBE-B644D1D37291}"/>
              </a:ext>
            </a:extLst>
          </p:cNvPr>
          <p:cNvSpPr/>
          <p:nvPr/>
        </p:nvSpPr>
        <p:spPr>
          <a:xfrm>
            <a:off x="7995990" y="2562225"/>
            <a:ext cx="453390" cy="342900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100" b="1"/>
              <a:t>Yes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1C7728E8-5F12-4ACF-963A-F58E3692D95F}"/>
              </a:ext>
            </a:extLst>
          </p:cNvPr>
          <p:cNvSpPr/>
          <p:nvPr/>
        </p:nvSpPr>
        <p:spPr>
          <a:xfrm>
            <a:off x="4079552" y="1968621"/>
            <a:ext cx="518160" cy="3429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100" b="1"/>
              <a:t>No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7F6CE9E4-7B37-4B23-901F-C8F650E74CD1}"/>
              </a:ext>
            </a:extLst>
          </p:cNvPr>
          <p:cNvSpPr/>
          <p:nvPr/>
        </p:nvSpPr>
        <p:spPr>
          <a:xfrm>
            <a:off x="7211130" y="3286125"/>
            <a:ext cx="518160" cy="3429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lvl1pPr marL="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H" sz="1100" b="1"/>
              <a:t>No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6E6CCD2-132F-4653-8E27-B3DE750BB4A3}"/>
              </a:ext>
            </a:extLst>
          </p:cNvPr>
          <p:cNvCxnSpPr>
            <a:stCxn id="20" idx="2"/>
            <a:endCxn id="24" idx="6"/>
          </p:cNvCxnSpPr>
          <p:nvPr/>
        </p:nvCxnSpPr>
        <p:spPr>
          <a:xfrm rot="5400000">
            <a:off x="5054314" y="238482"/>
            <a:ext cx="2478895" cy="8040781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4CF8F95-569C-4407-82E9-8E48D9AF893E}"/>
              </a:ext>
            </a:extLst>
          </p:cNvPr>
          <p:cNvCxnSpPr>
            <a:cxnSpLocks/>
            <a:stCxn id="2" idx="4"/>
            <a:endCxn id="28" idx="0"/>
          </p:cNvCxnSpPr>
          <p:nvPr/>
        </p:nvCxnSpPr>
        <p:spPr>
          <a:xfrm>
            <a:off x="1644540" y="2339340"/>
            <a:ext cx="15834" cy="3867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806AD87-9286-6BC4-003A-79A1DB13C64B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>
            <a:off x="1660374" y="3297555"/>
            <a:ext cx="7206" cy="37909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F4E8C2D0-F221-ECB9-36B0-D7FBD68393CD}"/>
              </a:ext>
            </a:extLst>
          </p:cNvPr>
          <p:cNvCxnSpPr>
            <a:cxnSpLocks/>
            <a:stCxn id="30" idx="3"/>
            <a:endCxn id="20" idx="1"/>
          </p:cNvCxnSpPr>
          <p:nvPr/>
        </p:nvCxnSpPr>
        <p:spPr>
          <a:xfrm>
            <a:off x="8449380" y="2733675"/>
            <a:ext cx="126755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8610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92F4AC-A301-FF85-34F9-E4780FB9D5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59" t="10077" r="35194" b="39212"/>
          <a:stretch/>
        </p:blipFill>
        <p:spPr>
          <a:xfrm>
            <a:off x="354525" y="1053167"/>
            <a:ext cx="7875076" cy="462738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20FEA54-65A1-94B2-4B36-6E940490CDD0}"/>
              </a:ext>
            </a:extLst>
          </p:cNvPr>
          <p:cNvSpPr/>
          <p:nvPr/>
        </p:nvSpPr>
        <p:spPr>
          <a:xfrm>
            <a:off x="567021" y="4078820"/>
            <a:ext cx="1997450" cy="84229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17424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5734EF-D019-12DB-4BBE-FB6D4B421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106" t="9813" r="17106"/>
          <a:stretch/>
        </p:blipFill>
        <p:spPr>
          <a:xfrm>
            <a:off x="558552" y="359080"/>
            <a:ext cx="8020976" cy="595593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6F3B70-EFFD-CC79-9DE6-2413DC8CBC87}"/>
              </a:ext>
            </a:extLst>
          </p:cNvPr>
          <p:cNvSpPr/>
          <p:nvPr/>
        </p:nvSpPr>
        <p:spPr>
          <a:xfrm>
            <a:off x="993925" y="1592097"/>
            <a:ext cx="7797573" cy="4722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89FACB-C106-A877-8C1D-46C64E85B42F}"/>
              </a:ext>
            </a:extLst>
          </p:cNvPr>
          <p:cNvSpPr/>
          <p:nvPr/>
        </p:nvSpPr>
        <p:spPr>
          <a:xfrm>
            <a:off x="1246573" y="1745999"/>
            <a:ext cx="7332955" cy="4353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7F458-6E59-C043-12A3-5E7984B66057}"/>
              </a:ext>
            </a:extLst>
          </p:cNvPr>
          <p:cNvSpPr txBox="1"/>
          <p:nvPr/>
        </p:nvSpPr>
        <p:spPr>
          <a:xfrm>
            <a:off x="1395638" y="1860880"/>
            <a:ext cx="456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Impact" panose="020B0806030902050204" pitchFamily="34" charset="0"/>
              </a:rPr>
              <a:t>Document Change Request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8D340F-2644-63BF-305D-944EEC7AF85D}"/>
              </a:ext>
            </a:extLst>
          </p:cNvPr>
          <p:cNvSpPr/>
          <p:nvPr/>
        </p:nvSpPr>
        <p:spPr>
          <a:xfrm>
            <a:off x="1481459" y="2650493"/>
            <a:ext cx="1953087" cy="45252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A14A84-7EF3-782C-76B6-685A56CFFBB0}"/>
              </a:ext>
            </a:extLst>
          </p:cNvPr>
          <p:cNvSpPr txBox="1"/>
          <p:nvPr/>
        </p:nvSpPr>
        <p:spPr>
          <a:xfrm>
            <a:off x="1395638" y="2280610"/>
            <a:ext cx="212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Type of Document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02E0CF1-74DE-C9D2-D08E-6CB5C0A6D4B5}"/>
              </a:ext>
            </a:extLst>
          </p:cNvPr>
          <p:cNvSpPr/>
          <p:nvPr/>
        </p:nvSpPr>
        <p:spPr>
          <a:xfrm>
            <a:off x="3686077" y="2647453"/>
            <a:ext cx="1953087" cy="45252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7297C4-EE2E-AC19-5A2B-7DCCC52B99ED}"/>
              </a:ext>
            </a:extLst>
          </p:cNvPr>
          <p:cNvSpPr txBox="1"/>
          <p:nvPr/>
        </p:nvSpPr>
        <p:spPr>
          <a:xfrm>
            <a:off x="3609138" y="2295888"/>
            <a:ext cx="212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Nature of Request</a:t>
            </a:r>
          </a:p>
        </p:txBody>
      </p:sp>
      <p:pic>
        <p:nvPicPr>
          <p:cNvPr id="16" name="Graphic 15" descr="Play with solid fill">
            <a:extLst>
              <a:ext uri="{FF2B5EF4-FFF2-40B4-BE49-F238E27FC236}">
                <a16:creationId xmlns:a16="http://schemas.microsoft.com/office/drawing/2014/main" id="{B4D5F228-FC2D-2762-09A6-501730F01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5160006" y="2670737"/>
            <a:ext cx="452524" cy="452524"/>
          </a:xfrm>
          <a:prstGeom prst="rect">
            <a:avLst/>
          </a:prstGeom>
        </p:spPr>
      </p:pic>
      <p:pic>
        <p:nvPicPr>
          <p:cNvPr id="17" name="Graphic 16" descr="Play with solid fill">
            <a:extLst>
              <a:ext uri="{FF2B5EF4-FFF2-40B4-BE49-F238E27FC236}">
                <a16:creationId xmlns:a16="http://schemas.microsoft.com/office/drawing/2014/main" id="{E2441800-72AC-57A5-E24E-9F121F6E8F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5400000">
            <a:off x="2961304" y="2669898"/>
            <a:ext cx="452524" cy="45252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BB9511E-74A0-5BCD-762C-384FDABDBA2F}"/>
              </a:ext>
            </a:extLst>
          </p:cNvPr>
          <p:cNvSpPr/>
          <p:nvPr/>
        </p:nvSpPr>
        <p:spPr>
          <a:xfrm>
            <a:off x="1460741" y="3733580"/>
            <a:ext cx="6853562" cy="45252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2F651A-EBA5-A01C-2F2B-132B5462E4E6}"/>
              </a:ext>
            </a:extLst>
          </p:cNvPr>
          <p:cNvSpPr txBox="1"/>
          <p:nvPr/>
        </p:nvSpPr>
        <p:spPr>
          <a:xfrm>
            <a:off x="1395636" y="3317899"/>
            <a:ext cx="212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Document Name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A190F630-AC0A-25D1-6FED-D48F47CD38D1}"/>
              </a:ext>
            </a:extLst>
          </p:cNvPr>
          <p:cNvSpPr/>
          <p:nvPr/>
        </p:nvSpPr>
        <p:spPr>
          <a:xfrm>
            <a:off x="1460741" y="4701366"/>
            <a:ext cx="1953087" cy="45252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2AAE7E-727B-12B7-488B-DAD6E4FCC48B}"/>
              </a:ext>
            </a:extLst>
          </p:cNvPr>
          <p:cNvSpPr txBox="1"/>
          <p:nvPr/>
        </p:nvSpPr>
        <p:spPr>
          <a:xfrm>
            <a:off x="1395636" y="4285685"/>
            <a:ext cx="212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Document Number</a:t>
            </a:r>
          </a:p>
        </p:txBody>
      </p:sp>
      <p:graphicFrame>
        <p:nvGraphicFramePr>
          <p:cNvPr id="40" name="Table 17">
            <a:extLst>
              <a:ext uri="{FF2B5EF4-FFF2-40B4-BE49-F238E27FC236}">
                <a16:creationId xmlns:a16="http://schemas.microsoft.com/office/drawing/2014/main" id="{39F14239-E757-27E4-EF33-FFDC0364D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24451"/>
              </p:ext>
            </p:extLst>
          </p:nvPr>
        </p:nvGraphicFramePr>
        <p:xfrm>
          <a:off x="1529040" y="2721781"/>
          <a:ext cx="1432264" cy="296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264">
                  <a:extLst>
                    <a:ext uri="{9D8B030D-6E8A-4147-A177-3AD203B41FA5}">
                      <a16:colId xmlns:a16="http://schemas.microsoft.com/office/drawing/2014/main" val="1548541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Manual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76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Policy/Procedure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070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Work Instruction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0258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Logbooks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118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SOP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210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External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14296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Forms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691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FMEA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663065"/>
                  </a:ext>
                </a:extLst>
              </a:tr>
            </a:tbl>
          </a:graphicData>
        </a:graphic>
      </p:graphicFrame>
      <p:graphicFrame>
        <p:nvGraphicFramePr>
          <p:cNvPr id="41" name="Table 17">
            <a:extLst>
              <a:ext uri="{FF2B5EF4-FFF2-40B4-BE49-F238E27FC236}">
                <a16:creationId xmlns:a16="http://schemas.microsoft.com/office/drawing/2014/main" id="{8049BF07-3C8F-C100-FAFF-F60061AA3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3441020"/>
              </p:ext>
            </p:extLst>
          </p:nvPr>
        </p:nvGraphicFramePr>
        <p:xfrm>
          <a:off x="3757340" y="2721781"/>
          <a:ext cx="1432264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32264">
                  <a:extLst>
                    <a:ext uri="{9D8B030D-6E8A-4147-A177-3AD203B41FA5}">
                      <a16:colId xmlns:a16="http://schemas.microsoft.com/office/drawing/2014/main" val="1548541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Obsoletion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7769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sz="1200" dirty="0"/>
                        <a:t>Revision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6070813"/>
                  </a:ext>
                </a:extLst>
              </a:tr>
            </a:tbl>
          </a:graphicData>
        </a:graphic>
      </p:graphicFrame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02C1B06F-AE97-9064-7A99-7326C8A2D47C}"/>
              </a:ext>
            </a:extLst>
          </p:cNvPr>
          <p:cNvSpPr/>
          <p:nvPr/>
        </p:nvSpPr>
        <p:spPr>
          <a:xfrm>
            <a:off x="3813321" y="4714682"/>
            <a:ext cx="1953087" cy="45252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PH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0EF267C-CC6C-5271-51C0-39081AE0E26D}"/>
              </a:ext>
            </a:extLst>
          </p:cNvPr>
          <p:cNvSpPr txBox="1"/>
          <p:nvPr/>
        </p:nvSpPr>
        <p:spPr>
          <a:xfrm>
            <a:off x="3928717" y="4774696"/>
            <a:ext cx="15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dirty="0"/>
              <a:t>Upload</a:t>
            </a:r>
          </a:p>
        </p:txBody>
      </p:sp>
      <p:pic>
        <p:nvPicPr>
          <p:cNvPr id="46" name="Picture 45" descr="A picture containing text, sign, vector graphics, picture frame&#10;&#10;Description automatically generated">
            <a:extLst>
              <a:ext uri="{FF2B5EF4-FFF2-40B4-BE49-F238E27FC236}">
                <a16:creationId xmlns:a16="http://schemas.microsoft.com/office/drawing/2014/main" id="{F5A49E09-E61A-B463-1848-217B48D237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920" y="4810129"/>
            <a:ext cx="449115" cy="346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2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A5734EF-D019-12DB-4BBE-FB6D4B421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06" t="9813" r="17428"/>
          <a:stretch/>
        </p:blipFill>
        <p:spPr>
          <a:xfrm>
            <a:off x="515339" y="323570"/>
            <a:ext cx="8042734" cy="59559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52DDE10-B932-7652-ADFF-D225ED665C63}"/>
              </a:ext>
            </a:extLst>
          </p:cNvPr>
          <p:cNvSpPr/>
          <p:nvPr/>
        </p:nvSpPr>
        <p:spPr>
          <a:xfrm>
            <a:off x="827122" y="1705328"/>
            <a:ext cx="7831129" cy="47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37A0BF-8429-CA2A-F8D6-DF888FF88C82}"/>
              </a:ext>
            </a:extLst>
          </p:cNvPr>
          <p:cNvSpPr/>
          <p:nvPr/>
        </p:nvSpPr>
        <p:spPr>
          <a:xfrm>
            <a:off x="1079770" y="1859230"/>
            <a:ext cx="7332955" cy="4353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44AE4D-9E09-7F69-0818-1DC1444EA87B}"/>
              </a:ext>
            </a:extLst>
          </p:cNvPr>
          <p:cNvSpPr txBox="1"/>
          <p:nvPr/>
        </p:nvSpPr>
        <p:spPr>
          <a:xfrm>
            <a:off x="1228835" y="1974111"/>
            <a:ext cx="45631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Impact" panose="020B0806030902050204" pitchFamily="34" charset="0"/>
              </a:rPr>
              <a:t>Document Change 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D4ED3B-D1DE-BDE8-23DF-C45F58AA8122}"/>
              </a:ext>
            </a:extLst>
          </p:cNvPr>
          <p:cNvSpPr txBox="1"/>
          <p:nvPr/>
        </p:nvSpPr>
        <p:spPr>
          <a:xfrm>
            <a:off x="1228833" y="2481334"/>
            <a:ext cx="3465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Detailed Description of Change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121D253-C708-3ED0-F109-F7CD921E5700}"/>
              </a:ext>
            </a:extLst>
          </p:cNvPr>
          <p:cNvSpPr/>
          <p:nvPr/>
        </p:nvSpPr>
        <p:spPr>
          <a:xfrm>
            <a:off x="6786257" y="5684811"/>
            <a:ext cx="1432264" cy="346866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Submit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87C5BDE-DDDE-6EE2-F0C4-4B38CE6ECCC6}"/>
              </a:ext>
            </a:extLst>
          </p:cNvPr>
          <p:cNvSpPr/>
          <p:nvPr/>
        </p:nvSpPr>
        <p:spPr>
          <a:xfrm>
            <a:off x="5280013" y="5676578"/>
            <a:ext cx="1432264" cy="346866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/>
              <a:t>Cancel</a:t>
            </a:r>
          </a:p>
        </p:txBody>
      </p:sp>
      <p:graphicFrame>
        <p:nvGraphicFramePr>
          <p:cNvPr id="25" name="Table 9">
            <a:extLst>
              <a:ext uri="{FF2B5EF4-FFF2-40B4-BE49-F238E27FC236}">
                <a16:creationId xmlns:a16="http://schemas.microsoft.com/office/drawing/2014/main" id="{C0C74BE6-C92E-89B0-A77B-107AC2F5E4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015281"/>
              </p:ext>
            </p:extLst>
          </p:nvPr>
        </p:nvGraphicFramePr>
        <p:xfrm>
          <a:off x="1216013" y="2874195"/>
          <a:ext cx="7037456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18728">
                  <a:extLst>
                    <a:ext uri="{9D8B030D-6E8A-4147-A177-3AD203B41FA5}">
                      <a16:colId xmlns:a16="http://schemas.microsoft.com/office/drawing/2014/main" val="2818889521"/>
                    </a:ext>
                  </a:extLst>
                </a:gridCol>
                <a:gridCol w="3518728">
                  <a:extLst>
                    <a:ext uri="{9D8B030D-6E8A-4147-A177-3AD203B41FA5}">
                      <a16:colId xmlns:a16="http://schemas.microsoft.com/office/drawing/2014/main" val="41929453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From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048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Details of the previous 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Details of changes</a:t>
                      </a:r>
                    </a:p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759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0816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33F7-D67D-4BBF-9CD4-2ACFF0897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242483"/>
            <a:ext cx="10515600" cy="838432"/>
          </a:xfrm>
        </p:spPr>
        <p:txBody>
          <a:bodyPr/>
          <a:lstStyle/>
          <a:p>
            <a:r>
              <a:rPr lang="en-PH" b="1" dirty="0"/>
              <a:t>Revision Review:</a:t>
            </a:r>
            <a:r>
              <a:rPr lang="en-PH" dirty="0"/>
              <a:t> MCC/EXECOM/ISO CHAIR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D990FB-14BE-4BA3-A609-9AF29637B8A3}"/>
              </a:ext>
            </a:extLst>
          </p:cNvPr>
          <p:cNvSpPr/>
          <p:nvPr/>
        </p:nvSpPr>
        <p:spPr>
          <a:xfrm>
            <a:off x="243397" y="1160816"/>
            <a:ext cx="10969101" cy="47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00BD-8E9B-4DE3-94D3-D0BAB4E55760}"/>
              </a:ext>
            </a:extLst>
          </p:cNvPr>
          <p:cNvSpPr/>
          <p:nvPr/>
        </p:nvSpPr>
        <p:spPr>
          <a:xfrm>
            <a:off x="1367161" y="1343196"/>
            <a:ext cx="9721048" cy="4353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7875FB7-3029-4553-A40C-50C25BDF1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375829"/>
              </p:ext>
            </p:extLst>
          </p:nvPr>
        </p:nvGraphicFramePr>
        <p:xfrm>
          <a:off x="1447059" y="1556023"/>
          <a:ext cx="9366286" cy="3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97">
                  <a:extLst>
                    <a:ext uri="{9D8B030D-6E8A-4147-A177-3AD203B41FA5}">
                      <a16:colId xmlns:a16="http://schemas.microsoft.com/office/drawing/2014/main" val="2663808154"/>
                    </a:ext>
                  </a:extLst>
                </a:gridCol>
                <a:gridCol w="1006749">
                  <a:extLst>
                    <a:ext uri="{9D8B030D-6E8A-4147-A177-3AD203B41FA5}">
                      <a16:colId xmlns:a16="http://schemas.microsoft.com/office/drawing/2014/main" val="111235286"/>
                    </a:ext>
                  </a:extLst>
                </a:gridCol>
                <a:gridCol w="1311046">
                  <a:extLst>
                    <a:ext uri="{9D8B030D-6E8A-4147-A177-3AD203B41FA5}">
                      <a16:colId xmlns:a16="http://schemas.microsoft.com/office/drawing/2014/main" val="2611416501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2555140980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3772733944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3888376159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24878454"/>
                    </a:ext>
                  </a:extLst>
                </a:gridCol>
                <a:gridCol w="1241075">
                  <a:extLst>
                    <a:ext uri="{9D8B030D-6E8A-4147-A177-3AD203B41FA5}">
                      <a16:colId xmlns:a16="http://schemas.microsoft.com/office/drawing/2014/main" val="74005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Type of 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Requester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Position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Area/</a:t>
                      </a:r>
                    </a:p>
                    <a:p>
                      <a:pPr algn="ctr"/>
                      <a:r>
                        <a:rPr lang="en-PH" sz="1400" b="0" dirty="0"/>
                        <a:t>Department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3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Document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04/21/22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User001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Admin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PH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70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Document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04/21/22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SOP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User002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Accountant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Finance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7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Document Revision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09/01/22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User003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HR Assistant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HRDU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46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5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9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807020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3F72EA-DF89-A283-28E7-54DC3CFC1904}"/>
              </a:ext>
            </a:extLst>
          </p:cNvPr>
          <p:cNvSpPr/>
          <p:nvPr/>
        </p:nvSpPr>
        <p:spPr>
          <a:xfrm>
            <a:off x="9797544" y="2235221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1C557F-C83A-ED7E-CFE9-91418F3AAC5C}"/>
              </a:ext>
            </a:extLst>
          </p:cNvPr>
          <p:cNvSpPr/>
          <p:nvPr/>
        </p:nvSpPr>
        <p:spPr>
          <a:xfrm>
            <a:off x="9797544" y="2739558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D2595DD-ACCF-FDB6-855C-3B534381A96B}"/>
              </a:ext>
            </a:extLst>
          </p:cNvPr>
          <p:cNvSpPr/>
          <p:nvPr/>
        </p:nvSpPr>
        <p:spPr>
          <a:xfrm>
            <a:off x="9504954" y="3047842"/>
            <a:ext cx="1445623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BA9C2-3CD6-4FE3-AAAF-90907AC826C8}"/>
              </a:ext>
            </a:extLst>
          </p:cNvPr>
          <p:cNvSpPr/>
          <p:nvPr/>
        </p:nvSpPr>
        <p:spPr>
          <a:xfrm>
            <a:off x="310718" y="1556023"/>
            <a:ext cx="1067937" cy="361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tx1"/>
                </a:solidFill>
              </a:rPr>
              <a:t>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27DCC-3074-7B5B-0FBE-8E0A2768AD1E}"/>
              </a:ext>
            </a:extLst>
          </p:cNvPr>
          <p:cNvSpPr/>
          <p:nvPr/>
        </p:nvSpPr>
        <p:spPr>
          <a:xfrm>
            <a:off x="308102" y="2022247"/>
            <a:ext cx="1067937" cy="3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Approval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D197C0-D3D5-1680-3112-A4590B190714}"/>
              </a:ext>
            </a:extLst>
          </p:cNvPr>
          <p:cNvSpPr/>
          <p:nvPr/>
        </p:nvSpPr>
        <p:spPr>
          <a:xfrm>
            <a:off x="306277" y="2479593"/>
            <a:ext cx="1067937" cy="3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bg1"/>
                </a:solidFill>
              </a:rPr>
              <a:t>Ctrl &amp; </a:t>
            </a:r>
            <a:r>
              <a:rPr lang="en-PH" sz="1600" dirty="0" err="1">
                <a:solidFill>
                  <a:schemeClr val="bg1"/>
                </a:solidFill>
              </a:rPr>
              <a:t>Dist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FBEF490-DD00-81FF-B536-634E16A8C6AF}"/>
              </a:ext>
            </a:extLst>
          </p:cNvPr>
          <p:cNvSpPr/>
          <p:nvPr/>
        </p:nvSpPr>
        <p:spPr>
          <a:xfrm>
            <a:off x="9797544" y="3240783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1017561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990FB-14BE-4BA3-A609-9AF29637B8A3}"/>
              </a:ext>
            </a:extLst>
          </p:cNvPr>
          <p:cNvSpPr/>
          <p:nvPr/>
        </p:nvSpPr>
        <p:spPr>
          <a:xfrm>
            <a:off x="172374" y="965507"/>
            <a:ext cx="8391795" cy="178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00BD-8E9B-4DE3-94D3-D0BAB4E55760}"/>
              </a:ext>
            </a:extLst>
          </p:cNvPr>
          <p:cNvSpPr/>
          <p:nvPr/>
        </p:nvSpPr>
        <p:spPr>
          <a:xfrm>
            <a:off x="248525" y="1032477"/>
            <a:ext cx="8185261" cy="1517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2E845-0059-9724-1D9B-6DAD93A38B12}"/>
              </a:ext>
            </a:extLst>
          </p:cNvPr>
          <p:cNvSpPr/>
          <p:nvPr/>
        </p:nvSpPr>
        <p:spPr>
          <a:xfrm>
            <a:off x="6175817" y="2181175"/>
            <a:ext cx="860444" cy="20838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Return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D19925-A162-4973-AAD1-95E1F831B9C4}"/>
              </a:ext>
            </a:extLst>
          </p:cNvPr>
          <p:cNvSpPr/>
          <p:nvPr/>
        </p:nvSpPr>
        <p:spPr>
          <a:xfrm>
            <a:off x="7219932" y="2181242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Accept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96E4FB0-0DE2-54B6-B3CB-C18DD9BAF8F0}"/>
              </a:ext>
            </a:extLst>
          </p:cNvPr>
          <p:cNvSpPr txBox="1">
            <a:spLocks/>
          </p:cNvSpPr>
          <p:nvPr/>
        </p:nvSpPr>
        <p:spPr>
          <a:xfrm>
            <a:off x="172374" y="223918"/>
            <a:ext cx="10515600" cy="83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3600" b="1" dirty="0"/>
              <a:t>Revision Review:</a:t>
            </a:r>
            <a:r>
              <a:rPr lang="en-PH" sz="3600" dirty="0"/>
              <a:t> MCC/EXECOM/ISO CHAIR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DE5BCA3-9FB3-0DAE-1680-22F3863964C5}"/>
              </a:ext>
            </a:extLst>
          </p:cNvPr>
          <p:cNvGraphicFramePr>
            <a:graphicFrameLocks noGrp="1"/>
          </p:cNvGraphicFramePr>
          <p:nvPr/>
        </p:nvGraphicFramePr>
        <p:xfrm>
          <a:off x="279080" y="126111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37">
                  <a:extLst>
                    <a:ext uri="{9D8B030D-6E8A-4147-A177-3AD203B41FA5}">
                      <a16:colId xmlns:a16="http://schemas.microsoft.com/office/drawing/2014/main" val="156826481"/>
                    </a:ext>
                  </a:extLst>
                </a:gridCol>
                <a:gridCol w="4124660">
                  <a:extLst>
                    <a:ext uri="{9D8B030D-6E8A-4147-A177-3AD203B41FA5}">
                      <a16:colId xmlns:a16="http://schemas.microsoft.com/office/drawing/2014/main" val="3185905946"/>
                    </a:ext>
                  </a:extLst>
                </a:gridCol>
                <a:gridCol w="2110961">
                  <a:extLst>
                    <a:ext uri="{9D8B030D-6E8A-4147-A177-3AD203B41FA5}">
                      <a16:colId xmlns:a16="http://schemas.microsoft.com/office/drawing/2014/main" val="3029608525"/>
                    </a:ext>
                  </a:extLst>
                </a:gridCol>
                <a:gridCol w="1464741">
                  <a:extLst>
                    <a:ext uri="{9D8B030D-6E8A-4147-A177-3AD203B41FA5}">
                      <a16:colId xmlns:a16="http://schemas.microsoft.com/office/drawing/2014/main" val="311250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Attachments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0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6547"/>
                  </a:ext>
                </a:extLst>
              </a:tr>
            </a:tbl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11682A5-B405-332C-77BA-394E0E25A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6418" y="1647945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A0068C1A-F4BA-63E4-60F1-75521DF7B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228" y="1651390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91B495-4A3A-EB59-9F7B-84A4F036F2C6}"/>
              </a:ext>
            </a:extLst>
          </p:cNvPr>
          <p:cNvSpPr/>
          <p:nvPr/>
        </p:nvSpPr>
        <p:spPr>
          <a:xfrm>
            <a:off x="145667" y="2930458"/>
            <a:ext cx="8391795" cy="178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1E761-3200-9773-6871-6AE4FB64242E}"/>
              </a:ext>
            </a:extLst>
          </p:cNvPr>
          <p:cNvSpPr/>
          <p:nvPr/>
        </p:nvSpPr>
        <p:spPr>
          <a:xfrm>
            <a:off x="221818" y="2997428"/>
            <a:ext cx="8185261" cy="1517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86A318-3CC2-10F8-948D-ACFC6715E4F8}"/>
              </a:ext>
            </a:extLst>
          </p:cNvPr>
          <p:cNvSpPr/>
          <p:nvPr/>
        </p:nvSpPr>
        <p:spPr>
          <a:xfrm>
            <a:off x="6149110" y="4146126"/>
            <a:ext cx="860444" cy="20838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Return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932630-4C3D-76E9-B194-69F322DF1C41}"/>
              </a:ext>
            </a:extLst>
          </p:cNvPr>
          <p:cNvSpPr/>
          <p:nvPr/>
        </p:nvSpPr>
        <p:spPr>
          <a:xfrm>
            <a:off x="7193225" y="4146193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Accept</a:t>
            </a:r>
          </a:p>
        </p:txBody>
      </p:sp>
      <p:graphicFrame>
        <p:nvGraphicFramePr>
          <p:cNvPr id="23" name="Table 18">
            <a:extLst>
              <a:ext uri="{FF2B5EF4-FFF2-40B4-BE49-F238E27FC236}">
                <a16:creationId xmlns:a16="http://schemas.microsoft.com/office/drawing/2014/main" id="{6ED58EF5-FB44-EDEE-B439-339C86D06A09}"/>
              </a:ext>
            </a:extLst>
          </p:cNvPr>
          <p:cNvGraphicFramePr>
            <a:graphicFrameLocks noGrp="1"/>
          </p:cNvGraphicFramePr>
          <p:nvPr/>
        </p:nvGraphicFramePr>
        <p:xfrm>
          <a:off x="252373" y="32260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37">
                  <a:extLst>
                    <a:ext uri="{9D8B030D-6E8A-4147-A177-3AD203B41FA5}">
                      <a16:colId xmlns:a16="http://schemas.microsoft.com/office/drawing/2014/main" val="156826481"/>
                    </a:ext>
                  </a:extLst>
                </a:gridCol>
                <a:gridCol w="4124660">
                  <a:extLst>
                    <a:ext uri="{9D8B030D-6E8A-4147-A177-3AD203B41FA5}">
                      <a16:colId xmlns:a16="http://schemas.microsoft.com/office/drawing/2014/main" val="3185905946"/>
                    </a:ext>
                  </a:extLst>
                </a:gridCol>
                <a:gridCol w="2110961">
                  <a:extLst>
                    <a:ext uri="{9D8B030D-6E8A-4147-A177-3AD203B41FA5}">
                      <a16:colId xmlns:a16="http://schemas.microsoft.com/office/drawing/2014/main" val="3029608525"/>
                    </a:ext>
                  </a:extLst>
                </a:gridCol>
                <a:gridCol w="1464741">
                  <a:extLst>
                    <a:ext uri="{9D8B030D-6E8A-4147-A177-3AD203B41FA5}">
                      <a16:colId xmlns:a16="http://schemas.microsoft.com/office/drawing/2014/main" val="311250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Attachments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0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6547"/>
                  </a:ext>
                </a:extLst>
              </a:tr>
            </a:tbl>
          </a:graphicData>
        </a:graphic>
      </p:graphicFrame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7ED2D4BB-3468-2971-E673-8DA8EC2C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9711" y="3612896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230AC2C1-27AB-D8BD-7FA6-0CD31854E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21" y="3616341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EEEAF6-A43B-784F-E8BD-4B18B3CA12E9}"/>
              </a:ext>
            </a:extLst>
          </p:cNvPr>
          <p:cNvSpPr/>
          <p:nvPr/>
        </p:nvSpPr>
        <p:spPr>
          <a:xfrm>
            <a:off x="145667" y="4914313"/>
            <a:ext cx="8391795" cy="178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009414-9164-3016-94E2-515D5E5E7FF7}"/>
              </a:ext>
            </a:extLst>
          </p:cNvPr>
          <p:cNvSpPr/>
          <p:nvPr/>
        </p:nvSpPr>
        <p:spPr>
          <a:xfrm>
            <a:off x="221818" y="4981283"/>
            <a:ext cx="8185261" cy="1517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BDF7D9D-A2BF-5A24-4298-26357ED8A28E}"/>
              </a:ext>
            </a:extLst>
          </p:cNvPr>
          <p:cNvSpPr/>
          <p:nvPr/>
        </p:nvSpPr>
        <p:spPr>
          <a:xfrm>
            <a:off x="6149110" y="6129981"/>
            <a:ext cx="860444" cy="20838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Return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88FC816-FBD9-F10E-60F9-281A0C09CB64}"/>
              </a:ext>
            </a:extLst>
          </p:cNvPr>
          <p:cNvSpPr/>
          <p:nvPr/>
        </p:nvSpPr>
        <p:spPr>
          <a:xfrm>
            <a:off x="7193225" y="6130048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Accept</a:t>
            </a:r>
          </a:p>
        </p:txBody>
      </p:sp>
      <p:graphicFrame>
        <p:nvGraphicFramePr>
          <p:cNvPr id="30" name="Table 18">
            <a:extLst>
              <a:ext uri="{FF2B5EF4-FFF2-40B4-BE49-F238E27FC236}">
                <a16:creationId xmlns:a16="http://schemas.microsoft.com/office/drawing/2014/main" id="{CDC64DEC-1A1D-EC0A-22F0-B9CBA6D23C95}"/>
              </a:ext>
            </a:extLst>
          </p:cNvPr>
          <p:cNvGraphicFramePr>
            <a:graphicFrameLocks noGrp="1"/>
          </p:cNvGraphicFramePr>
          <p:nvPr/>
        </p:nvGraphicFramePr>
        <p:xfrm>
          <a:off x="252373" y="520992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37">
                  <a:extLst>
                    <a:ext uri="{9D8B030D-6E8A-4147-A177-3AD203B41FA5}">
                      <a16:colId xmlns:a16="http://schemas.microsoft.com/office/drawing/2014/main" val="156826481"/>
                    </a:ext>
                  </a:extLst>
                </a:gridCol>
                <a:gridCol w="4124660">
                  <a:extLst>
                    <a:ext uri="{9D8B030D-6E8A-4147-A177-3AD203B41FA5}">
                      <a16:colId xmlns:a16="http://schemas.microsoft.com/office/drawing/2014/main" val="3185905946"/>
                    </a:ext>
                  </a:extLst>
                </a:gridCol>
                <a:gridCol w="2110961">
                  <a:extLst>
                    <a:ext uri="{9D8B030D-6E8A-4147-A177-3AD203B41FA5}">
                      <a16:colId xmlns:a16="http://schemas.microsoft.com/office/drawing/2014/main" val="3029608525"/>
                    </a:ext>
                  </a:extLst>
                </a:gridCol>
                <a:gridCol w="1464741">
                  <a:extLst>
                    <a:ext uri="{9D8B030D-6E8A-4147-A177-3AD203B41FA5}">
                      <a16:colId xmlns:a16="http://schemas.microsoft.com/office/drawing/2014/main" val="311250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Attachments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0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6547"/>
                  </a:ext>
                </a:extLst>
              </a:tr>
            </a:tbl>
          </a:graphicData>
        </a:graphic>
      </p:graphicFrame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2E6E886D-3A5F-D4B6-5E9A-2B6831EC4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9711" y="5596751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B0C04163-F2F7-719A-584E-E48D10498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21" y="5600196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Speech Bubble: Rectangle 32">
            <a:extLst>
              <a:ext uri="{FF2B5EF4-FFF2-40B4-BE49-F238E27FC236}">
                <a16:creationId xmlns:a16="http://schemas.microsoft.com/office/drawing/2014/main" id="{C7C97E3E-54F8-FF52-2D00-C85E8E174E5F}"/>
              </a:ext>
            </a:extLst>
          </p:cNvPr>
          <p:cNvSpPr/>
          <p:nvPr/>
        </p:nvSpPr>
        <p:spPr>
          <a:xfrm>
            <a:off x="6693911" y="3198594"/>
            <a:ext cx="1592146" cy="631320"/>
          </a:xfrm>
          <a:prstGeom prst="wedgeRectCallout">
            <a:avLst>
              <a:gd name="adj1" fmla="val -62559"/>
              <a:gd name="adj2" fmla="val 1051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FF0000"/>
                </a:solidFill>
              </a:rPr>
              <a:t>*</a:t>
            </a:r>
            <a:r>
              <a:rPr lang="en-PH" dirty="0">
                <a:solidFill>
                  <a:sysClr val="windowText" lastClr="000000"/>
                </a:solidFill>
              </a:rPr>
              <a:t>Remarks</a:t>
            </a:r>
          </a:p>
        </p:txBody>
      </p:sp>
      <p:sp>
        <p:nvSpPr>
          <p:cNvPr id="34" name="Callout: Bent Line with Accent Bar 33">
            <a:extLst>
              <a:ext uri="{FF2B5EF4-FFF2-40B4-BE49-F238E27FC236}">
                <a16:creationId xmlns:a16="http://schemas.microsoft.com/office/drawing/2014/main" id="{62D89512-850C-E5F7-4B32-147CD23C05EA}"/>
              </a:ext>
            </a:extLst>
          </p:cNvPr>
          <p:cNvSpPr/>
          <p:nvPr/>
        </p:nvSpPr>
        <p:spPr>
          <a:xfrm>
            <a:off x="9373163" y="1293925"/>
            <a:ext cx="2539757" cy="10246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6655"/>
              <a:gd name="adj6" fmla="val -47524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Reviewer shall view or download the attached document for  review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  <p:pic>
        <p:nvPicPr>
          <p:cNvPr id="35" name="Picture 34" descr="Icon&#10;&#10;Description automatically generated">
            <a:extLst>
              <a:ext uri="{FF2B5EF4-FFF2-40B4-BE49-F238E27FC236}">
                <a16:creationId xmlns:a16="http://schemas.microsoft.com/office/drawing/2014/main" id="{3CCE0986-8265-0413-C0DB-8E46945DB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65426" y="611620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6" name="Picture 35" descr="Shape&#10;&#10;Description automatically generated with low confidence">
            <a:extLst>
              <a:ext uri="{FF2B5EF4-FFF2-40B4-BE49-F238E27FC236}">
                <a16:creationId xmlns:a16="http://schemas.microsoft.com/office/drawing/2014/main" id="{C2EB5E9A-F24E-3E28-9D53-6BD2100CE9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925" y="227363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BD6F19F-B09C-6A82-873D-278D278EEE5A}"/>
              </a:ext>
            </a:extLst>
          </p:cNvPr>
          <p:cNvSpPr txBox="1"/>
          <p:nvPr/>
        </p:nvSpPr>
        <p:spPr>
          <a:xfrm>
            <a:off x="9330427" y="206162"/>
            <a:ext cx="2411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View Attachment</a:t>
            </a:r>
          </a:p>
          <a:p>
            <a:endParaRPr lang="en-PH" sz="400" dirty="0"/>
          </a:p>
          <a:p>
            <a:r>
              <a:rPr lang="en-PH" dirty="0"/>
              <a:t>Download Attachment</a:t>
            </a:r>
          </a:p>
        </p:txBody>
      </p:sp>
      <p:sp>
        <p:nvSpPr>
          <p:cNvPr id="38" name="Callout: Bent Line with Accent Bar 37">
            <a:extLst>
              <a:ext uri="{FF2B5EF4-FFF2-40B4-BE49-F238E27FC236}">
                <a16:creationId xmlns:a16="http://schemas.microsoft.com/office/drawing/2014/main" id="{34B9A647-38BE-61E0-C10A-99D1455B286B}"/>
              </a:ext>
            </a:extLst>
          </p:cNvPr>
          <p:cNvSpPr/>
          <p:nvPr/>
        </p:nvSpPr>
        <p:spPr>
          <a:xfrm>
            <a:off x="9373163" y="2752078"/>
            <a:ext cx="2539757" cy="1413269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1634"/>
              <a:gd name="adj6" fmla="val -101005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If the document needs revision/resubmission, the reviewer may return the document to the requester with appropriate remarks. The status shall be changed to returned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  <p:sp>
        <p:nvSpPr>
          <p:cNvPr id="39" name="Callout: Bent Line with Accent Bar 38">
            <a:extLst>
              <a:ext uri="{FF2B5EF4-FFF2-40B4-BE49-F238E27FC236}">
                <a16:creationId xmlns:a16="http://schemas.microsoft.com/office/drawing/2014/main" id="{A8C154EF-F60B-1A13-4A46-806BF27A89D7}"/>
              </a:ext>
            </a:extLst>
          </p:cNvPr>
          <p:cNvSpPr/>
          <p:nvPr/>
        </p:nvSpPr>
        <p:spPr>
          <a:xfrm>
            <a:off x="9399870" y="4777198"/>
            <a:ext cx="2539757" cy="123488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11634"/>
              <a:gd name="adj6" fmla="val -66050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If the resubmitted document is accepted, the document shall be subject for approval and the status shall be changed to Accepted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204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3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990FB-14BE-4BA3-A609-9AF29637B8A3}"/>
              </a:ext>
            </a:extLst>
          </p:cNvPr>
          <p:cNvSpPr/>
          <p:nvPr/>
        </p:nvSpPr>
        <p:spPr>
          <a:xfrm>
            <a:off x="243397" y="1160816"/>
            <a:ext cx="10969101" cy="47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00BD-8E9B-4DE3-94D3-D0BAB4E55760}"/>
              </a:ext>
            </a:extLst>
          </p:cNvPr>
          <p:cNvSpPr/>
          <p:nvPr/>
        </p:nvSpPr>
        <p:spPr>
          <a:xfrm>
            <a:off x="1367161" y="1343196"/>
            <a:ext cx="9721048" cy="4353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7875FB7-3029-4553-A40C-50C25BDF1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710272"/>
              </p:ext>
            </p:extLst>
          </p:nvPr>
        </p:nvGraphicFramePr>
        <p:xfrm>
          <a:off x="1447059" y="1556023"/>
          <a:ext cx="9366286" cy="3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97">
                  <a:extLst>
                    <a:ext uri="{9D8B030D-6E8A-4147-A177-3AD203B41FA5}">
                      <a16:colId xmlns:a16="http://schemas.microsoft.com/office/drawing/2014/main" val="2663808154"/>
                    </a:ext>
                  </a:extLst>
                </a:gridCol>
                <a:gridCol w="1006749">
                  <a:extLst>
                    <a:ext uri="{9D8B030D-6E8A-4147-A177-3AD203B41FA5}">
                      <a16:colId xmlns:a16="http://schemas.microsoft.com/office/drawing/2014/main" val="111235286"/>
                    </a:ext>
                  </a:extLst>
                </a:gridCol>
                <a:gridCol w="1311046">
                  <a:extLst>
                    <a:ext uri="{9D8B030D-6E8A-4147-A177-3AD203B41FA5}">
                      <a16:colId xmlns:a16="http://schemas.microsoft.com/office/drawing/2014/main" val="2611416501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2555140980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3772733944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3888376159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24878454"/>
                    </a:ext>
                  </a:extLst>
                </a:gridCol>
                <a:gridCol w="1241075">
                  <a:extLst>
                    <a:ext uri="{9D8B030D-6E8A-4147-A177-3AD203B41FA5}">
                      <a16:colId xmlns:a16="http://schemas.microsoft.com/office/drawing/2014/main" val="74005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Type of 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Requester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Area/</a:t>
                      </a:r>
                    </a:p>
                    <a:p>
                      <a:pPr algn="ctr"/>
                      <a:r>
                        <a:rPr lang="en-PH" sz="1400" b="0" dirty="0"/>
                        <a:t>Department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3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Document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04/21/22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User001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Admin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PH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70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Document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04/21/22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SOP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User002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For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Finance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7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Document Revision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09/01/22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User 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For Approval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HRDU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46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5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9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807020"/>
                  </a:ext>
                </a:extLst>
              </a:tr>
            </a:tbl>
          </a:graphicData>
        </a:graphic>
      </p:graphicFrame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3F72EA-DF89-A283-28E7-54DC3CFC1904}"/>
              </a:ext>
            </a:extLst>
          </p:cNvPr>
          <p:cNvSpPr/>
          <p:nvPr/>
        </p:nvSpPr>
        <p:spPr>
          <a:xfrm>
            <a:off x="9797544" y="2235221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7BA9C2-3CD6-4FE3-AAAF-90907AC826C8}"/>
              </a:ext>
            </a:extLst>
          </p:cNvPr>
          <p:cNvSpPr/>
          <p:nvPr/>
        </p:nvSpPr>
        <p:spPr>
          <a:xfrm>
            <a:off x="310718" y="1556023"/>
            <a:ext cx="1067937" cy="3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27DCC-3074-7B5B-0FBE-8E0A2768AD1E}"/>
              </a:ext>
            </a:extLst>
          </p:cNvPr>
          <p:cNvSpPr/>
          <p:nvPr/>
        </p:nvSpPr>
        <p:spPr>
          <a:xfrm>
            <a:off x="308102" y="2022247"/>
            <a:ext cx="1067937" cy="361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ysClr val="windowText" lastClr="000000"/>
                </a:solidFill>
              </a:rPr>
              <a:t>Approval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EBBF724-026D-8148-3C9C-32EB5CB77408}"/>
              </a:ext>
            </a:extLst>
          </p:cNvPr>
          <p:cNvSpPr txBox="1">
            <a:spLocks/>
          </p:cNvSpPr>
          <p:nvPr/>
        </p:nvSpPr>
        <p:spPr>
          <a:xfrm>
            <a:off x="172374" y="223918"/>
            <a:ext cx="10515600" cy="83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/>
              <a:t>Approval:</a:t>
            </a:r>
            <a:r>
              <a:rPr lang="en-PH" dirty="0"/>
              <a:t> MCC/ISO CHAIR/FMEA CHAIR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3D7051A-7505-B03D-FAA1-F0A1A34C6E38}"/>
              </a:ext>
            </a:extLst>
          </p:cNvPr>
          <p:cNvSpPr/>
          <p:nvPr/>
        </p:nvSpPr>
        <p:spPr>
          <a:xfrm>
            <a:off x="306277" y="2479593"/>
            <a:ext cx="1067937" cy="3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bg1"/>
                </a:solidFill>
              </a:rPr>
              <a:t>Ctrl &amp; </a:t>
            </a:r>
            <a:r>
              <a:rPr lang="en-PH" sz="1600" dirty="0" err="1">
                <a:solidFill>
                  <a:schemeClr val="bg1"/>
                </a:solidFill>
              </a:rPr>
              <a:t>Dist</a:t>
            </a:r>
            <a:endParaRPr lang="en-PH" sz="1600" dirty="0">
              <a:solidFill>
                <a:schemeClr val="bg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41D7758-5BC6-2F87-03B4-AAAF2BCAC760}"/>
              </a:ext>
            </a:extLst>
          </p:cNvPr>
          <p:cNvSpPr/>
          <p:nvPr/>
        </p:nvSpPr>
        <p:spPr>
          <a:xfrm>
            <a:off x="9779988" y="3317924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View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9F8E761-6E84-4FC0-A07E-1CBEDD31F9FE}"/>
              </a:ext>
            </a:extLst>
          </p:cNvPr>
          <p:cNvSpPr/>
          <p:nvPr/>
        </p:nvSpPr>
        <p:spPr>
          <a:xfrm>
            <a:off x="9505525" y="3108463"/>
            <a:ext cx="1445623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92613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1ABA68-475F-C315-3F73-CBDBD2D01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60" y="105117"/>
            <a:ext cx="5342088" cy="664776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2D7A3B-7805-9844-D17C-BE94B8BF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0186" y="130284"/>
            <a:ext cx="5342087" cy="6587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Flowchart: Alternate Process 6">
            <a:extLst>
              <a:ext uri="{FF2B5EF4-FFF2-40B4-BE49-F238E27FC236}">
                <a16:creationId xmlns:a16="http://schemas.microsoft.com/office/drawing/2014/main" id="{D0A944AD-90A2-CAFA-1C13-D6F5DA80547C}"/>
              </a:ext>
            </a:extLst>
          </p:cNvPr>
          <p:cNvSpPr/>
          <p:nvPr/>
        </p:nvSpPr>
        <p:spPr>
          <a:xfrm>
            <a:off x="3783434" y="2441195"/>
            <a:ext cx="4228052" cy="14596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000" b="1" dirty="0"/>
              <a:t>REGISTRATION</a:t>
            </a:r>
          </a:p>
        </p:txBody>
      </p:sp>
    </p:spTree>
    <p:extLst>
      <p:ext uri="{BB962C8B-B14F-4D97-AF65-F5344CB8AC3E}">
        <p14:creationId xmlns:p14="http://schemas.microsoft.com/office/powerpoint/2010/main" val="135181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990FB-14BE-4BA3-A609-9AF29637B8A3}"/>
              </a:ext>
            </a:extLst>
          </p:cNvPr>
          <p:cNvSpPr/>
          <p:nvPr/>
        </p:nvSpPr>
        <p:spPr>
          <a:xfrm>
            <a:off x="172374" y="965507"/>
            <a:ext cx="8391795" cy="178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00BD-8E9B-4DE3-94D3-D0BAB4E55760}"/>
              </a:ext>
            </a:extLst>
          </p:cNvPr>
          <p:cNvSpPr/>
          <p:nvPr/>
        </p:nvSpPr>
        <p:spPr>
          <a:xfrm>
            <a:off x="248525" y="1032477"/>
            <a:ext cx="8185261" cy="1517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FB2E845-0059-9724-1D9B-6DAD93A38B12}"/>
              </a:ext>
            </a:extLst>
          </p:cNvPr>
          <p:cNvSpPr/>
          <p:nvPr/>
        </p:nvSpPr>
        <p:spPr>
          <a:xfrm>
            <a:off x="6175817" y="2181175"/>
            <a:ext cx="860444" cy="20838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/>
              <a:t>Disapprove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1D19925-A162-4973-AAD1-95E1F831B9C4}"/>
              </a:ext>
            </a:extLst>
          </p:cNvPr>
          <p:cNvSpPr/>
          <p:nvPr/>
        </p:nvSpPr>
        <p:spPr>
          <a:xfrm>
            <a:off x="7219932" y="2181242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Approve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196E4FB0-0DE2-54B6-B3CB-C18DD9BAF8F0}"/>
              </a:ext>
            </a:extLst>
          </p:cNvPr>
          <p:cNvSpPr txBox="1">
            <a:spLocks/>
          </p:cNvSpPr>
          <p:nvPr/>
        </p:nvSpPr>
        <p:spPr>
          <a:xfrm>
            <a:off x="172374" y="223918"/>
            <a:ext cx="10515600" cy="8384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b="1" dirty="0"/>
              <a:t>Approval:</a:t>
            </a:r>
            <a:r>
              <a:rPr lang="en-PH" dirty="0"/>
              <a:t> MCC/ISO CHAIR/FMEA CHAIR</a:t>
            </a:r>
          </a:p>
        </p:txBody>
      </p:sp>
      <p:graphicFrame>
        <p:nvGraphicFramePr>
          <p:cNvPr id="18" name="Table 18">
            <a:extLst>
              <a:ext uri="{FF2B5EF4-FFF2-40B4-BE49-F238E27FC236}">
                <a16:creationId xmlns:a16="http://schemas.microsoft.com/office/drawing/2014/main" id="{1DE5BCA3-9FB3-0DAE-1680-22F3863964C5}"/>
              </a:ext>
            </a:extLst>
          </p:cNvPr>
          <p:cNvGraphicFramePr>
            <a:graphicFrameLocks noGrp="1"/>
          </p:cNvGraphicFramePr>
          <p:nvPr/>
        </p:nvGraphicFramePr>
        <p:xfrm>
          <a:off x="279080" y="1261115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37">
                  <a:extLst>
                    <a:ext uri="{9D8B030D-6E8A-4147-A177-3AD203B41FA5}">
                      <a16:colId xmlns:a16="http://schemas.microsoft.com/office/drawing/2014/main" val="156826481"/>
                    </a:ext>
                  </a:extLst>
                </a:gridCol>
                <a:gridCol w="4124660">
                  <a:extLst>
                    <a:ext uri="{9D8B030D-6E8A-4147-A177-3AD203B41FA5}">
                      <a16:colId xmlns:a16="http://schemas.microsoft.com/office/drawing/2014/main" val="3185905946"/>
                    </a:ext>
                  </a:extLst>
                </a:gridCol>
                <a:gridCol w="2110961">
                  <a:extLst>
                    <a:ext uri="{9D8B030D-6E8A-4147-A177-3AD203B41FA5}">
                      <a16:colId xmlns:a16="http://schemas.microsoft.com/office/drawing/2014/main" val="3029608525"/>
                    </a:ext>
                  </a:extLst>
                </a:gridCol>
                <a:gridCol w="1464741">
                  <a:extLst>
                    <a:ext uri="{9D8B030D-6E8A-4147-A177-3AD203B41FA5}">
                      <a16:colId xmlns:a16="http://schemas.microsoft.com/office/drawing/2014/main" val="311250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Attachments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0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6547"/>
                  </a:ext>
                </a:extLst>
              </a:tr>
            </a:tbl>
          </a:graphicData>
        </a:graphic>
      </p:graphicFrame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B11682A5-B405-332C-77BA-394E0E25A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96418" y="1647945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A0068C1A-F4BA-63E4-60F1-75521DF7B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3228" y="1651390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091B495-4A3A-EB59-9F7B-84A4F036F2C6}"/>
              </a:ext>
            </a:extLst>
          </p:cNvPr>
          <p:cNvSpPr/>
          <p:nvPr/>
        </p:nvSpPr>
        <p:spPr>
          <a:xfrm>
            <a:off x="145667" y="2930458"/>
            <a:ext cx="8391795" cy="178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1C1E761-3200-9773-6871-6AE4FB64242E}"/>
              </a:ext>
            </a:extLst>
          </p:cNvPr>
          <p:cNvSpPr/>
          <p:nvPr/>
        </p:nvSpPr>
        <p:spPr>
          <a:xfrm>
            <a:off x="221818" y="2997428"/>
            <a:ext cx="8185261" cy="1517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186A318-3CC2-10F8-948D-ACFC6715E4F8}"/>
              </a:ext>
            </a:extLst>
          </p:cNvPr>
          <p:cNvSpPr/>
          <p:nvPr/>
        </p:nvSpPr>
        <p:spPr>
          <a:xfrm>
            <a:off x="6149110" y="4146126"/>
            <a:ext cx="860444" cy="20838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/>
              <a:t>Disapprove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0B932630-4C3D-76E9-B194-69F322DF1C41}"/>
              </a:ext>
            </a:extLst>
          </p:cNvPr>
          <p:cNvSpPr/>
          <p:nvPr/>
        </p:nvSpPr>
        <p:spPr>
          <a:xfrm>
            <a:off x="7193225" y="4146193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Approve</a:t>
            </a:r>
          </a:p>
        </p:txBody>
      </p:sp>
      <p:graphicFrame>
        <p:nvGraphicFramePr>
          <p:cNvPr id="23" name="Table 18">
            <a:extLst>
              <a:ext uri="{FF2B5EF4-FFF2-40B4-BE49-F238E27FC236}">
                <a16:creationId xmlns:a16="http://schemas.microsoft.com/office/drawing/2014/main" id="{6ED58EF5-FB44-EDEE-B439-339C86D06A09}"/>
              </a:ext>
            </a:extLst>
          </p:cNvPr>
          <p:cNvGraphicFramePr>
            <a:graphicFrameLocks noGrp="1"/>
          </p:cNvGraphicFramePr>
          <p:nvPr/>
        </p:nvGraphicFramePr>
        <p:xfrm>
          <a:off x="252373" y="322606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37">
                  <a:extLst>
                    <a:ext uri="{9D8B030D-6E8A-4147-A177-3AD203B41FA5}">
                      <a16:colId xmlns:a16="http://schemas.microsoft.com/office/drawing/2014/main" val="156826481"/>
                    </a:ext>
                  </a:extLst>
                </a:gridCol>
                <a:gridCol w="4124660">
                  <a:extLst>
                    <a:ext uri="{9D8B030D-6E8A-4147-A177-3AD203B41FA5}">
                      <a16:colId xmlns:a16="http://schemas.microsoft.com/office/drawing/2014/main" val="3185905946"/>
                    </a:ext>
                  </a:extLst>
                </a:gridCol>
                <a:gridCol w="2110961">
                  <a:extLst>
                    <a:ext uri="{9D8B030D-6E8A-4147-A177-3AD203B41FA5}">
                      <a16:colId xmlns:a16="http://schemas.microsoft.com/office/drawing/2014/main" val="3029608525"/>
                    </a:ext>
                  </a:extLst>
                </a:gridCol>
                <a:gridCol w="1464741">
                  <a:extLst>
                    <a:ext uri="{9D8B030D-6E8A-4147-A177-3AD203B41FA5}">
                      <a16:colId xmlns:a16="http://schemas.microsoft.com/office/drawing/2014/main" val="311250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Attachments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0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rgbClr val="FF0000"/>
                          </a:solidFill>
                        </a:rPr>
                        <a:t>Disapproved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6547"/>
                  </a:ext>
                </a:extLst>
              </a:tr>
            </a:tbl>
          </a:graphicData>
        </a:graphic>
      </p:graphicFrame>
      <p:pic>
        <p:nvPicPr>
          <p:cNvPr id="24" name="Picture 23" descr="Icon&#10;&#10;Description automatically generated">
            <a:extLst>
              <a:ext uri="{FF2B5EF4-FFF2-40B4-BE49-F238E27FC236}">
                <a16:creationId xmlns:a16="http://schemas.microsoft.com/office/drawing/2014/main" id="{7ED2D4BB-3468-2971-E673-8DA8EC2CD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9711" y="3612896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5" name="Picture 24" descr="Shape&#10;&#10;Description automatically generated with low confidence">
            <a:extLst>
              <a:ext uri="{FF2B5EF4-FFF2-40B4-BE49-F238E27FC236}">
                <a16:creationId xmlns:a16="http://schemas.microsoft.com/office/drawing/2014/main" id="{230AC2C1-27AB-D8BD-7FA6-0CD31854E7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21" y="3616341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CEEEAF6-A43B-784F-E8BD-4B18B3CA12E9}"/>
              </a:ext>
            </a:extLst>
          </p:cNvPr>
          <p:cNvSpPr/>
          <p:nvPr/>
        </p:nvSpPr>
        <p:spPr>
          <a:xfrm>
            <a:off x="145667" y="4914313"/>
            <a:ext cx="8391795" cy="17865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009414-9164-3016-94E2-515D5E5E7FF7}"/>
              </a:ext>
            </a:extLst>
          </p:cNvPr>
          <p:cNvSpPr/>
          <p:nvPr/>
        </p:nvSpPr>
        <p:spPr>
          <a:xfrm>
            <a:off x="221818" y="4981283"/>
            <a:ext cx="8185261" cy="151770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BDF7D9D-A2BF-5A24-4298-26357ED8A28E}"/>
              </a:ext>
            </a:extLst>
          </p:cNvPr>
          <p:cNvSpPr/>
          <p:nvPr/>
        </p:nvSpPr>
        <p:spPr>
          <a:xfrm>
            <a:off x="6149110" y="6129981"/>
            <a:ext cx="860444" cy="208383"/>
          </a:xfrm>
          <a:prstGeom prst="roundRect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100" dirty="0"/>
              <a:t>Disapprove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88FC816-FBD9-F10E-60F9-281A0C09CB64}"/>
              </a:ext>
            </a:extLst>
          </p:cNvPr>
          <p:cNvSpPr/>
          <p:nvPr/>
        </p:nvSpPr>
        <p:spPr>
          <a:xfrm>
            <a:off x="7193225" y="6130048"/>
            <a:ext cx="860444" cy="208383"/>
          </a:xfrm>
          <a:prstGeom prst="roundRect">
            <a:avLst/>
          </a:prstGeom>
          <a:solidFill>
            <a:srgbClr val="00B05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/>
              <a:t>Approve</a:t>
            </a:r>
          </a:p>
        </p:txBody>
      </p:sp>
      <p:graphicFrame>
        <p:nvGraphicFramePr>
          <p:cNvPr id="30" name="Table 18">
            <a:extLst>
              <a:ext uri="{FF2B5EF4-FFF2-40B4-BE49-F238E27FC236}">
                <a16:creationId xmlns:a16="http://schemas.microsoft.com/office/drawing/2014/main" id="{CDC64DEC-1A1D-EC0A-22F0-B9CBA6D23C95}"/>
              </a:ext>
            </a:extLst>
          </p:cNvPr>
          <p:cNvGraphicFramePr>
            <a:graphicFrameLocks noGrp="1"/>
          </p:cNvGraphicFramePr>
          <p:nvPr/>
        </p:nvGraphicFramePr>
        <p:xfrm>
          <a:off x="252373" y="520992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637">
                  <a:extLst>
                    <a:ext uri="{9D8B030D-6E8A-4147-A177-3AD203B41FA5}">
                      <a16:colId xmlns:a16="http://schemas.microsoft.com/office/drawing/2014/main" val="156826481"/>
                    </a:ext>
                  </a:extLst>
                </a:gridCol>
                <a:gridCol w="4124660">
                  <a:extLst>
                    <a:ext uri="{9D8B030D-6E8A-4147-A177-3AD203B41FA5}">
                      <a16:colId xmlns:a16="http://schemas.microsoft.com/office/drawing/2014/main" val="3185905946"/>
                    </a:ext>
                  </a:extLst>
                </a:gridCol>
                <a:gridCol w="2110961">
                  <a:extLst>
                    <a:ext uri="{9D8B030D-6E8A-4147-A177-3AD203B41FA5}">
                      <a16:colId xmlns:a16="http://schemas.microsoft.com/office/drawing/2014/main" val="3029608525"/>
                    </a:ext>
                  </a:extLst>
                </a:gridCol>
                <a:gridCol w="1464741">
                  <a:extLst>
                    <a:ext uri="{9D8B030D-6E8A-4147-A177-3AD203B41FA5}">
                      <a16:colId xmlns:a16="http://schemas.microsoft.com/office/drawing/2014/main" val="311250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Document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Attachments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40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PH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Manual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PH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46547"/>
                  </a:ext>
                </a:extLst>
              </a:tr>
            </a:tbl>
          </a:graphicData>
        </a:graphic>
      </p:graphicFrame>
      <p:pic>
        <p:nvPicPr>
          <p:cNvPr id="31" name="Picture 30" descr="Icon&#10;&#10;Description automatically generated">
            <a:extLst>
              <a:ext uri="{FF2B5EF4-FFF2-40B4-BE49-F238E27FC236}">
                <a16:creationId xmlns:a16="http://schemas.microsoft.com/office/drawing/2014/main" id="{2E6E886D-3A5F-D4B6-5E9A-2B6831EC4F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769711" y="5596751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32" name="Picture 31" descr="Shape&#10;&#10;Description automatically generated with low confidence">
            <a:extLst>
              <a:ext uri="{FF2B5EF4-FFF2-40B4-BE49-F238E27FC236}">
                <a16:creationId xmlns:a16="http://schemas.microsoft.com/office/drawing/2014/main" id="{B0C04163-F2F7-719A-584E-E48D104980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6521" y="5600196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501B7F51-7872-4BF2-2CD5-CBC97FF855D1}"/>
              </a:ext>
            </a:extLst>
          </p:cNvPr>
          <p:cNvSpPr/>
          <p:nvPr/>
        </p:nvSpPr>
        <p:spPr>
          <a:xfrm>
            <a:off x="6693911" y="3198594"/>
            <a:ext cx="1592146" cy="631320"/>
          </a:xfrm>
          <a:prstGeom prst="wedgeRectCallout">
            <a:avLst>
              <a:gd name="adj1" fmla="val -62559"/>
              <a:gd name="adj2" fmla="val 105167"/>
            </a:avLst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rgbClr val="FF0000"/>
                </a:solidFill>
              </a:rPr>
              <a:t>*</a:t>
            </a:r>
            <a:r>
              <a:rPr lang="en-PH" dirty="0">
                <a:solidFill>
                  <a:sysClr val="windowText" lastClr="000000"/>
                </a:solidFill>
              </a:rPr>
              <a:t>Remarks</a:t>
            </a:r>
          </a:p>
        </p:txBody>
      </p:sp>
      <p:sp>
        <p:nvSpPr>
          <p:cNvPr id="3" name="Callout: Bent Line with Accent Bar 2">
            <a:extLst>
              <a:ext uri="{FF2B5EF4-FFF2-40B4-BE49-F238E27FC236}">
                <a16:creationId xmlns:a16="http://schemas.microsoft.com/office/drawing/2014/main" id="{CB47D42C-3815-2B7F-20EA-975B8650FD71}"/>
              </a:ext>
            </a:extLst>
          </p:cNvPr>
          <p:cNvSpPr/>
          <p:nvPr/>
        </p:nvSpPr>
        <p:spPr>
          <a:xfrm>
            <a:off x="9373162" y="1647945"/>
            <a:ext cx="2539757" cy="10246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7198"/>
              <a:gd name="adj6" fmla="val -50320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Approving authorities shall view or download the attached document for approval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1E8A9CA2-BF2F-562D-3826-E94635A79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065426" y="1277445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Picture 6" descr="Shape&#10;&#10;Description automatically generated with low confidence">
            <a:extLst>
              <a:ext uri="{FF2B5EF4-FFF2-40B4-BE49-F238E27FC236}">
                <a16:creationId xmlns:a16="http://schemas.microsoft.com/office/drawing/2014/main" id="{6F634360-BFD5-C689-DAC8-1076493BFE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8925" y="893188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6D840DF-16B3-A11C-46C3-7A62900FDC00}"/>
              </a:ext>
            </a:extLst>
          </p:cNvPr>
          <p:cNvSpPr txBox="1"/>
          <p:nvPr/>
        </p:nvSpPr>
        <p:spPr>
          <a:xfrm>
            <a:off x="9330427" y="871987"/>
            <a:ext cx="24117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View Attachment</a:t>
            </a:r>
          </a:p>
          <a:p>
            <a:endParaRPr lang="en-PH" sz="400" dirty="0"/>
          </a:p>
          <a:p>
            <a:r>
              <a:rPr lang="en-PH" dirty="0"/>
              <a:t>Download Attachment</a:t>
            </a:r>
          </a:p>
        </p:txBody>
      </p:sp>
      <p:sp>
        <p:nvSpPr>
          <p:cNvPr id="12" name="Callout: Bent Line with Accent Bar 11">
            <a:extLst>
              <a:ext uri="{FF2B5EF4-FFF2-40B4-BE49-F238E27FC236}">
                <a16:creationId xmlns:a16="http://schemas.microsoft.com/office/drawing/2014/main" id="{99D57390-FF47-FC5B-795E-5C8862340AC1}"/>
              </a:ext>
            </a:extLst>
          </p:cNvPr>
          <p:cNvSpPr/>
          <p:nvPr/>
        </p:nvSpPr>
        <p:spPr>
          <a:xfrm>
            <a:off x="9361857" y="2930459"/>
            <a:ext cx="2539757" cy="1108882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8077"/>
              <a:gd name="adj6" fmla="val -104501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If disapproved, it is required to enter a remarks and shall be returned to the requester for resubmission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  <p:sp>
        <p:nvSpPr>
          <p:cNvPr id="13" name="Callout: Bent Line with Accent Bar 12">
            <a:extLst>
              <a:ext uri="{FF2B5EF4-FFF2-40B4-BE49-F238E27FC236}">
                <a16:creationId xmlns:a16="http://schemas.microsoft.com/office/drawing/2014/main" id="{DD06AE71-D7AD-4A64-71B5-9D47CF5B7380}"/>
              </a:ext>
            </a:extLst>
          </p:cNvPr>
          <p:cNvSpPr/>
          <p:nvPr/>
        </p:nvSpPr>
        <p:spPr>
          <a:xfrm>
            <a:off x="9373162" y="4506964"/>
            <a:ext cx="2539757" cy="1234888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41828"/>
              <a:gd name="adj6" fmla="val -65351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If approved, the document shall be forwarded to the DCO for Control and Distribution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89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 animBg="1"/>
      <p:bldP spid="1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990FB-14BE-4BA3-A609-9AF29637B8A3}"/>
              </a:ext>
            </a:extLst>
          </p:cNvPr>
          <p:cNvSpPr/>
          <p:nvPr/>
        </p:nvSpPr>
        <p:spPr>
          <a:xfrm>
            <a:off x="243397" y="1160816"/>
            <a:ext cx="10969101" cy="47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00BD-8E9B-4DE3-94D3-D0BAB4E55760}"/>
              </a:ext>
            </a:extLst>
          </p:cNvPr>
          <p:cNvSpPr/>
          <p:nvPr/>
        </p:nvSpPr>
        <p:spPr>
          <a:xfrm>
            <a:off x="1367161" y="1343196"/>
            <a:ext cx="9721048" cy="4353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47875FB7-3029-4553-A40C-50C25BDF15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8170476"/>
              </p:ext>
            </p:extLst>
          </p:nvPr>
        </p:nvGraphicFramePr>
        <p:xfrm>
          <a:off x="1447059" y="1556023"/>
          <a:ext cx="9366286" cy="355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8897">
                  <a:extLst>
                    <a:ext uri="{9D8B030D-6E8A-4147-A177-3AD203B41FA5}">
                      <a16:colId xmlns:a16="http://schemas.microsoft.com/office/drawing/2014/main" val="2663808154"/>
                    </a:ext>
                  </a:extLst>
                </a:gridCol>
                <a:gridCol w="1006749">
                  <a:extLst>
                    <a:ext uri="{9D8B030D-6E8A-4147-A177-3AD203B41FA5}">
                      <a16:colId xmlns:a16="http://schemas.microsoft.com/office/drawing/2014/main" val="111235286"/>
                    </a:ext>
                  </a:extLst>
                </a:gridCol>
                <a:gridCol w="1311046">
                  <a:extLst>
                    <a:ext uri="{9D8B030D-6E8A-4147-A177-3AD203B41FA5}">
                      <a16:colId xmlns:a16="http://schemas.microsoft.com/office/drawing/2014/main" val="2611416501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2555140980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3772733944"/>
                    </a:ext>
                  </a:extLst>
                </a:gridCol>
                <a:gridCol w="1158897">
                  <a:extLst>
                    <a:ext uri="{9D8B030D-6E8A-4147-A177-3AD203B41FA5}">
                      <a16:colId xmlns:a16="http://schemas.microsoft.com/office/drawing/2014/main" val="3888376159"/>
                    </a:ext>
                  </a:extLst>
                </a:gridCol>
                <a:gridCol w="1171828">
                  <a:extLst>
                    <a:ext uri="{9D8B030D-6E8A-4147-A177-3AD203B41FA5}">
                      <a16:colId xmlns:a16="http://schemas.microsoft.com/office/drawing/2014/main" val="424878454"/>
                    </a:ext>
                  </a:extLst>
                </a:gridCol>
                <a:gridCol w="1241075">
                  <a:extLst>
                    <a:ext uri="{9D8B030D-6E8A-4147-A177-3AD203B41FA5}">
                      <a16:colId xmlns:a16="http://schemas.microsoft.com/office/drawing/2014/main" val="74005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Type of Document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Requester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Area/</a:t>
                      </a:r>
                    </a:p>
                    <a:p>
                      <a:pPr algn="ctr"/>
                      <a:r>
                        <a:rPr lang="en-PH" sz="1400" b="0" dirty="0"/>
                        <a:t>Department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34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Document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04/21/22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User001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1" dirty="0">
                          <a:solidFill>
                            <a:srgbClr val="00B050"/>
                          </a:solidFill>
                        </a:rPr>
                        <a:t>Approved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Admin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PH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0703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Document Request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04/21/22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SOP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Registration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User002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1" dirty="0">
                          <a:solidFill>
                            <a:srgbClr val="FFC000"/>
                          </a:solidFill>
                        </a:rPr>
                        <a:t>For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Finance Division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PH" sz="12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375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Document Revision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09/01/22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Manual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Revision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User 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400" b="1" dirty="0">
                          <a:solidFill>
                            <a:srgbClr val="00B050"/>
                          </a:solidFill>
                        </a:rPr>
                        <a:t>Approved</a:t>
                      </a:r>
                    </a:p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400" b="0" dirty="0"/>
                        <a:t>HRDU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464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5757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9937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2592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14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71807020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DA7BA9C2-3CD6-4FE3-AAAF-90907AC826C8}"/>
              </a:ext>
            </a:extLst>
          </p:cNvPr>
          <p:cNvSpPr/>
          <p:nvPr/>
        </p:nvSpPr>
        <p:spPr>
          <a:xfrm>
            <a:off x="310718" y="1556023"/>
            <a:ext cx="1067937" cy="3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Review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A27DCC-3074-7B5B-0FBE-8E0A2768AD1E}"/>
              </a:ext>
            </a:extLst>
          </p:cNvPr>
          <p:cNvSpPr/>
          <p:nvPr/>
        </p:nvSpPr>
        <p:spPr>
          <a:xfrm>
            <a:off x="308102" y="2022247"/>
            <a:ext cx="1067937" cy="36155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dirty="0">
                <a:solidFill>
                  <a:schemeClr val="bg1"/>
                </a:solidFill>
              </a:rPr>
              <a:t>Approval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774EBD5-5CEC-9E5F-5D1B-413BBE320AAC}"/>
              </a:ext>
            </a:extLst>
          </p:cNvPr>
          <p:cNvSpPr/>
          <p:nvPr/>
        </p:nvSpPr>
        <p:spPr>
          <a:xfrm>
            <a:off x="306277" y="2479593"/>
            <a:ext cx="1067937" cy="361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600" dirty="0">
                <a:solidFill>
                  <a:schemeClr val="tx1"/>
                </a:solidFill>
              </a:rPr>
              <a:t>Ctrl &amp; </a:t>
            </a:r>
            <a:r>
              <a:rPr lang="en-PH" sz="1600" dirty="0" err="1">
                <a:solidFill>
                  <a:schemeClr val="tx1"/>
                </a:solidFill>
              </a:rPr>
              <a:t>Dist</a:t>
            </a:r>
            <a:endParaRPr lang="en-PH" sz="1600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9D10AD8-AFE6-315D-CD26-9B96DD6E4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97" y="191962"/>
            <a:ext cx="10515600" cy="838432"/>
          </a:xfrm>
        </p:spPr>
        <p:txBody>
          <a:bodyPr>
            <a:normAutofit/>
          </a:bodyPr>
          <a:lstStyle/>
          <a:p>
            <a:r>
              <a:rPr lang="en-PH" b="1" dirty="0"/>
              <a:t>Control and Distribution: </a:t>
            </a:r>
            <a:r>
              <a:rPr lang="en-PH" dirty="0"/>
              <a:t>DCO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5B596FB3-BCCF-024D-A84F-66FE4E6DF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60866" y="2209168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2" name="Picture 11" descr="Shape&#10;&#10;Description automatically generated with low confidence">
            <a:extLst>
              <a:ext uri="{FF2B5EF4-FFF2-40B4-BE49-F238E27FC236}">
                <a16:creationId xmlns:a16="http://schemas.microsoft.com/office/drawing/2014/main" id="{1A983835-16F0-E1B5-09FC-819BCA8456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676" y="2212613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Callout: Bent Line with Accent Bar 12">
            <a:extLst>
              <a:ext uri="{FF2B5EF4-FFF2-40B4-BE49-F238E27FC236}">
                <a16:creationId xmlns:a16="http://schemas.microsoft.com/office/drawing/2014/main" id="{0407788C-B174-4F6C-780B-113CC848463F}"/>
              </a:ext>
            </a:extLst>
          </p:cNvPr>
          <p:cNvSpPr/>
          <p:nvPr/>
        </p:nvSpPr>
        <p:spPr>
          <a:xfrm>
            <a:off x="7985294" y="4381000"/>
            <a:ext cx="2539757" cy="1361916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2848"/>
              <a:gd name="adj6" fmla="val 71323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Once approved, the DCO may view or download the approved document for control and distribution and shall upload the document to the portal for viewing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671D207-81CD-ABB3-05B1-D098412D7649}"/>
              </a:ext>
            </a:extLst>
          </p:cNvPr>
          <p:cNvSpPr/>
          <p:nvPr/>
        </p:nvSpPr>
        <p:spPr>
          <a:xfrm>
            <a:off x="9516841" y="2965533"/>
            <a:ext cx="1445623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518F8227-9A31-4980-B198-4D53E99A93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54626" y="3148941"/>
            <a:ext cx="270425" cy="2704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5" name="Picture 14" descr="Shape&#10;&#10;Description automatically generated with low confidence">
            <a:extLst>
              <a:ext uri="{FF2B5EF4-FFF2-40B4-BE49-F238E27FC236}">
                <a16:creationId xmlns:a16="http://schemas.microsoft.com/office/drawing/2014/main" id="{60071E89-B326-F8CD-3F3D-60110FB8C5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1436" y="3152386"/>
            <a:ext cx="266926" cy="2669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1675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990FB-14BE-4BA3-A609-9AF29637B8A3}"/>
              </a:ext>
            </a:extLst>
          </p:cNvPr>
          <p:cNvSpPr/>
          <p:nvPr/>
        </p:nvSpPr>
        <p:spPr>
          <a:xfrm>
            <a:off x="281026" y="1067540"/>
            <a:ext cx="7780795" cy="47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00BD-8E9B-4DE3-94D3-D0BAB4E55760}"/>
              </a:ext>
            </a:extLst>
          </p:cNvPr>
          <p:cNvSpPr/>
          <p:nvPr/>
        </p:nvSpPr>
        <p:spPr>
          <a:xfrm>
            <a:off x="533674" y="1221442"/>
            <a:ext cx="7332955" cy="4353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1FD11-92C2-4894-BA10-2DC0F1F07E21}"/>
              </a:ext>
            </a:extLst>
          </p:cNvPr>
          <p:cNvSpPr txBox="1"/>
          <p:nvPr/>
        </p:nvSpPr>
        <p:spPr>
          <a:xfrm>
            <a:off x="556875" y="1287430"/>
            <a:ext cx="661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Impact" panose="020B0806030902050204" pitchFamily="34" charset="0"/>
              </a:rPr>
              <a:t>NONCONFORMITY AND CORRECTIVE ACTION REPORT (NCAR) DASHBOARD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71F4CB-3066-8D56-06BF-DDE513D1B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646984"/>
              </p:ext>
            </p:extLst>
          </p:nvPr>
        </p:nvGraphicFramePr>
        <p:xfrm>
          <a:off x="586941" y="1656762"/>
          <a:ext cx="7213829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0254">
                  <a:extLst>
                    <a:ext uri="{9D8B030D-6E8A-4147-A177-3AD203B41FA5}">
                      <a16:colId xmlns:a16="http://schemas.microsoft.com/office/drawing/2014/main" val="3718952128"/>
                    </a:ext>
                  </a:extLst>
                </a:gridCol>
                <a:gridCol w="790120">
                  <a:extLst>
                    <a:ext uri="{9D8B030D-6E8A-4147-A177-3AD203B41FA5}">
                      <a16:colId xmlns:a16="http://schemas.microsoft.com/office/drawing/2014/main" val="3177513452"/>
                    </a:ext>
                  </a:extLst>
                </a:gridCol>
                <a:gridCol w="713334">
                  <a:extLst>
                    <a:ext uri="{9D8B030D-6E8A-4147-A177-3AD203B41FA5}">
                      <a16:colId xmlns:a16="http://schemas.microsoft.com/office/drawing/2014/main" val="282471716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029545098"/>
                    </a:ext>
                  </a:extLst>
                </a:gridCol>
                <a:gridCol w="1064813">
                  <a:extLst>
                    <a:ext uri="{9D8B030D-6E8A-4147-A177-3AD203B41FA5}">
                      <a16:colId xmlns:a16="http://schemas.microsoft.com/office/drawing/2014/main" val="1402661865"/>
                    </a:ext>
                  </a:extLst>
                </a:gridCol>
                <a:gridCol w="596347">
                  <a:extLst>
                    <a:ext uri="{9D8B030D-6E8A-4147-A177-3AD203B41FA5}">
                      <a16:colId xmlns:a16="http://schemas.microsoft.com/office/drawing/2014/main" val="100904562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12410350"/>
                    </a:ext>
                  </a:extLst>
                </a:gridCol>
                <a:gridCol w="1107224">
                  <a:extLst>
                    <a:ext uri="{9D8B030D-6E8A-4147-A177-3AD203B41FA5}">
                      <a16:colId xmlns:a16="http://schemas.microsoft.com/office/drawing/2014/main" val="1145960995"/>
                    </a:ext>
                  </a:extLst>
                </a:gridCol>
                <a:gridCol w="801537">
                  <a:extLst>
                    <a:ext uri="{9D8B030D-6E8A-4147-A177-3AD203B41FA5}">
                      <a16:colId xmlns:a16="http://schemas.microsoft.com/office/drawing/2014/main" val="254474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NCAR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ISSUED 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DATE ISSUED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NC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CLAUSE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ACTION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87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1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66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65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82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4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08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66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429529"/>
                  </a:ext>
                </a:extLst>
              </a:tr>
            </a:tbl>
          </a:graphicData>
        </a:graphic>
      </p:graphicFrame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A368EED-4D01-C761-CB90-890F506C8ABC}"/>
              </a:ext>
            </a:extLst>
          </p:cNvPr>
          <p:cNvSpPr/>
          <p:nvPr/>
        </p:nvSpPr>
        <p:spPr>
          <a:xfrm>
            <a:off x="6257769" y="5142833"/>
            <a:ext cx="1498612" cy="284086"/>
          </a:xfrm>
          <a:prstGeom prst="round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ysClr val="windowText" lastClr="000000"/>
                </a:solidFill>
              </a:rPr>
              <a:t>CREATE NEW NCAR</a:t>
            </a:r>
          </a:p>
        </p:txBody>
      </p:sp>
    </p:spTree>
    <p:extLst>
      <p:ext uri="{BB962C8B-B14F-4D97-AF65-F5344CB8AC3E}">
        <p14:creationId xmlns:p14="http://schemas.microsoft.com/office/powerpoint/2010/main" val="19233220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990FB-14BE-4BA3-A609-9AF29637B8A3}"/>
              </a:ext>
            </a:extLst>
          </p:cNvPr>
          <p:cNvSpPr/>
          <p:nvPr/>
        </p:nvSpPr>
        <p:spPr>
          <a:xfrm>
            <a:off x="331359" y="1223246"/>
            <a:ext cx="7881463" cy="47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00BD-8E9B-4DE3-94D3-D0BAB4E55760}"/>
              </a:ext>
            </a:extLst>
          </p:cNvPr>
          <p:cNvSpPr/>
          <p:nvPr/>
        </p:nvSpPr>
        <p:spPr>
          <a:xfrm>
            <a:off x="584007" y="1377148"/>
            <a:ext cx="7332955" cy="4353988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1FD11-92C2-4894-BA10-2DC0F1F07E21}"/>
              </a:ext>
            </a:extLst>
          </p:cNvPr>
          <p:cNvSpPr txBox="1"/>
          <p:nvPr/>
        </p:nvSpPr>
        <p:spPr>
          <a:xfrm>
            <a:off x="607208" y="1443136"/>
            <a:ext cx="661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Impact" panose="020B0806030902050204" pitchFamily="34" charset="0"/>
              </a:rPr>
              <a:t>NONCONFORMITY DEFINITION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6C9CD54-BA6A-BCF1-97F1-4C6F2A46E3FE}"/>
              </a:ext>
            </a:extLst>
          </p:cNvPr>
          <p:cNvSpPr/>
          <p:nvPr/>
        </p:nvSpPr>
        <p:spPr>
          <a:xfrm>
            <a:off x="1488896" y="4637106"/>
            <a:ext cx="1381050" cy="246382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Select</a:t>
            </a:r>
          </a:p>
        </p:txBody>
      </p:sp>
      <p:pic>
        <p:nvPicPr>
          <p:cNvPr id="20" name="Graphic 19" descr="Play with solid fill">
            <a:extLst>
              <a:ext uri="{FF2B5EF4-FFF2-40B4-BE49-F238E27FC236}">
                <a16:creationId xmlns:a16="http://schemas.microsoft.com/office/drawing/2014/main" id="{9BFD1639-4025-BA11-4DDC-DF928E19C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650296" y="4647097"/>
            <a:ext cx="232337" cy="232337"/>
          </a:xfrm>
          <a:prstGeom prst="rect">
            <a:avLst/>
          </a:prstGeom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FF0B5C-3966-A4BD-8EF0-2C4C45905611}"/>
              </a:ext>
            </a:extLst>
          </p:cNvPr>
          <p:cNvSpPr/>
          <p:nvPr/>
        </p:nvSpPr>
        <p:spPr>
          <a:xfrm>
            <a:off x="674956" y="2885370"/>
            <a:ext cx="7126598" cy="1662535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Description of Nonconformity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A47450-594F-B193-8796-C8F8DFE13500}"/>
              </a:ext>
            </a:extLst>
          </p:cNvPr>
          <p:cNvSpPr/>
          <p:nvPr/>
        </p:nvSpPr>
        <p:spPr>
          <a:xfrm>
            <a:off x="674046" y="5017238"/>
            <a:ext cx="1381050" cy="24456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</a:rPr>
              <a:t>Upload Evidence/s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013A3A9-40B4-A4C0-6E04-29E432096F4C}"/>
              </a:ext>
            </a:extLst>
          </p:cNvPr>
          <p:cNvSpPr/>
          <p:nvPr/>
        </p:nvSpPr>
        <p:spPr>
          <a:xfrm>
            <a:off x="1665840" y="1889261"/>
            <a:ext cx="1681891" cy="246382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PH" sz="1100" b="1" dirty="0">
                <a:solidFill>
                  <a:schemeClr val="tx1"/>
                </a:solidFill>
              </a:rPr>
              <a:t>Material or Product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A0B39B8-61DF-52FE-12D6-4F2A5DE3FB05}"/>
              </a:ext>
            </a:extLst>
          </p:cNvPr>
          <p:cNvSpPr txBox="1"/>
          <p:nvPr/>
        </p:nvSpPr>
        <p:spPr>
          <a:xfrm>
            <a:off x="686050" y="1889261"/>
            <a:ext cx="115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latin typeface="+mj-lt"/>
              </a:rPr>
              <a:t>Source of NC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F8A58B89-8AAB-3318-96BF-560777ACBCC6}"/>
              </a:ext>
            </a:extLst>
          </p:cNvPr>
          <p:cNvSpPr/>
          <p:nvPr/>
        </p:nvSpPr>
        <p:spPr>
          <a:xfrm>
            <a:off x="1665839" y="2191087"/>
            <a:ext cx="1681891" cy="246382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PH" sz="1100" b="1" dirty="0">
                <a:solidFill>
                  <a:schemeClr val="tx1"/>
                </a:solidFill>
              </a:rPr>
              <a:t>Customer Complaints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5C265D2-A6A6-048A-AC35-6D66EA7A1E41}"/>
              </a:ext>
            </a:extLst>
          </p:cNvPr>
          <p:cNvSpPr/>
          <p:nvPr/>
        </p:nvSpPr>
        <p:spPr>
          <a:xfrm>
            <a:off x="3419850" y="1893919"/>
            <a:ext cx="1676044" cy="246382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PH" sz="1100" b="1" dirty="0">
                <a:solidFill>
                  <a:schemeClr val="tx1"/>
                </a:solidFill>
              </a:rPr>
              <a:t>Internal Audit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42AD4A08-F5ED-4518-65EC-8C84865E50BC}"/>
              </a:ext>
            </a:extLst>
          </p:cNvPr>
          <p:cNvSpPr/>
          <p:nvPr/>
        </p:nvSpPr>
        <p:spPr>
          <a:xfrm>
            <a:off x="3419848" y="2183578"/>
            <a:ext cx="1676043" cy="246382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PH" sz="900" b="1" dirty="0">
                <a:solidFill>
                  <a:schemeClr val="tx1"/>
                </a:solidFill>
              </a:rPr>
              <a:t>Unmet Goals / Objectives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C95E6E97-5871-AFE9-89E4-56A3BFFBC043}"/>
              </a:ext>
            </a:extLst>
          </p:cNvPr>
          <p:cNvSpPr/>
          <p:nvPr/>
        </p:nvSpPr>
        <p:spPr>
          <a:xfrm>
            <a:off x="5193850" y="1889261"/>
            <a:ext cx="1676043" cy="246382"/>
          </a:xfrm>
          <a:prstGeom prst="roundRect">
            <a:avLst/>
          </a:prstGeom>
          <a:noFill/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Courier New" panose="02070309020205020404" pitchFamily="49" charset="0"/>
              <a:buChar char="o"/>
            </a:pPr>
            <a:r>
              <a:rPr lang="en-PH" sz="1050" b="1" dirty="0">
                <a:solidFill>
                  <a:schemeClr val="tx1"/>
                </a:solidFill>
              </a:rPr>
              <a:t>Service Nonconformity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B0C6A2-A8A9-9493-B8AE-EEB5317913A0}"/>
              </a:ext>
            </a:extLst>
          </p:cNvPr>
          <p:cNvSpPr/>
          <p:nvPr/>
        </p:nvSpPr>
        <p:spPr>
          <a:xfrm>
            <a:off x="1665839" y="2547243"/>
            <a:ext cx="1381050" cy="246382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Select</a:t>
            </a:r>
          </a:p>
        </p:txBody>
      </p:sp>
      <p:pic>
        <p:nvPicPr>
          <p:cNvPr id="38" name="Graphic 37" descr="Play with solid fill">
            <a:extLst>
              <a:ext uri="{FF2B5EF4-FFF2-40B4-BE49-F238E27FC236}">
                <a16:creationId xmlns:a16="http://schemas.microsoft.com/office/drawing/2014/main" id="{BE04F3C8-D979-40C9-62E9-EB7EE6D919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810565" y="2576082"/>
            <a:ext cx="232337" cy="232337"/>
          </a:xfrm>
          <a:prstGeom prst="rect">
            <a:avLst/>
          </a:prstGeom>
        </p:spPr>
      </p:pic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3F1FFA9-029B-A804-3DFC-B3FEBE827E29}"/>
              </a:ext>
            </a:extLst>
          </p:cNvPr>
          <p:cNvSpPr/>
          <p:nvPr/>
        </p:nvSpPr>
        <p:spPr>
          <a:xfrm>
            <a:off x="6630681" y="5393046"/>
            <a:ext cx="1170873" cy="244564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/>
              <a:t>Submit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5D373DB1-6F04-B6A6-6877-06DAB56D0A05}"/>
              </a:ext>
            </a:extLst>
          </p:cNvPr>
          <p:cNvSpPr/>
          <p:nvPr/>
        </p:nvSpPr>
        <p:spPr>
          <a:xfrm>
            <a:off x="5371584" y="5398719"/>
            <a:ext cx="1170873" cy="24456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Return to Dashboard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9CCD901-0930-EC98-ED5C-EA6F311E36F9}"/>
              </a:ext>
            </a:extLst>
          </p:cNvPr>
          <p:cNvSpPr txBox="1"/>
          <p:nvPr/>
        </p:nvSpPr>
        <p:spPr>
          <a:xfrm>
            <a:off x="686050" y="2500431"/>
            <a:ext cx="115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latin typeface="+mj-lt"/>
              </a:rPr>
              <a:t>Department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696AEB-40A4-54C9-D1AA-BA9CC915883A}"/>
              </a:ext>
            </a:extLst>
          </p:cNvPr>
          <p:cNvSpPr txBox="1"/>
          <p:nvPr/>
        </p:nvSpPr>
        <p:spPr>
          <a:xfrm>
            <a:off x="674046" y="4621797"/>
            <a:ext cx="11588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1200" b="1" dirty="0">
                <a:latin typeface="+mj-lt"/>
              </a:rPr>
              <a:t>Clause No.</a:t>
            </a:r>
          </a:p>
        </p:txBody>
      </p:sp>
    </p:spTree>
    <p:extLst>
      <p:ext uri="{BB962C8B-B14F-4D97-AF65-F5344CB8AC3E}">
        <p14:creationId xmlns:p14="http://schemas.microsoft.com/office/powerpoint/2010/main" val="14073641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990FB-14BE-4BA3-A609-9AF29637B8A3}"/>
              </a:ext>
            </a:extLst>
          </p:cNvPr>
          <p:cNvSpPr/>
          <p:nvPr/>
        </p:nvSpPr>
        <p:spPr>
          <a:xfrm>
            <a:off x="239080" y="1206468"/>
            <a:ext cx="7814351" cy="47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00BD-8E9B-4DE3-94D3-D0BAB4E55760}"/>
              </a:ext>
            </a:extLst>
          </p:cNvPr>
          <p:cNvSpPr/>
          <p:nvPr/>
        </p:nvSpPr>
        <p:spPr>
          <a:xfrm>
            <a:off x="491728" y="1360370"/>
            <a:ext cx="7332955" cy="4353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71F4CB-3066-8D56-06BF-DDE513D1B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8473267"/>
              </p:ext>
            </p:extLst>
          </p:nvPr>
        </p:nvGraphicFramePr>
        <p:xfrm>
          <a:off x="544995" y="1795690"/>
          <a:ext cx="7213829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0254">
                  <a:extLst>
                    <a:ext uri="{9D8B030D-6E8A-4147-A177-3AD203B41FA5}">
                      <a16:colId xmlns:a16="http://schemas.microsoft.com/office/drawing/2014/main" val="3718952128"/>
                    </a:ext>
                  </a:extLst>
                </a:gridCol>
                <a:gridCol w="790120">
                  <a:extLst>
                    <a:ext uri="{9D8B030D-6E8A-4147-A177-3AD203B41FA5}">
                      <a16:colId xmlns:a16="http://schemas.microsoft.com/office/drawing/2014/main" val="3177513452"/>
                    </a:ext>
                  </a:extLst>
                </a:gridCol>
                <a:gridCol w="713334">
                  <a:extLst>
                    <a:ext uri="{9D8B030D-6E8A-4147-A177-3AD203B41FA5}">
                      <a16:colId xmlns:a16="http://schemas.microsoft.com/office/drawing/2014/main" val="282471716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029545098"/>
                    </a:ext>
                  </a:extLst>
                </a:gridCol>
                <a:gridCol w="1064813">
                  <a:extLst>
                    <a:ext uri="{9D8B030D-6E8A-4147-A177-3AD203B41FA5}">
                      <a16:colId xmlns:a16="http://schemas.microsoft.com/office/drawing/2014/main" val="1402661865"/>
                    </a:ext>
                  </a:extLst>
                </a:gridCol>
                <a:gridCol w="596347">
                  <a:extLst>
                    <a:ext uri="{9D8B030D-6E8A-4147-A177-3AD203B41FA5}">
                      <a16:colId xmlns:a16="http://schemas.microsoft.com/office/drawing/2014/main" val="100904562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12410350"/>
                    </a:ext>
                  </a:extLst>
                </a:gridCol>
                <a:gridCol w="1107224">
                  <a:extLst>
                    <a:ext uri="{9D8B030D-6E8A-4147-A177-3AD203B41FA5}">
                      <a16:colId xmlns:a16="http://schemas.microsoft.com/office/drawing/2014/main" val="1145960995"/>
                    </a:ext>
                  </a:extLst>
                </a:gridCol>
                <a:gridCol w="801537">
                  <a:extLst>
                    <a:ext uri="{9D8B030D-6E8A-4147-A177-3AD203B41FA5}">
                      <a16:colId xmlns:a16="http://schemas.microsoft.com/office/drawing/2014/main" val="254474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NCAR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ISSUED 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DATE ISSUED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NC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CLAUSE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ACTION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87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NCAR0122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800" b="0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Internal Audit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30 May 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Sample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Open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1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66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65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82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4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08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66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4295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34BAE36-092C-61F8-6904-3E9EF645C457}"/>
              </a:ext>
            </a:extLst>
          </p:cNvPr>
          <p:cNvSpPr txBox="1"/>
          <p:nvPr/>
        </p:nvSpPr>
        <p:spPr>
          <a:xfrm>
            <a:off x="514929" y="1426358"/>
            <a:ext cx="661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Impact" panose="020B0806030902050204" pitchFamily="34" charset="0"/>
              </a:rPr>
              <a:t>NONCONFORMITY AND CORRECTIVE ACTION REPORT (NCAR) DASHBOARD</a:t>
            </a:r>
          </a:p>
        </p:txBody>
      </p:sp>
    </p:spTree>
    <p:extLst>
      <p:ext uri="{BB962C8B-B14F-4D97-AF65-F5344CB8AC3E}">
        <p14:creationId xmlns:p14="http://schemas.microsoft.com/office/powerpoint/2010/main" val="14649310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990FB-14BE-4BA3-A609-9AF29637B8A3}"/>
              </a:ext>
            </a:extLst>
          </p:cNvPr>
          <p:cNvSpPr/>
          <p:nvPr/>
        </p:nvSpPr>
        <p:spPr>
          <a:xfrm>
            <a:off x="230692" y="1147745"/>
            <a:ext cx="7747240" cy="47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00BD-8E9B-4DE3-94D3-D0BAB4E55760}"/>
              </a:ext>
            </a:extLst>
          </p:cNvPr>
          <p:cNvSpPr/>
          <p:nvPr/>
        </p:nvSpPr>
        <p:spPr>
          <a:xfrm>
            <a:off x="483339" y="1301647"/>
            <a:ext cx="7332955" cy="4353988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1FD11-92C2-4894-BA10-2DC0F1F07E21}"/>
              </a:ext>
            </a:extLst>
          </p:cNvPr>
          <p:cNvSpPr txBox="1"/>
          <p:nvPr/>
        </p:nvSpPr>
        <p:spPr>
          <a:xfrm>
            <a:off x="506540" y="1367635"/>
            <a:ext cx="661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Impact" panose="020B0806030902050204" pitchFamily="34" charset="0"/>
              </a:rPr>
              <a:t>CORRECTION, ROOT CAUSE ANALYSIS AND CORRECTIVE ACTION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FF0B5C-3966-A4BD-8EF0-2C4C45905611}"/>
              </a:ext>
            </a:extLst>
          </p:cNvPr>
          <p:cNvSpPr/>
          <p:nvPr/>
        </p:nvSpPr>
        <p:spPr>
          <a:xfrm>
            <a:off x="647022" y="1754427"/>
            <a:ext cx="3247742" cy="3090866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Correction (Action to eliminate the detected nonconformity)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3A47450-594F-B193-8796-C8F8DFE13500}"/>
              </a:ext>
            </a:extLst>
          </p:cNvPr>
          <p:cNvSpPr/>
          <p:nvPr/>
        </p:nvSpPr>
        <p:spPr>
          <a:xfrm>
            <a:off x="2513714" y="4988579"/>
            <a:ext cx="1381050" cy="24456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</a:rPr>
              <a:t>Upload RCA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AB0C6A2-A8A9-9493-B8AE-EEB5317913A0}"/>
              </a:ext>
            </a:extLst>
          </p:cNvPr>
          <p:cNvSpPr/>
          <p:nvPr/>
        </p:nvSpPr>
        <p:spPr>
          <a:xfrm>
            <a:off x="647022" y="4988579"/>
            <a:ext cx="1579480" cy="246382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Date of Completion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3F1FFA9-029B-A804-3DFC-B3FEBE827E29}"/>
              </a:ext>
            </a:extLst>
          </p:cNvPr>
          <p:cNvSpPr/>
          <p:nvPr/>
        </p:nvSpPr>
        <p:spPr>
          <a:xfrm>
            <a:off x="4129713" y="5355252"/>
            <a:ext cx="1170873" cy="244564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/>
              <a:t>Submit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5F011B2-067E-3F3E-EF83-D340169D09FB}"/>
              </a:ext>
            </a:extLst>
          </p:cNvPr>
          <p:cNvSpPr/>
          <p:nvPr/>
        </p:nvSpPr>
        <p:spPr>
          <a:xfrm>
            <a:off x="2870616" y="5360925"/>
            <a:ext cx="1170873" cy="24456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Return to Dashboard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624C96D-B00C-D3E4-AD80-96499F158178}"/>
              </a:ext>
            </a:extLst>
          </p:cNvPr>
          <p:cNvSpPr/>
          <p:nvPr/>
        </p:nvSpPr>
        <p:spPr>
          <a:xfrm>
            <a:off x="4222088" y="2637549"/>
            <a:ext cx="3247742" cy="2207744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Corrective Action (Action to address the cause of the detected nonconformity)</a:t>
            </a:r>
          </a:p>
        </p:txBody>
      </p:sp>
      <p:sp>
        <p:nvSpPr>
          <p:cNvPr id="43" name="Flowchart: Process 42">
            <a:extLst>
              <a:ext uri="{FF2B5EF4-FFF2-40B4-BE49-F238E27FC236}">
                <a16:creationId xmlns:a16="http://schemas.microsoft.com/office/drawing/2014/main" id="{8E7AB45F-20ED-9D82-9811-05B4FEFEBCE3}"/>
              </a:ext>
            </a:extLst>
          </p:cNvPr>
          <p:cNvSpPr/>
          <p:nvPr/>
        </p:nvSpPr>
        <p:spPr>
          <a:xfrm>
            <a:off x="4222088" y="1761940"/>
            <a:ext cx="3247742" cy="755318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Root Cause/s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26FDB686-F816-AC49-95A7-098DF0835B57}"/>
              </a:ext>
            </a:extLst>
          </p:cNvPr>
          <p:cNvSpPr/>
          <p:nvPr/>
        </p:nvSpPr>
        <p:spPr>
          <a:xfrm>
            <a:off x="4222088" y="4965584"/>
            <a:ext cx="1579480" cy="246382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Date of Completion</a:t>
            </a:r>
          </a:p>
        </p:txBody>
      </p: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87F5CBE-17C6-E472-976C-9C9B70C35A07}"/>
              </a:ext>
            </a:extLst>
          </p:cNvPr>
          <p:cNvSpPr/>
          <p:nvPr/>
        </p:nvSpPr>
        <p:spPr>
          <a:xfrm>
            <a:off x="6088780" y="4967402"/>
            <a:ext cx="1381050" cy="24456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</a:rPr>
              <a:t>Upload Document</a:t>
            </a:r>
          </a:p>
        </p:txBody>
      </p:sp>
    </p:spTree>
    <p:extLst>
      <p:ext uri="{BB962C8B-B14F-4D97-AF65-F5344CB8AC3E}">
        <p14:creationId xmlns:p14="http://schemas.microsoft.com/office/powerpoint/2010/main" val="7999313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2B1C76A-B0AC-0EED-D18F-1EE56BA683EA}"/>
              </a:ext>
            </a:extLst>
          </p:cNvPr>
          <p:cNvSpPr/>
          <p:nvPr/>
        </p:nvSpPr>
        <p:spPr>
          <a:xfrm>
            <a:off x="239081" y="1181301"/>
            <a:ext cx="8292524" cy="47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6797A9-88E8-E3E8-DE09-60D32FD9BAC0}"/>
              </a:ext>
            </a:extLst>
          </p:cNvPr>
          <p:cNvSpPr/>
          <p:nvPr/>
        </p:nvSpPr>
        <p:spPr>
          <a:xfrm>
            <a:off x="491728" y="1335203"/>
            <a:ext cx="7934782" cy="4353988"/>
          </a:xfrm>
          <a:prstGeom prst="rect">
            <a:avLst/>
          </a:prstGeom>
          <a:solidFill>
            <a:schemeClr val="bg1"/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9F3CC-C4BE-57EA-25E9-19EEE010B62B}"/>
              </a:ext>
            </a:extLst>
          </p:cNvPr>
          <p:cNvSpPr txBox="1"/>
          <p:nvPr/>
        </p:nvSpPr>
        <p:spPr>
          <a:xfrm>
            <a:off x="514929" y="1401191"/>
            <a:ext cx="661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Impact" panose="020B0806030902050204" pitchFamily="34" charset="0"/>
              </a:rPr>
              <a:t>CORRECTION, ROOT CAUSE ANALYSIS AND CORRECTIVE ACTION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566EA9-6908-398C-0D37-41B74A0B256F}"/>
              </a:ext>
            </a:extLst>
          </p:cNvPr>
          <p:cNvSpPr/>
          <p:nvPr/>
        </p:nvSpPr>
        <p:spPr>
          <a:xfrm>
            <a:off x="575601" y="1788205"/>
            <a:ext cx="3189750" cy="42886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Correction (Action to eliminate the detected nonconformity)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46EBE46-AD67-91A7-C4E2-9413122DC14A}"/>
              </a:ext>
            </a:extLst>
          </p:cNvPr>
          <p:cNvSpPr/>
          <p:nvPr/>
        </p:nvSpPr>
        <p:spPr>
          <a:xfrm>
            <a:off x="5067334" y="2692146"/>
            <a:ext cx="1052101" cy="347497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</a:rPr>
              <a:t>Upload RCA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1D26B2D-13F8-F091-295E-DFEBA905787E}"/>
              </a:ext>
            </a:extLst>
          </p:cNvPr>
          <p:cNvSpPr/>
          <p:nvPr/>
        </p:nvSpPr>
        <p:spPr>
          <a:xfrm>
            <a:off x="4138102" y="5388808"/>
            <a:ext cx="1170873" cy="244564"/>
          </a:xfrm>
          <a:prstGeom prst="roundRect">
            <a:avLst/>
          </a:prstGeom>
          <a:solidFill>
            <a:schemeClr val="accent6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050" dirty="0"/>
              <a:t>Submit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F04B889-9FD7-620C-9010-609304BED2C6}"/>
              </a:ext>
            </a:extLst>
          </p:cNvPr>
          <p:cNvSpPr/>
          <p:nvPr/>
        </p:nvSpPr>
        <p:spPr>
          <a:xfrm>
            <a:off x="2879005" y="5394481"/>
            <a:ext cx="1170873" cy="244564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800" dirty="0"/>
              <a:t>Return to Dashboard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867FD41-24C9-BF0E-D29D-46B1AEF69567}"/>
              </a:ext>
            </a:extLst>
          </p:cNvPr>
          <p:cNvSpPr/>
          <p:nvPr/>
        </p:nvSpPr>
        <p:spPr>
          <a:xfrm>
            <a:off x="592256" y="3456441"/>
            <a:ext cx="3173095" cy="551565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Corrective Action (Action to address the cause of the detected nonconformity)</a:t>
            </a: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E628340B-0B27-E336-4F73-38CF6874AD6D}"/>
              </a:ext>
            </a:extLst>
          </p:cNvPr>
          <p:cNvSpPr/>
          <p:nvPr/>
        </p:nvSpPr>
        <p:spPr>
          <a:xfrm>
            <a:off x="599328" y="2662155"/>
            <a:ext cx="4367089" cy="369332"/>
          </a:xfrm>
          <a:prstGeom prst="flowChartProcess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Root Cause/s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570586D-9D62-3729-F555-8499532C7D85}"/>
              </a:ext>
            </a:extLst>
          </p:cNvPr>
          <p:cNvSpPr/>
          <p:nvPr/>
        </p:nvSpPr>
        <p:spPr>
          <a:xfrm>
            <a:off x="3991911" y="4909598"/>
            <a:ext cx="1381050" cy="244564"/>
          </a:xfrm>
          <a:prstGeom prst="round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PH" sz="1200" dirty="0">
                <a:solidFill>
                  <a:schemeClr val="tx1"/>
                </a:solidFill>
              </a:rPr>
              <a:t>Upload Document</a:t>
            </a:r>
          </a:p>
        </p:txBody>
      </p:sp>
      <p:sp>
        <p:nvSpPr>
          <p:cNvPr id="20" name="Rectangle: Rounded Corners 16">
            <a:extLst>
              <a:ext uri="{FF2B5EF4-FFF2-40B4-BE49-F238E27FC236}">
                <a16:creationId xmlns:a16="http://schemas.microsoft.com/office/drawing/2014/main" id="{58BAC9E2-9B59-9A65-02B1-B933797E8B1E}"/>
              </a:ext>
            </a:extLst>
          </p:cNvPr>
          <p:cNvSpPr/>
          <p:nvPr/>
        </p:nvSpPr>
        <p:spPr>
          <a:xfrm>
            <a:off x="575600" y="2269621"/>
            <a:ext cx="1659290" cy="286433"/>
          </a:xfrm>
          <a:prstGeom prst="round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ysClr val="windowText" lastClr="000000"/>
                </a:solidFill>
              </a:rPr>
              <a:t>Add Correction</a:t>
            </a:r>
          </a:p>
        </p:txBody>
      </p:sp>
      <p:sp>
        <p:nvSpPr>
          <p:cNvPr id="21" name="Rectangle: Rounded Corners 16">
            <a:extLst>
              <a:ext uri="{FF2B5EF4-FFF2-40B4-BE49-F238E27FC236}">
                <a16:creationId xmlns:a16="http://schemas.microsoft.com/office/drawing/2014/main" id="{3A12994C-9D3B-C139-238A-38EF84BB12DE}"/>
              </a:ext>
            </a:extLst>
          </p:cNvPr>
          <p:cNvSpPr/>
          <p:nvPr/>
        </p:nvSpPr>
        <p:spPr>
          <a:xfrm>
            <a:off x="615982" y="4102232"/>
            <a:ext cx="1635563" cy="246382"/>
          </a:xfrm>
          <a:prstGeom prst="roundRect">
            <a:avLst/>
          </a:prstGeom>
          <a:solidFill>
            <a:schemeClr val="bg1">
              <a:lumMod val="6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1200" dirty="0">
                <a:solidFill>
                  <a:sysClr val="windowText" lastClr="000000"/>
                </a:solidFill>
              </a:rPr>
              <a:t>Add Corrective Action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F116CD3-0EE6-E461-7B70-D496CA1D8ADF}"/>
              </a:ext>
            </a:extLst>
          </p:cNvPr>
          <p:cNvSpPr/>
          <p:nvPr/>
        </p:nvSpPr>
        <p:spPr>
          <a:xfrm>
            <a:off x="3820080" y="1800459"/>
            <a:ext cx="1146337" cy="42886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Responsibility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ED3D817-7FD2-AF29-8626-481FAA5871CE}"/>
              </a:ext>
            </a:extLst>
          </p:cNvPr>
          <p:cNvSpPr/>
          <p:nvPr/>
        </p:nvSpPr>
        <p:spPr>
          <a:xfrm>
            <a:off x="5020217" y="1820653"/>
            <a:ext cx="1146337" cy="42886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Completion Date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91BC9C-3B48-E0BC-CCA1-4F1AC4EB39DE}"/>
              </a:ext>
            </a:extLst>
          </p:cNvPr>
          <p:cNvSpPr/>
          <p:nvPr/>
        </p:nvSpPr>
        <p:spPr>
          <a:xfrm>
            <a:off x="3861955" y="3482276"/>
            <a:ext cx="1146337" cy="52573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Responsibility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28AFEE9-59A1-3063-308E-A82DF8914A02}"/>
              </a:ext>
            </a:extLst>
          </p:cNvPr>
          <p:cNvSpPr/>
          <p:nvPr/>
        </p:nvSpPr>
        <p:spPr>
          <a:xfrm>
            <a:off x="5067334" y="3499225"/>
            <a:ext cx="1146337" cy="525730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Completion Date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920358-257D-25DE-B54B-A9D4917309EA}"/>
              </a:ext>
            </a:extLst>
          </p:cNvPr>
          <p:cNvCxnSpPr/>
          <p:nvPr/>
        </p:nvCxnSpPr>
        <p:spPr>
          <a:xfrm flipH="1">
            <a:off x="6305800" y="1350140"/>
            <a:ext cx="47117" cy="429816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7235F13-93DC-66C9-6155-E2446095409D}"/>
              </a:ext>
            </a:extLst>
          </p:cNvPr>
          <p:cNvSpPr txBox="1"/>
          <p:nvPr/>
        </p:nvSpPr>
        <p:spPr>
          <a:xfrm>
            <a:off x="6492164" y="1383104"/>
            <a:ext cx="145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Impact" panose="020B0806030902050204" pitchFamily="34" charset="0"/>
              </a:rPr>
              <a:t>VERIFICATION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C91D13-8C36-44DF-18A5-49D860300917}"/>
              </a:ext>
            </a:extLst>
          </p:cNvPr>
          <p:cNvSpPr/>
          <p:nvPr/>
        </p:nvSpPr>
        <p:spPr>
          <a:xfrm>
            <a:off x="6417208" y="1807410"/>
            <a:ext cx="1132167" cy="42886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indent="-446088"/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Implemented?</a:t>
            </a:r>
          </a:p>
          <a:p>
            <a:pPr lvl="1" indent="-446088"/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Yes / No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136D1A7-DC0C-F295-47EE-D17AB64302AA}"/>
              </a:ext>
            </a:extLst>
          </p:cNvPr>
          <p:cNvSpPr/>
          <p:nvPr/>
        </p:nvSpPr>
        <p:spPr>
          <a:xfrm>
            <a:off x="7606532" y="1816642"/>
            <a:ext cx="792871" cy="42886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Remarks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851EE85-E11F-96DF-A3C7-A0FC00606955}"/>
              </a:ext>
            </a:extLst>
          </p:cNvPr>
          <p:cNvSpPr/>
          <p:nvPr/>
        </p:nvSpPr>
        <p:spPr>
          <a:xfrm>
            <a:off x="6417209" y="3561991"/>
            <a:ext cx="1131532" cy="42886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indent="-446088"/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Implemented?</a:t>
            </a:r>
          </a:p>
          <a:p>
            <a:pPr lvl="1" indent="-446088"/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Yes / No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ED3D0F-7B29-5A23-73F0-69101A46C21E}"/>
              </a:ext>
            </a:extLst>
          </p:cNvPr>
          <p:cNvSpPr/>
          <p:nvPr/>
        </p:nvSpPr>
        <p:spPr>
          <a:xfrm>
            <a:off x="7626622" y="3561990"/>
            <a:ext cx="792871" cy="42886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Remarks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1E340D-EA93-CC4C-2256-FAA38C1434E3}"/>
              </a:ext>
            </a:extLst>
          </p:cNvPr>
          <p:cNvSpPr/>
          <p:nvPr/>
        </p:nvSpPr>
        <p:spPr>
          <a:xfrm>
            <a:off x="6417208" y="4307715"/>
            <a:ext cx="1029354" cy="42886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1" indent="-446088"/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Effective?</a:t>
            </a:r>
          </a:p>
          <a:p>
            <a:pPr lvl="1" indent="-446088"/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Yes / No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74A9A5A-C04E-D343-C7D4-A761FCC21BF4}"/>
              </a:ext>
            </a:extLst>
          </p:cNvPr>
          <p:cNvSpPr/>
          <p:nvPr/>
        </p:nvSpPr>
        <p:spPr>
          <a:xfrm>
            <a:off x="7549376" y="4307714"/>
            <a:ext cx="792871" cy="428861"/>
          </a:xfrm>
          <a:prstGeom prst="rect">
            <a:avLst/>
          </a:prstGeom>
          <a:solidFill>
            <a:schemeClr val="bg2">
              <a:lumMod val="90000"/>
            </a:schemeClr>
          </a:solidFill>
          <a:scene3d>
            <a:camera prst="orthographicFront"/>
            <a:lightRig rig="threePt" dir="t"/>
          </a:scene3d>
          <a:sp3d>
            <a:bevelT w="50800"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PH" sz="1200" dirty="0">
                <a:solidFill>
                  <a:schemeClr val="bg1">
                    <a:lumMod val="50000"/>
                  </a:schemeClr>
                </a:solidFill>
              </a:rPr>
              <a:t>Remarks</a:t>
            </a:r>
          </a:p>
        </p:txBody>
      </p:sp>
    </p:spTree>
    <p:extLst>
      <p:ext uri="{BB962C8B-B14F-4D97-AF65-F5344CB8AC3E}">
        <p14:creationId xmlns:p14="http://schemas.microsoft.com/office/powerpoint/2010/main" val="36603180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990FB-14BE-4BA3-A609-9AF29637B8A3}"/>
              </a:ext>
            </a:extLst>
          </p:cNvPr>
          <p:cNvSpPr/>
          <p:nvPr/>
        </p:nvSpPr>
        <p:spPr>
          <a:xfrm>
            <a:off x="255858" y="1181301"/>
            <a:ext cx="7780795" cy="4722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700BD-8E9B-4DE3-94D3-D0BAB4E55760}"/>
              </a:ext>
            </a:extLst>
          </p:cNvPr>
          <p:cNvSpPr/>
          <p:nvPr/>
        </p:nvSpPr>
        <p:spPr>
          <a:xfrm>
            <a:off x="508506" y="1335203"/>
            <a:ext cx="7332955" cy="43539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 dirty="0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9771F4CB-3066-8D56-06BF-DDE513D1BE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576471"/>
              </p:ext>
            </p:extLst>
          </p:nvPr>
        </p:nvGraphicFramePr>
        <p:xfrm>
          <a:off x="561773" y="1770523"/>
          <a:ext cx="7213829" cy="33375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0254">
                  <a:extLst>
                    <a:ext uri="{9D8B030D-6E8A-4147-A177-3AD203B41FA5}">
                      <a16:colId xmlns:a16="http://schemas.microsoft.com/office/drawing/2014/main" val="3718952128"/>
                    </a:ext>
                  </a:extLst>
                </a:gridCol>
                <a:gridCol w="790120">
                  <a:extLst>
                    <a:ext uri="{9D8B030D-6E8A-4147-A177-3AD203B41FA5}">
                      <a16:colId xmlns:a16="http://schemas.microsoft.com/office/drawing/2014/main" val="3177513452"/>
                    </a:ext>
                  </a:extLst>
                </a:gridCol>
                <a:gridCol w="713334">
                  <a:extLst>
                    <a:ext uri="{9D8B030D-6E8A-4147-A177-3AD203B41FA5}">
                      <a16:colId xmlns:a16="http://schemas.microsoft.com/office/drawing/2014/main" val="2824717168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3029545098"/>
                    </a:ext>
                  </a:extLst>
                </a:gridCol>
                <a:gridCol w="1064813">
                  <a:extLst>
                    <a:ext uri="{9D8B030D-6E8A-4147-A177-3AD203B41FA5}">
                      <a16:colId xmlns:a16="http://schemas.microsoft.com/office/drawing/2014/main" val="1402661865"/>
                    </a:ext>
                  </a:extLst>
                </a:gridCol>
                <a:gridCol w="596347">
                  <a:extLst>
                    <a:ext uri="{9D8B030D-6E8A-4147-A177-3AD203B41FA5}">
                      <a16:colId xmlns:a16="http://schemas.microsoft.com/office/drawing/2014/main" val="1009045626"/>
                    </a:ext>
                  </a:extLst>
                </a:gridCol>
                <a:gridCol w="701040">
                  <a:extLst>
                    <a:ext uri="{9D8B030D-6E8A-4147-A177-3AD203B41FA5}">
                      <a16:colId xmlns:a16="http://schemas.microsoft.com/office/drawing/2014/main" val="3212410350"/>
                    </a:ext>
                  </a:extLst>
                </a:gridCol>
                <a:gridCol w="1107224">
                  <a:extLst>
                    <a:ext uri="{9D8B030D-6E8A-4147-A177-3AD203B41FA5}">
                      <a16:colId xmlns:a16="http://schemas.microsoft.com/office/drawing/2014/main" val="1145960995"/>
                    </a:ext>
                  </a:extLst>
                </a:gridCol>
                <a:gridCol w="801537">
                  <a:extLst>
                    <a:ext uri="{9D8B030D-6E8A-4147-A177-3AD203B41FA5}">
                      <a16:colId xmlns:a16="http://schemas.microsoft.com/office/drawing/2014/main" val="25447462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NCAR #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ISSUED BY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DATE ISSUED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NC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CLAUSE NO.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ACTION ITEMS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Remarks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3876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NCAR0122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800" b="0" dirty="0"/>
                        <a:t>Admin (you)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Internal Audit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30 May 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Sample 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8.5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/>
                        <a:t>Open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5531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0666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3657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28829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44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108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46688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PH" sz="8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42429529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34BAE36-092C-61F8-6904-3E9EF645C457}"/>
              </a:ext>
            </a:extLst>
          </p:cNvPr>
          <p:cNvSpPr txBox="1"/>
          <p:nvPr/>
        </p:nvSpPr>
        <p:spPr>
          <a:xfrm>
            <a:off x="531707" y="1401191"/>
            <a:ext cx="661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latin typeface="Impact" panose="020B0806030902050204" pitchFamily="34" charset="0"/>
              </a:rPr>
              <a:t>NONCONFORMITY AND CORRECTIVE ACTION REPORT (NCAR) DASHBOARD</a:t>
            </a:r>
          </a:p>
        </p:txBody>
      </p:sp>
    </p:spTree>
    <p:extLst>
      <p:ext uri="{BB962C8B-B14F-4D97-AF65-F5344CB8AC3E}">
        <p14:creationId xmlns:p14="http://schemas.microsoft.com/office/powerpoint/2010/main" val="920358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051B095-FA9F-DC20-4FB7-CCB617646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18" y="902751"/>
            <a:ext cx="11347163" cy="50524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2D646578-EF8E-8556-0AFB-017D2B5FE337}"/>
              </a:ext>
            </a:extLst>
          </p:cNvPr>
          <p:cNvSpPr/>
          <p:nvPr/>
        </p:nvSpPr>
        <p:spPr>
          <a:xfrm>
            <a:off x="3917658" y="796953"/>
            <a:ext cx="4228052" cy="14596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000" b="1" dirty="0"/>
              <a:t>LOG-IN PAGE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1263133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1067C0-3F01-604C-B3BE-BE4520A01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244" y="738907"/>
            <a:ext cx="10295512" cy="53801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Flowchart: Alternate Process 4">
            <a:extLst>
              <a:ext uri="{FF2B5EF4-FFF2-40B4-BE49-F238E27FC236}">
                <a16:creationId xmlns:a16="http://schemas.microsoft.com/office/drawing/2014/main" id="{55D74E07-AF6C-A6A8-6F61-C46341DF62EC}"/>
              </a:ext>
            </a:extLst>
          </p:cNvPr>
          <p:cNvSpPr/>
          <p:nvPr/>
        </p:nvSpPr>
        <p:spPr>
          <a:xfrm>
            <a:off x="3783434" y="2441195"/>
            <a:ext cx="4228052" cy="14596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000" b="1" dirty="0"/>
              <a:t>HOME PAGE</a:t>
            </a:r>
          </a:p>
          <a:p>
            <a:pPr algn="ctr"/>
            <a:r>
              <a:rPr lang="en-PH" dirty="0"/>
              <a:t>(logged in)</a:t>
            </a:r>
          </a:p>
        </p:txBody>
      </p:sp>
    </p:spTree>
    <p:extLst>
      <p:ext uri="{BB962C8B-B14F-4D97-AF65-F5344CB8AC3E}">
        <p14:creationId xmlns:p14="http://schemas.microsoft.com/office/powerpoint/2010/main" val="3647443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0B59C89-9BEC-4395-BCE6-0BFE9CB81DBE}"/>
              </a:ext>
            </a:extLst>
          </p:cNvPr>
          <p:cNvSpPr/>
          <p:nvPr/>
        </p:nvSpPr>
        <p:spPr>
          <a:xfrm>
            <a:off x="1249960" y="1241571"/>
            <a:ext cx="9748007" cy="54108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8BEF4E-4AEA-4B76-AFCD-D3BCA7472555}"/>
              </a:ext>
            </a:extLst>
          </p:cNvPr>
          <p:cNvSpPr/>
          <p:nvPr/>
        </p:nvSpPr>
        <p:spPr>
          <a:xfrm>
            <a:off x="1249960" y="2114026"/>
            <a:ext cx="1661020" cy="4538443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D337E-DA3F-4AA8-A024-89C46F4E04BC}"/>
              </a:ext>
            </a:extLst>
          </p:cNvPr>
          <p:cNvSpPr/>
          <p:nvPr/>
        </p:nvSpPr>
        <p:spPr>
          <a:xfrm>
            <a:off x="1249959" y="1241571"/>
            <a:ext cx="9748007" cy="8724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F7D4A2-2B61-402F-A19C-DFA0694979FA}"/>
              </a:ext>
            </a:extLst>
          </p:cNvPr>
          <p:cNvSpPr/>
          <p:nvPr/>
        </p:nvSpPr>
        <p:spPr>
          <a:xfrm>
            <a:off x="4283615" y="1416188"/>
            <a:ext cx="417845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Zamboanga Medical Center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E3E9CE-3A7B-41E0-9A72-B7D147DDFEA4}"/>
              </a:ext>
            </a:extLst>
          </p:cNvPr>
          <p:cNvSpPr/>
          <p:nvPr/>
        </p:nvSpPr>
        <p:spPr>
          <a:xfrm>
            <a:off x="1286182" y="3206155"/>
            <a:ext cx="1588575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QMS Documents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9BE5EB-9636-4BA4-9DFC-F1B935E689C0}"/>
              </a:ext>
            </a:extLst>
          </p:cNvPr>
          <p:cNvSpPr/>
          <p:nvPr/>
        </p:nvSpPr>
        <p:spPr>
          <a:xfrm>
            <a:off x="1494588" y="2490814"/>
            <a:ext cx="68800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E31377-7AA6-47CD-A009-815BA457BB8F}"/>
              </a:ext>
            </a:extLst>
          </p:cNvPr>
          <p:cNvSpPr/>
          <p:nvPr/>
        </p:nvSpPr>
        <p:spPr>
          <a:xfrm>
            <a:off x="1424376" y="4760035"/>
            <a:ext cx="65755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NCAR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D4ED9-73C1-4578-9162-BFDBDFA6B0D4}"/>
              </a:ext>
            </a:extLst>
          </p:cNvPr>
          <p:cNvSpPr/>
          <p:nvPr/>
        </p:nvSpPr>
        <p:spPr>
          <a:xfrm>
            <a:off x="1414812" y="4044693"/>
            <a:ext cx="595036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DCM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1ACC60-BDE8-4822-82F8-FA7553ABAAC2}"/>
              </a:ext>
            </a:extLst>
          </p:cNvPr>
          <p:cNvCxnSpPr/>
          <p:nvPr/>
        </p:nvCxnSpPr>
        <p:spPr>
          <a:xfrm>
            <a:off x="1249958" y="2961314"/>
            <a:ext cx="16610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AAEE413-0301-4211-854F-BBA93553E99F}"/>
              </a:ext>
            </a:extLst>
          </p:cNvPr>
          <p:cNvCxnSpPr/>
          <p:nvPr/>
        </p:nvCxnSpPr>
        <p:spPr>
          <a:xfrm>
            <a:off x="1249958" y="3818389"/>
            <a:ext cx="16610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4EC9FB6-544D-4C0A-8233-CE9052FFBC15}"/>
              </a:ext>
            </a:extLst>
          </p:cNvPr>
          <p:cNvCxnSpPr/>
          <p:nvPr/>
        </p:nvCxnSpPr>
        <p:spPr>
          <a:xfrm>
            <a:off x="1249958" y="4657289"/>
            <a:ext cx="16610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5D7A3E7-19FD-48E7-B101-165863C2CEAA}"/>
              </a:ext>
            </a:extLst>
          </p:cNvPr>
          <p:cNvCxnSpPr/>
          <p:nvPr/>
        </p:nvCxnSpPr>
        <p:spPr>
          <a:xfrm>
            <a:off x="1249958" y="5471021"/>
            <a:ext cx="1661022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6BCFB07-7F69-4702-81C2-6A011426379D}"/>
              </a:ext>
            </a:extLst>
          </p:cNvPr>
          <p:cNvSpPr/>
          <p:nvPr/>
        </p:nvSpPr>
        <p:spPr>
          <a:xfrm>
            <a:off x="1108055" y="334321"/>
            <a:ext cx="17667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Dashboard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463DBA-5CDB-4E7C-977C-0428DB414C99}"/>
              </a:ext>
            </a:extLst>
          </p:cNvPr>
          <p:cNvSpPr/>
          <p:nvPr/>
        </p:nvSpPr>
        <p:spPr>
          <a:xfrm>
            <a:off x="4997991" y="3598417"/>
            <a:ext cx="239539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 Finalization</a:t>
            </a:r>
          </a:p>
        </p:txBody>
      </p:sp>
    </p:spTree>
    <p:extLst>
      <p:ext uri="{BB962C8B-B14F-4D97-AF65-F5344CB8AC3E}">
        <p14:creationId xmlns:p14="http://schemas.microsoft.com/office/powerpoint/2010/main" val="3015672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7F010A-4C25-1E0F-4B38-DE51FEC153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436" y="72099"/>
            <a:ext cx="11629128" cy="671380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8CC33BF5-4E5A-F329-414E-AD7E222DDF4E}"/>
              </a:ext>
            </a:extLst>
          </p:cNvPr>
          <p:cNvSpPr/>
          <p:nvPr/>
        </p:nvSpPr>
        <p:spPr>
          <a:xfrm>
            <a:off x="4093828" y="1468071"/>
            <a:ext cx="4228052" cy="1459685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4000" b="1" dirty="0"/>
              <a:t>PAGE CONTENT</a:t>
            </a:r>
            <a:endParaRPr lang="en-PH" dirty="0"/>
          </a:p>
        </p:txBody>
      </p:sp>
      <p:sp>
        <p:nvSpPr>
          <p:cNvPr id="8" name="Callout: Bent Line with Accent Bar 7">
            <a:extLst>
              <a:ext uri="{FF2B5EF4-FFF2-40B4-BE49-F238E27FC236}">
                <a16:creationId xmlns:a16="http://schemas.microsoft.com/office/drawing/2014/main" id="{7CC249F5-241C-965D-9786-97C387E70857}"/>
              </a:ext>
            </a:extLst>
          </p:cNvPr>
          <p:cNvSpPr/>
          <p:nvPr/>
        </p:nvSpPr>
        <p:spPr>
          <a:xfrm>
            <a:off x="4009856" y="4995486"/>
            <a:ext cx="2539757" cy="10246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49229"/>
              <a:gd name="adj6" fmla="val -73142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DCO shall be responsible in linking all approved documents in each item per tab.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23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3E9B58-511B-8177-75F9-772B68357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75" y="416549"/>
            <a:ext cx="10714649" cy="353598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F4D038-D5BA-73B4-4CA6-435E681F87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77" y="399587"/>
            <a:ext cx="10729890" cy="395512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9A57D5-6CB3-ABFF-B1EA-5B2D257A97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779" y="348300"/>
            <a:ext cx="11080440" cy="35664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629EF41-7359-C828-B647-D39EA902D8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4357" y="399587"/>
            <a:ext cx="10966130" cy="223285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C203D2-4006-DCED-6D1B-5EA8F9E99B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2943" y="419067"/>
            <a:ext cx="10767993" cy="320829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894617A-1EED-F271-C7C3-83C94CB68F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978" y="361821"/>
            <a:ext cx="10828958" cy="25834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Callout: Bent Line with Accent Bar 15">
            <a:extLst>
              <a:ext uri="{FF2B5EF4-FFF2-40B4-BE49-F238E27FC236}">
                <a16:creationId xmlns:a16="http://schemas.microsoft.com/office/drawing/2014/main" id="{3A93CB6C-3CCD-CE29-6698-88A672FDFC4E}"/>
              </a:ext>
            </a:extLst>
          </p:cNvPr>
          <p:cNvSpPr/>
          <p:nvPr/>
        </p:nvSpPr>
        <p:spPr>
          <a:xfrm>
            <a:off x="4625318" y="4969110"/>
            <a:ext cx="2539757" cy="102468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20199"/>
              <a:gd name="adj6" fmla="val 21713"/>
            </a:avLst>
          </a:prstGeom>
          <a:solidFill>
            <a:srgbClr val="FFC000"/>
          </a:solidFill>
          <a:ln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PH" sz="1400" dirty="0">
                <a:solidFill>
                  <a:sysClr val="windowText" lastClr="000000"/>
                </a:solidFill>
              </a:rPr>
              <a:t>There shall be a specific file type in every type of document and every user type has a specific type of access (Access rights)</a:t>
            </a:r>
            <a:endParaRPr lang="en-PH" sz="1400" baseline="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945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F7E1EFD-D820-4025-88A4-0B11CA1BE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91" y="141326"/>
            <a:ext cx="9199673" cy="6569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Flowchart: Alternate Process 5">
            <a:extLst>
              <a:ext uri="{FF2B5EF4-FFF2-40B4-BE49-F238E27FC236}">
                <a16:creationId xmlns:a16="http://schemas.microsoft.com/office/drawing/2014/main" id="{5DEB5050-98CE-ADC4-81D3-84675669BE84}"/>
              </a:ext>
            </a:extLst>
          </p:cNvPr>
          <p:cNvSpPr/>
          <p:nvPr/>
        </p:nvSpPr>
        <p:spPr>
          <a:xfrm>
            <a:off x="9486900" y="593035"/>
            <a:ext cx="2570709" cy="2071034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H" sz="3600" b="1" dirty="0"/>
              <a:t>Access rights and file types</a:t>
            </a:r>
            <a:endParaRPr lang="en-PH" sz="1600" dirty="0"/>
          </a:p>
        </p:txBody>
      </p:sp>
    </p:spTree>
    <p:extLst>
      <p:ext uri="{BB962C8B-B14F-4D97-AF65-F5344CB8AC3E}">
        <p14:creationId xmlns:p14="http://schemas.microsoft.com/office/powerpoint/2010/main" val="229156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1347</Words>
  <Application>Microsoft Office PowerPoint</Application>
  <PresentationFormat>Widescreen</PresentationFormat>
  <Paragraphs>550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Courier New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Review: MCC/EXECOM/ISO CHAIR</vt:lpstr>
      <vt:lpstr>PowerPoint Presentation</vt:lpstr>
      <vt:lpstr>PowerPoint Presentation</vt:lpstr>
      <vt:lpstr>PowerPoint Presentation</vt:lpstr>
      <vt:lpstr>Control and Distribution: DCO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Revision Review: MCC/EXECOM/ISO CHAIR</vt:lpstr>
      <vt:lpstr>PowerPoint Presentation</vt:lpstr>
      <vt:lpstr>PowerPoint Presentation</vt:lpstr>
      <vt:lpstr>PowerPoint Presentation</vt:lpstr>
      <vt:lpstr>Control and Distribution: DCO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Infoadvance Inc</dc:creator>
  <cp:lastModifiedBy>Francis Aguilar</cp:lastModifiedBy>
  <cp:revision>5</cp:revision>
  <dcterms:created xsi:type="dcterms:W3CDTF">2022-09-01T07:24:12Z</dcterms:created>
  <dcterms:modified xsi:type="dcterms:W3CDTF">2022-09-21T10:15:47Z</dcterms:modified>
</cp:coreProperties>
</file>