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3"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J+KcLebGrBt/ZDEr8p8L585Og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B7E29-798B-411C-9F69-C594CAF37081}">
  <a:tblStyle styleId="{16DB7E29-798B-411C-9F69-C594CAF3708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67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2"/>
          <p:cNvSpPr>
            <a:spLocks noGrp="1"/>
          </p:cNvSpPr>
          <p:nvPr>
            <p:ph type="pic" idx="2"/>
          </p:nvPr>
        </p:nvSpPr>
        <p:spPr>
          <a:xfrm>
            <a:off x="5183188" y="987425"/>
            <a:ext cx="6172200" cy="4873625"/>
          </a:xfrm>
          <a:prstGeom prst="rect">
            <a:avLst/>
          </a:prstGeom>
          <a:noFill/>
          <a:ln>
            <a:noFill/>
          </a:ln>
        </p:spPr>
      </p:sp>
      <p:sp>
        <p:nvSpPr>
          <p:cNvPr id="71" name="Google Shape;71;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20"/>
        <p:cNvGrpSpPr/>
        <p:nvPr/>
      </p:nvGrpSpPr>
      <p:grpSpPr>
        <a:xfrm>
          <a:off x="0" y="0"/>
          <a:ext cx="0" cy="0"/>
          <a:chOff x="0" y="0"/>
          <a:chExt cx="0" cy="0"/>
        </a:xfrm>
      </p:grpSpPr>
      <p:sp>
        <p:nvSpPr>
          <p:cNvPr id="21" name="Google Shape;21;p14"/>
          <p:cNvSpPr txBox="1"/>
          <p:nvPr/>
        </p:nvSpPr>
        <p:spPr>
          <a:xfrm>
            <a:off x="11301487" y="6621106"/>
            <a:ext cx="890513" cy="27699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alibri"/>
                <a:ea typeface="Calibri"/>
                <a:cs typeface="Calibri"/>
                <a:sym typeface="Calibri"/>
              </a:rPr>
              <a:t>Page </a:t>
            </a:r>
            <a:fld id="{00000000-1234-1234-1234-123412341234}" type="slidenum">
              <a:rPr lang="en-US" sz="1200" b="0" i="0" u="none" strike="noStrike" cap="none">
                <a:solidFill>
                  <a:schemeClr val="lt1"/>
                </a:solidFill>
                <a:latin typeface="Calibri"/>
                <a:ea typeface="Calibri"/>
                <a:cs typeface="Calibri"/>
                <a:sym typeface="Calibri"/>
              </a:rPr>
              <a:t>‹#›</a:t>
            </a:fld>
            <a:endParaRPr sz="12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fficialgazette.gov.ph/2010/02/15/republic-act-no-999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docs.google.com/spreadsheets/d/1bvaWCvEK3zZ3ms-Ma8gUEHGVzRd4NBTT/edit#gid=1119895948" TargetMode="External"/><Relationship Id="rId4" Type="http://schemas.openxmlformats.org/officeDocument/2006/relationships/hyperlink" Target="https://www.officialgazette.gov.ph/2016/03/23/republic-act-no-1075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
          <p:cNvSpPr txBox="1"/>
          <p:nvPr/>
        </p:nvSpPr>
        <p:spPr>
          <a:xfrm>
            <a:off x="0" y="2696862"/>
            <a:ext cx="7095744" cy="16157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300" dirty="0">
                <a:solidFill>
                  <a:schemeClr val="lt1"/>
                </a:solidFill>
                <a:latin typeface="Century Gothic" panose="020B0502020202020204" pitchFamily="34" charset="0"/>
                <a:ea typeface="Calibri"/>
                <a:cs typeface="Calibri"/>
                <a:sym typeface="Calibri"/>
              </a:rPr>
              <a:t>Guidelines on the Provision of 20% Discount to Senior Citizens and Person-with-Disability Patients</a:t>
            </a:r>
            <a:endParaRPr sz="3300" i="0" u="none" strike="noStrike" cap="none" dirty="0">
              <a:solidFill>
                <a:schemeClr val="lt1"/>
              </a:solidFill>
              <a:latin typeface="Century Gothic" panose="020B0502020202020204" pitchFamily="34" charset="0"/>
              <a:ea typeface="Century Gothic"/>
              <a:cs typeface="Century Gothic"/>
              <a:sym typeface="Century Gothic"/>
            </a:endParaRPr>
          </a:p>
        </p:txBody>
      </p:sp>
      <p:pic>
        <p:nvPicPr>
          <p:cNvPr id="92" name="Google Shape;92;p1" descr="A picture containing text, screen, display, screenshot&#10;&#10;Description automatically generated"/>
          <p:cNvPicPr preferRelativeResize="0"/>
          <p:nvPr/>
        </p:nvPicPr>
        <p:blipFill rotWithShape="1">
          <a:blip r:embed="rId4">
            <a:alphaModFix/>
          </a:blip>
          <a:srcRect/>
          <a:stretch/>
        </p:blipFill>
        <p:spPr>
          <a:xfrm flipH="1">
            <a:off x="8980067" y="-296852"/>
            <a:ext cx="3211933" cy="1044323"/>
          </a:xfrm>
          <a:prstGeom prst="rect">
            <a:avLst/>
          </a:prstGeom>
          <a:noFill/>
          <a:ln>
            <a:noFill/>
          </a:ln>
        </p:spPr>
      </p:pic>
      <p:sp>
        <p:nvSpPr>
          <p:cNvPr id="93" name="Google Shape;93;p1"/>
          <p:cNvSpPr txBox="1"/>
          <p:nvPr/>
        </p:nvSpPr>
        <p:spPr>
          <a:xfrm>
            <a:off x="9298721" y="103270"/>
            <a:ext cx="2893279" cy="40011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dirty="0">
                <a:solidFill>
                  <a:schemeClr val="dk1"/>
                </a:solidFill>
                <a:latin typeface="Century Gothic" panose="020B0502020202020204" pitchFamily="34" charset="0"/>
                <a:ea typeface="Century Gothic"/>
                <a:cs typeface="Century Gothic"/>
                <a:sym typeface="Century Gothic"/>
              </a:rPr>
              <a:t>Guideline</a:t>
            </a:r>
            <a:endParaRPr sz="1400" b="0" i="0" u="none" strike="noStrike" cap="none" dirty="0">
              <a:solidFill>
                <a:srgbClr val="000000"/>
              </a:solidFill>
              <a:latin typeface="Century Gothic" panose="020B0502020202020204" pitchFamily="34" charset="0"/>
              <a:sym typeface="Arial"/>
            </a:endParaRPr>
          </a:p>
        </p:txBody>
      </p:sp>
      <p:sp>
        <p:nvSpPr>
          <p:cNvPr id="94" name="Google Shape;94;p1"/>
          <p:cNvSpPr txBox="1"/>
          <p:nvPr/>
        </p:nvSpPr>
        <p:spPr>
          <a:xfrm>
            <a:off x="0" y="4378036"/>
            <a:ext cx="54442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Century Gothic" panose="020B0502020202020204" pitchFamily="34" charset="0"/>
                <a:ea typeface="Calibri"/>
                <a:cs typeface="Calibri"/>
                <a:sym typeface="Calibri"/>
              </a:rPr>
              <a:t>Document Code: </a:t>
            </a:r>
            <a:r>
              <a:rPr lang="en-US" sz="1800" i="0" u="none" strike="noStrike" cap="none" dirty="0">
                <a:solidFill>
                  <a:schemeClr val="lt1"/>
                </a:solidFill>
                <a:latin typeface="Century Gothic" panose="020B0502020202020204" pitchFamily="34" charset="0"/>
                <a:ea typeface="Calibri"/>
                <a:cs typeface="Calibri"/>
                <a:sym typeface="Calibri"/>
              </a:rPr>
              <a:t>ZCMC-GL-MSS-01</a:t>
            </a:r>
            <a:r>
              <a:rPr lang="en-US" sz="1800" i="0" u="none" strike="noStrike" cap="none" dirty="0">
                <a:solidFill>
                  <a:schemeClr val="dk1"/>
                </a:solidFill>
                <a:latin typeface="Century Gothic" panose="020B0502020202020204" pitchFamily="34" charset="0"/>
                <a:ea typeface="Calibri"/>
                <a:cs typeface="Calibri"/>
                <a:sym typeface="Calibri"/>
              </a:rPr>
              <a:t> </a:t>
            </a:r>
            <a:endParaRPr sz="1800" i="0" u="none" strike="noStrike" cap="none" dirty="0">
              <a:solidFill>
                <a:schemeClr val="lt1"/>
              </a:solidFill>
              <a:latin typeface="Century Gothic" panose="020B0502020202020204" pitchFamily="34" charset="0"/>
              <a:ea typeface="Calibri"/>
              <a:cs typeface="Calibri"/>
              <a:sym typeface="Calibri"/>
            </a:endParaRPr>
          </a:p>
        </p:txBody>
      </p:sp>
      <p:sp>
        <p:nvSpPr>
          <p:cNvPr id="95" name="Google Shape;95;p1"/>
          <p:cNvSpPr txBox="1"/>
          <p:nvPr/>
        </p:nvSpPr>
        <p:spPr>
          <a:xfrm>
            <a:off x="-1" y="4747368"/>
            <a:ext cx="54442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dirty="0">
                <a:solidFill>
                  <a:schemeClr val="lt1"/>
                </a:solidFill>
                <a:latin typeface="Century Gothic" panose="020B0502020202020204" pitchFamily="34" charset="0"/>
                <a:ea typeface="Calibri"/>
                <a:cs typeface="Calibri"/>
                <a:sym typeface="Calibri"/>
              </a:rPr>
              <a:t>Revision No.: 0</a:t>
            </a:r>
            <a:endParaRPr sz="1400" b="0" i="0" u="none" strike="noStrike" cap="none" dirty="0">
              <a:solidFill>
                <a:srgbClr val="000000"/>
              </a:solidFill>
              <a:latin typeface="Century Gothic" panose="020B0502020202020204" pitchFamily="34" charset="0"/>
              <a:sym typeface="Arial"/>
            </a:endParaRPr>
          </a:p>
        </p:txBody>
      </p:sp>
      <p:sp>
        <p:nvSpPr>
          <p:cNvPr id="96" name="Google Shape;96;p1"/>
          <p:cNvSpPr txBox="1"/>
          <p:nvPr/>
        </p:nvSpPr>
        <p:spPr>
          <a:xfrm>
            <a:off x="0" y="5116700"/>
            <a:ext cx="544426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dirty="0">
                <a:solidFill>
                  <a:schemeClr val="lt1"/>
                </a:solidFill>
                <a:latin typeface="Century Gothic" panose="020B0502020202020204" pitchFamily="34" charset="0"/>
                <a:ea typeface="Calibri"/>
                <a:cs typeface="Calibri"/>
                <a:sym typeface="Calibri"/>
              </a:rPr>
              <a:t>Date Effective: </a:t>
            </a:r>
            <a:r>
              <a:rPr lang="en-US" sz="1800" dirty="0">
                <a:solidFill>
                  <a:schemeClr val="lt1"/>
                </a:solidFill>
                <a:latin typeface="Century Gothic" panose="020B0502020202020204" pitchFamily="34" charset="0"/>
                <a:ea typeface="Calibri"/>
                <a:cs typeface="Calibri"/>
                <a:sym typeface="Calibri"/>
              </a:rPr>
              <a:t>February 15, 2023</a:t>
            </a:r>
            <a:endParaRPr sz="1400" b="0" i="0" u="none" strike="noStrike" cap="none" dirty="0">
              <a:solidFill>
                <a:srgbClr val="000000"/>
              </a:solidFill>
              <a:latin typeface="Century Gothic" panose="020B050202020202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aphicFrame>
        <p:nvGraphicFramePr>
          <p:cNvPr id="101" name="Google Shape;101;p2"/>
          <p:cNvGraphicFramePr/>
          <p:nvPr>
            <p:extLst>
              <p:ext uri="{D42A27DB-BD31-4B8C-83A1-F6EECF244321}">
                <p14:modId xmlns:p14="http://schemas.microsoft.com/office/powerpoint/2010/main" val="2992646372"/>
              </p:ext>
            </p:extLst>
          </p:nvPr>
        </p:nvGraphicFramePr>
        <p:xfrm>
          <a:off x="248362" y="875763"/>
          <a:ext cx="11563125" cy="4899545"/>
        </p:xfrm>
        <a:graphic>
          <a:graphicData uri="http://schemas.openxmlformats.org/drawingml/2006/table">
            <a:tbl>
              <a:tblPr>
                <a:noFill/>
                <a:tableStyleId>{16DB7E29-798B-411C-9F69-C594CAF37081}</a:tableStyleId>
              </a:tblPr>
              <a:tblGrid>
                <a:gridCol w="11563125">
                  <a:extLst>
                    <a:ext uri="{9D8B030D-6E8A-4147-A177-3AD203B41FA5}">
                      <a16:colId xmlns:a16="http://schemas.microsoft.com/office/drawing/2014/main" val="20000"/>
                    </a:ext>
                  </a:extLst>
                </a:gridCol>
              </a:tblGrid>
              <a:tr h="457200">
                <a:tc>
                  <a:txBody>
                    <a:bodyPr/>
                    <a:lstStyle/>
                    <a:p>
                      <a:pPr marL="0" marR="0" lvl="0" indent="0" algn="ctr" rtl="0">
                        <a:lnSpc>
                          <a:spcPct val="100000"/>
                        </a:lnSpc>
                        <a:spcBef>
                          <a:spcPts val="0"/>
                        </a:spcBef>
                        <a:spcAft>
                          <a:spcPts val="0"/>
                        </a:spcAft>
                        <a:buClr>
                          <a:schemeClr val="dk1"/>
                        </a:buClr>
                        <a:buSzPts val="2400"/>
                        <a:buFont typeface="Century Gothic"/>
                        <a:buNone/>
                      </a:pPr>
                      <a:r>
                        <a:rPr lang="en-US" sz="2400" u="none" strike="noStrike" cap="none" dirty="0">
                          <a:solidFill>
                            <a:schemeClr val="dk1"/>
                          </a:solidFill>
                          <a:latin typeface="Century Gothic" panose="020B0502020202020204" pitchFamily="34" charset="0"/>
                          <a:ea typeface="Century Gothic"/>
                          <a:cs typeface="Century Gothic"/>
                          <a:sym typeface="Century Gothic"/>
                        </a:rPr>
                        <a:t>General Information</a:t>
                      </a:r>
                      <a:endParaRPr sz="2400" u="none" strike="noStrike" cap="none" dirty="0">
                        <a:solidFill>
                          <a:schemeClr val="dk1"/>
                        </a:solidFill>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229108">
                        <a:alpha val="50196"/>
                      </a:srgbClr>
                    </a:solidFill>
                  </a:tcPr>
                </a:tc>
                <a:extLst>
                  <a:ext uri="{0D108BD9-81ED-4DB2-BD59-A6C34878D82A}">
                    <a16:rowId xmlns:a16="http://schemas.microsoft.com/office/drawing/2014/main" val="10000"/>
                  </a:ext>
                </a:extLst>
              </a:tr>
              <a:tr h="396250">
                <a:tc>
                  <a:txBody>
                    <a:bodyPr/>
                    <a:lstStyle/>
                    <a:p>
                      <a:pPr marL="0" marR="0" lvl="0" indent="0" algn="l" rtl="0">
                        <a:lnSpc>
                          <a:spcPct val="100000"/>
                        </a:lnSpc>
                        <a:spcBef>
                          <a:spcPts val="0"/>
                        </a:spcBef>
                        <a:spcAft>
                          <a:spcPts val="0"/>
                        </a:spcAft>
                        <a:buClr>
                          <a:schemeClr val="dk1"/>
                        </a:buClr>
                        <a:buSzPts val="2000"/>
                        <a:buFont typeface="Calibri"/>
                        <a:buNone/>
                      </a:pPr>
                      <a:r>
                        <a:rPr lang="en-US" sz="2000" u="none" strike="noStrike" cap="none" dirty="0">
                          <a:latin typeface="Century Gothic" panose="020B0502020202020204" pitchFamily="34" charset="0"/>
                          <a:ea typeface="Century Gothic"/>
                          <a:cs typeface="Century Gothic"/>
                          <a:sym typeface="Century Gothic"/>
                        </a:rPr>
                        <a:t>A. Objectives</a:t>
                      </a:r>
                      <a:endParaRPr sz="1800" u="none" strike="noStrike" cap="none" dirty="0">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504">
                        <a:alpha val="63921"/>
                      </a:srgbClr>
                    </a:solidFill>
                  </a:tcPr>
                </a:tc>
                <a:extLst>
                  <a:ext uri="{0D108BD9-81ED-4DB2-BD59-A6C34878D82A}">
                    <a16:rowId xmlns:a16="http://schemas.microsoft.com/office/drawing/2014/main" val="10001"/>
                  </a:ext>
                </a:extLst>
              </a:tr>
              <a:tr h="615700">
                <a:tc>
                  <a:txBody>
                    <a:bodyPr/>
                    <a:lstStyle/>
                    <a:p>
                      <a:pPr marL="228600" lvl="0" indent="0" algn="just" rtl="0">
                        <a:lnSpc>
                          <a:spcPct val="115000"/>
                        </a:lnSpc>
                        <a:spcBef>
                          <a:spcPts val="1200"/>
                        </a:spcBef>
                        <a:spcAft>
                          <a:spcPts val="1200"/>
                        </a:spcAft>
                        <a:buClr>
                          <a:schemeClr val="dk1"/>
                        </a:buClr>
                        <a:buSzPts val="1100"/>
                        <a:buFont typeface="Arial"/>
                        <a:buNone/>
                      </a:pPr>
                      <a:r>
                        <a:rPr lang="en-US" sz="1800" dirty="0">
                          <a:solidFill>
                            <a:schemeClr val="dk1"/>
                          </a:solidFill>
                          <a:latin typeface="Century Gothic" panose="020B0502020202020204" pitchFamily="34" charset="0"/>
                          <a:ea typeface="Century Gothic"/>
                          <a:cs typeface="Century Gothic"/>
                          <a:sym typeface="Century Gothic"/>
                        </a:rPr>
                        <a:t>To ensure that all senior citizen and person with disability patients are granted 20% discount in medicines as mandated in Republic Act No. 9994  and Republic Act  No. </a:t>
                      </a:r>
                      <a:r>
                        <a:rPr lang="en-US" sz="1800" dirty="0">
                          <a:solidFill>
                            <a:schemeClr val="dk1"/>
                          </a:solidFill>
                          <a:highlight>
                            <a:srgbClr val="FFFFFF"/>
                          </a:highlight>
                          <a:latin typeface="Century Gothic" panose="020B0502020202020204" pitchFamily="34" charset="0"/>
                          <a:ea typeface="Century Gothic"/>
                          <a:cs typeface="Century Gothic"/>
                          <a:sym typeface="Century Gothic"/>
                        </a:rPr>
                        <a:t>10754.</a:t>
                      </a:r>
                      <a:endParaRPr sz="1800" dirty="0">
                        <a:solidFill>
                          <a:schemeClr val="dk1"/>
                        </a:solidFill>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50">
                <a:tc>
                  <a:txBody>
                    <a:bodyPr/>
                    <a:lstStyle/>
                    <a:p>
                      <a:pPr marL="0" marR="0" lvl="0" indent="0" algn="l" rtl="0">
                        <a:lnSpc>
                          <a:spcPct val="100000"/>
                        </a:lnSpc>
                        <a:spcBef>
                          <a:spcPts val="0"/>
                        </a:spcBef>
                        <a:spcAft>
                          <a:spcPts val="0"/>
                        </a:spcAft>
                        <a:buClr>
                          <a:schemeClr val="dk1"/>
                        </a:buClr>
                        <a:buSzPts val="2000"/>
                        <a:buFont typeface="Century Gothic"/>
                        <a:buNone/>
                      </a:pPr>
                      <a:r>
                        <a:rPr lang="en-US" sz="2000" u="none" strike="noStrike" cap="none" dirty="0">
                          <a:latin typeface="Century Gothic" panose="020B0502020202020204" pitchFamily="34" charset="0"/>
                          <a:ea typeface="Century Gothic"/>
                          <a:cs typeface="Century Gothic"/>
                          <a:sym typeface="Century Gothic"/>
                        </a:rPr>
                        <a:t>B. Terms/Definitions/Acronyms:</a:t>
                      </a:r>
                      <a:endParaRPr sz="1800" u="none" strike="noStrike" cap="none" dirty="0">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504">
                        <a:alpha val="63137"/>
                      </a:srgbClr>
                    </a:solidFill>
                  </a:tcPr>
                </a:tc>
                <a:extLst>
                  <a:ext uri="{0D108BD9-81ED-4DB2-BD59-A6C34878D82A}">
                    <a16:rowId xmlns:a16="http://schemas.microsoft.com/office/drawing/2014/main" val="10003"/>
                  </a:ext>
                </a:extLst>
              </a:tr>
              <a:tr h="1550325">
                <a:tc>
                  <a:txBody>
                    <a:bodyPr/>
                    <a:lstStyle/>
                    <a:p>
                      <a:pPr marL="457200" lvl="0" indent="-336550" algn="just" rtl="0">
                        <a:lnSpc>
                          <a:spcPct val="115000"/>
                        </a:lnSpc>
                        <a:spcBef>
                          <a:spcPts val="1200"/>
                        </a:spcBef>
                        <a:spcAft>
                          <a:spcPts val="0"/>
                        </a:spcAft>
                        <a:buClr>
                          <a:srgbClr val="444444"/>
                        </a:buClr>
                        <a:buSzPts val="1700"/>
                        <a:buFont typeface="Century Gothic"/>
                        <a:buAutoNum type="arabicPeriod"/>
                      </a:pPr>
                      <a:r>
                        <a:rPr lang="en-US" sz="1800" b="1" i="1" dirty="0">
                          <a:solidFill>
                            <a:srgbClr val="444444"/>
                          </a:solidFill>
                          <a:highlight>
                            <a:srgbClr val="FFFFFF"/>
                          </a:highlight>
                          <a:latin typeface="Century Gothic" panose="020B0502020202020204" pitchFamily="34" charset="0"/>
                          <a:ea typeface="Century Gothic"/>
                          <a:cs typeface="Century Gothic"/>
                          <a:sym typeface="Century Gothic"/>
                        </a:rPr>
                        <a:t>Senior citizen</a:t>
                      </a:r>
                      <a:r>
                        <a:rPr lang="en-US" sz="1800" b="1" dirty="0">
                          <a:solidFill>
                            <a:srgbClr val="444444"/>
                          </a:solidFill>
                          <a:highlight>
                            <a:srgbClr val="FFFFFF"/>
                          </a:highlight>
                          <a:latin typeface="Century Gothic" panose="020B0502020202020204" pitchFamily="34" charset="0"/>
                          <a:ea typeface="Century Gothic"/>
                          <a:cs typeface="Century Gothic"/>
                          <a:sym typeface="Century Gothic"/>
                        </a:rPr>
                        <a:t> or </a:t>
                      </a:r>
                      <a:r>
                        <a:rPr lang="en-US" sz="1800" b="1" i="1" dirty="0">
                          <a:solidFill>
                            <a:srgbClr val="444444"/>
                          </a:solidFill>
                          <a:highlight>
                            <a:srgbClr val="FFFFFF"/>
                          </a:highlight>
                          <a:latin typeface="Century Gothic" panose="020B0502020202020204" pitchFamily="34" charset="0"/>
                          <a:ea typeface="Century Gothic"/>
                          <a:cs typeface="Century Gothic"/>
                          <a:sym typeface="Century Gothic"/>
                        </a:rPr>
                        <a:t>elderly</a:t>
                      </a:r>
                      <a:r>
                        <a:rPr lang="en-US" sz="1800" dirty="0">
                          <a:solidFill>
                            <a:srgbClr val="444444"/>
                          </a:solidFill>
                          <a:highlight>
                            <a:srgbClr val="FFFFFF"/>
                          </a:highlight>
                          <a:latin typeface="Century Gothic" panose="020B0502020202020204" pitchFamily="34" charset="0"/>
                          <a:ea typeface="Century Gothic"/>
                          <a:cs typeface="Century Gothic"/>
                          <a:sym typeface="Century Gothic"/>
                        </a:rPr>
                        <a:t> refers to any resident citizen of the Philippines at least sixty (60) years old.</a:t>
                      </a:r>
                      <a:endParaRPr sz="1800" dirty="0">
                        <a:solidFill>
                          <a:srgbClr val="444444"/>
                        </a:solidFill>
                        <a:highlight>
                          <a:srgbClr val="FFFFFF"/>
                        </a:highlight>
                        <a:latin typeface="Century Gothic" panose="020B0502020202020204" pitchFamily="34" charset="0"/>
                        <a:ea typeface="Century Gothic"/>
                        <a:cs typeface="Century Gothic"/>
                        <a:sym typeface="Century Gothic"/>
                      </a:endParaRPr>
                    </a:p>
                    <a:p>
                      <a:pPr marL="457200" lvl="0" indent="-336550" algn="just" rtl="0">
                        <a:lnSpc>
                          <a:spcPct val="115000"/>
                        </a:lnSpc>
                        <a:spcBef>
                          <a:spcPts val="0"/>
                        </a:spcBef>
                        <a:spcAft>
                          <a:spcPts val="0"/>
                        </a:spcAft>
                        <a:buClr>
                          <a:srgbClr val="444444"/>
                        </a:buClr>
                        <a:buSzPts val="1700"/>
                        <a:buFont typeface="Century Gothic"/>
                        <a:buAutoNum type="arabicPeriod"/>
                      </a:pPr>
                      <a:r>
                        <a:rPr lang="en-US" sz="1800" b="1" dirty="0">
                          <a:solidFill>
                            <a:srgbClr val="333333"/>
                          </a:solidFill>
                          <a:highlight>
                            <a:srgbClr val="FFFFFF"/>
                          </a:highlight>
                          <a:latin typeface="Century Gothic" panose="020B0502020202020204" pitchFamily="34" charset="0"/>
                          <a:ea typeface="Century Gothic"/>
                          <a:cs typeface="Century Gothic"/>
                          <a:sym typeface="Century Gothic"/>
                        </a:rPr>
                        <a:t>Persons with disabilities (PWDs)</a:t>
                      </a:r>
                      <a:r>
                        <a:rPr lang="en-US" sz="1800" dirty="0">
                          <a:solidFill>
                            <a:srgbClr val="333333"/>
                          </a:solidFill>
                          <a:highlight>
                            <a:srgbClr val="FFFFFF"/>
                          </a:highlight>
                          <a:latin typeface="Century Gothic" panose="020B0502020202020204" pitchFamily="34" charset="0"/>
                          <a:ea typeface="Century Gothic"/>
                          <a:cs typeface="Century Gothic"/>
                          <a:sym typeface="Century Gothic"/>
                        </a:rPr>
                        <a:t>, those who have long-term physical, mental, intellectual or sensory impairments which in interaction with various barriers may hinder their full and effective participation in society on an equal basis with others.</a:t>
                      </a:r>
                      <a:endParaRPr sz="1800" dirty="0">
                        <a:solidFill>
                          <a:srgbClr val="333333"/>
                        </a:solidFill>
                        <a:highlight>
                          <a:srgbClr val="FFFFFF"/>
                        </a:highlight>
                        <a:latin typeface="Century Gothic" panose="020B0502020202020204" pitchFamily="34" charset="0"/>
                        <a:ea typeface="Century Gothic"/>
                        <a:cs typeface="Century Gothic"/>
                        <a:sym typeface="Century Gothic"/>
                      </a:endParaRPr>
                    </a:p>
                    <a:p>
                      <a:pPr marL="457200" lvl="0" indent="-336550" algn="just" rtl="0">
                        <a:lnSpc>
                          <a:spcPct val="115000"/>
                        </a:lnSpc>
                        <a:spcBef>
                          <a:spcPts val="0"/>
                        </a:spcBef>
                        <a:spcAft>
                          <a:spcPts val="0"/>
                        </a:spcAft>
                        <a:buClr>
                          <a:srgbClr val="333333"/>
                        </a:buClr>
                        <a:buSzPts val="1700"/>
                        <a:buFont typeface="Century Gothic"/>
                        <a:buAutoNum type="arabicPeriod"/>
                      </a:pPr>
                      <a:r>
                        <a:rPr lang="en-US" sz="1800" b="1" dirty="0">
                          <a:solidFill>
                            <a:srgbClr val="333333"/>
                          </a:solidFill>
                          <a:highlight>
                            <a:srgbClr val="FFFFFF"/>
                          </a:highlight>
                          <a:latin typeface="Century Gothic" panose="020B0502020202020204" pitchFamily="34" charset="0"/>
                          <a:ea typeface="Century Gothic"/>
                          <a:cs typeface="Century Gothic"/>
                          <a:sym typeface="Century Gothic"/>
                        </a:rPr>
                        <a:t>OSCA</a:t>
                      </a:r>
                      <a:r>
                        <a:rPr lang="en-US" sz="1800" dirty="0">
                          <a:solidFill>
                            <a:srgbClr val="333333"/>
                          </a:solidFill>
                          <a:highlight>
                            <a:srgbClr val="FFFFFF"/>
                          </a:highlight>
                          <a:latin typeface="Century Gothic" panose="020B0502020202020204" pitchFamily="34" charset="0"/>
                          <a:ea typeface="Century Gothic"/>
                          <a:cs typeface="Century Gothic"/>
                          <a:sym typeface="Century Gothic"/>
                        </a:rPr>
                        <a:t>- Office of Senior Citizen Affairs</a:t>
                      </a:r>
                      <a:endParaRPr sz="1800" dirty="0">
                        <a:solidFill>
                          <a:srgbClr val="333333"/>
                        </a:solidFill>
                        <a:highlight>
                          <a:srgbClr val="FFFFFF"/>
                        </a:highlight>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75">
                <a:tc>
                  <a:txBody>
                    <a:bodyPr/>
                    <a:lstStyle/>
                    <a:p>
                      <a:pPr marL="0" marR="0" lvl="0" indent="0" algn="l" rtl="0">
                        <a:lnSpc>
                          <a:spcPct val="100000"/>
                        </a:lnSpc>
                        <a:spcBef>
                          <a:spcPts val="0"/>
                        </a:spcBef>
                        <a:spcAft>
                          <a:spcPts val="0"/>
                        </a:spcAft>
                        <a:buClr>
                          <a:schemeClr val="dk1"/>
                        </a:buClr>
                        <a:buSzPts val="2000"/>
                        <a:buFont typeface="Calibri"/>
                        <a:buNone/>
                      </a:pPr>
                      <a:r>
                        <a:rPr lang="en-US" sz="1800" u="none" strike="noStrike" cap="none" dirty="0">
                          <a:latin typeface="Century Gothic" panose="020B0502020202020204" pitchFamily="34" charset="0"/>
                          <a:ea typeface="Century Gothic"/>
                          <a:cs typeface="Century Gothic"/>
                          <a:sym typeface="Century Gothic"/>
                        </a:rPr>
                        <a:t>C. Scope</a:t>
                      </a:r>
                      <a:endParaRPr sz="1800" u="none" strike="noStrike" cap="none" dirty="0">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alpha val="62745"/>
                      </a:srgbClr>
                    </a:solidFill>
                  </a:tcPr>
                </a:tc>
                <a:extLst>
                  <a:ext uri="{0D108BD9-81ED-4DB2-BD59-A6C34878D82A}">
                    <a16:rowId xmlns:a16="http://schemas.microsoft.com/office/drawing/2014/main" val="10005"/>
                  </a:ext>
                </a:extLst>
              </a:tr>
              <a:tr h="752300">
                <a:tc>
                  <a:txBody>
                    <a:bodyPr/>
                    <a:lstStyle/>
                    <a:p>
                      <a:pPr marL="228600" lvl="0" indent="0" algn="just" rtl="0">
                        <a:lnSpc>
                          <a:spcPct val="107000"/>
                        </a:lnSpc>
                        <a:spcBef>
                          <a:spcPts val="0"/>
                        </a:spcBef>
                        <a:spcAft>
                          <a:spcPts val="0"/>
                        </a:spcAft>
                        <a:buClr>
                          <a:schemeClr val="dk1"/>
                        </a:buClr>
                        <a:buSzPts val="1100"/>
                        <a:buFont typeface="Arial"/>
                        <a:buNone/>
                      </a:pPr>
                      <a:r>
                        <a:rPr lang="en-US" sz="1800" dirty="0">
                          <a:solidFill>
                            <a:schemeClr val="dk1"/>
                          </a:solidFill>
                          <a:latin typeface="Century Gothic" panose="020B0502020202020204" pitchFamily="34" charset="0"/>
                          <a:ea typeface="Century Gothic"/>
                          <a:cs typeface="Century Gothic"/>
                          <a:sym typeface="Century Gothic"/>
                        </a:rPr>
                        <a:t>This policy shall cover to all senior citizen patients with Senior Citizen identification cards issued by the Office of Senior Citizen Affairs (OSCA) and to all person with disability patients with Person with Disability identification cards issued by the City Social Welfare Office/ Municipal Social Work Office.</a:t>
                      </a:r>
                      <a:endParaRPr sz="1800" dirty="0">
                        <a:solidFill>
                          <a:schemeClr val="dk1"/>
                        </a:solidFill>
                        <a:latin typeface="Century Gothic" panose="020B0502020202020204" pitchFamily="34" charset="0"/>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02" name="Google Shape;102;p2"/>
          <p:cNvSpPr txBox="1"/>
          <p:nvPr/>
        </p:nvSpPr>
        <p:spPr>
          <a:xfrm>
            <a:off x="-58056" y="6488668"/>
            <a:ext cx="1175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Page </a:t>
            </a:r>
            <a:fld id="{00000000-1234-1234-1234-123412341234}" type="slidenum">
              <a:rPr lang="en-US" sz="1800" b="0" i="0" u="none" strike="noStrike" cap="none">
                <a:solidFill>
                  <a:schemeClr val="dk1"/>
                </a:solidFill>
                <a:latin typeface="Calibri"/>
                <a:ea typeface="Calibri"/>
                <a:cs typeface="Calibri"/>
                <a:sym typeface="Calibri"/>
              </a:rPr>
              <a:t>2</a:t>
            </a:fld>
            <a:endParaRPr sz="1800" b="0" i="0" u="none" strike="noStrike" cap="none">
              <a:solidFill>
                <a:schemeClr val="dk1"/>
              </a:solidFill>
              <a:latin typeface="Calibri"/>
              <a:ea typeface="Calibri"/>
              <a:cs typeface="Calibri"/>
              <a:sym typeface="Calibri"/>
            </a:endParaRPr>
          </a:p>
        </p:txBody>
      </p:sp>
      <p:grpSp>
        <p:nvGrpSpPr>
          <p:cNvPr id="4" name="Group 3">
            <a:extLst>
              <a:ext uri="{FF2B5EF4-FFF2-40B4-BE49-F238E27FC236}">
                <a16:creationId xmlns:a16="http://schemas.microsoft.com/office/drawing/2014/main" id="{DF1E6AED-A07D-126C-AE8D-3936170626F1}"/>
              </a:ext>
            </a:extLst>
          </p:cNvPr>
          <p:cNvGrpSpPr/>
          <p:nvPr/>
        </p:nvGrpSpPr>
        <p:grpSpPr>
          <a:xfrm>
            <a:off x="5921672" y="-269143"/>
            <a:ext cx="6272163" cy="1044323"/>
            <a:chOff x="5921672" y="-269143"/>
            <a:chExt cx="6272163" cy="1044323"/>
          </a:xfrm>
        </p:grpSpPr>
        <p:pic>
          <p:nvPicPr>
            <p:cNvPr id="2" name="Picture 1" descr="A picture containing text, screen, display, screenshot&#10;&#10;Description automatically generated">
              <a:extLst>
                <a:ext uri="{FF2B5EF4-FFF2-40B4-BE49-F238E27FC236}">
                  <a16:creationId xmlns:a16="http://schemas.microsoft.com/office/drawing/2014/main" id="{187ED90F-425A-7A41-EBB7-D662F9CBF9EB}"/>
                </a:ext>
              </a:extLst>
            </p:cNvPr>
            <p:cNvPicPr>
              <a:picLocks noChangeAspect="1"/>
            </p:cNvPicPr>
            <p:nvPr/>
          </p:nvPicPr>
          <p:blipFill>
            <a:blip r:embed="rId3"/>
            <a:stretch>
              <a:fillRect/>
            </a:stretch>
          </p:blipFill>
          <p:spPr>
            <a:xfrm flipH="1">
              <a:off x="5921672" y="-269143"/>
              <a:ext cx="6226443" cy="1044323"/>
            </a:xfrm>
            <a:prstGeom prst="rect">
              <a:avLst/>
            </a:prstGeom>
          </p:spPr>
        </p:pic>
        <p:sp>
          <p:nvSpPr>
            <p:cNvPr id="105" name="Google Shape;105;p2"/>
            <p:cNvSpPr txBox="1"/>
            <p:nvPr/>
          </p:nvSpPr>
          <p:spPr>
            <a:xfrm>
              <a:off x="6329483" y="72738"/>
              <a:ext cx="5864352"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dirty="0">
                  <a:solidFill>
                    <a:schemeClr val="tx1"/>
                  </a:solidFill>
                  <a:latin typeface="Century Gothic" panose="020B0502020202020204" pitchFamily="34" charset="0"/>
                  <a:ea typeface="Calibri"/>
                  <a:cs typeface="Calibri"/>
                  <a:sym typeface="Calibri"/>
                </a:rPr>
                <a:t>Guidelines on the Provision of 20% Discount to Senior Citizens and Person-with-Disability Patients</a:t>
              </a:r>
              <a:endParaRPr lang="en-US" i="0" u="none" strike="noStrike" cap="none" dirty="0">
                <a:solidFill>
                  <a:schemeClr val="tx1"/>
                </a:solidFill>
                <a:latin typeface="Century Gothic" panose="020B0502020202020204" pitchFamily="34" charset="0"/>
                <a:ea typeface="Century Gothic"/>
                <a:cs typeface="Century Gothic"/>
                <a:sym typeface="Century Gothic"/>
              </a:endParaRPr>
            </a:p>
          </p:txBody>
        </p:sp>
      </p:grpSp>
      <p:grpSp>
        <p:nvGrpSpPr>
          <p:cNvPr id="3" name="Group 2">
            <a:extLst>
              <a:ext uri="{FF2B5EF4-FFF2-40B4-BE49-F238E27FC236}">
                <a16:creationId xmlns:a16="http://schemas.microsoft.com/office/drawing/2014/main" id="{F61FA230-DFDA-F6A5-578A-C9C7D70B8258}"/>
              </a:ext>
            </a:extLst>
          </p:cNvPr>
          <p:cNvGrpSpPr/>
          <p:nvPr/>
        </p:nvGrpSpPr>
        <p:grpSpPr>
          <a:xfrm>
            <a:off x="-4092" y="10426"/>
            <a:ext cx="4055798" cy="485186"/>
            <a:chOff x="-4092" y="10426"/>
            <a:chExt cx="4055798" cy="485186"/>
          </a:xfrm>
        </p:grpSpPr>
        <p:sp>
          <p:nvSpPr>
            <p:cNvPr id="103" name="Google Shape;103;p2"/>
            <p:cNvSpPr/>
            <p:nvPr/>
          </p:nvSpPr>
          <p:spPr>
            <a:xfrm rot="5400000">
              <a:off x="1783260" y="-1772834"/>
              <a:ext cx="485186" cy="4051706"/>
            </a:xfrm>
            <a:prstGeom prst="flowChartManualInput">
              <a:avLst/>
            </a:prstGeom>
            <a:solidFill>
              <a:srgbClr val="03FC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rot="5400000">
              <a:off x="1834540" y="-1798866"/>
              <a:ext cx="374441" cy="4051705"/>
            </a:xfrm>
            <a:custGeom>
              <a:avLst/>
              <a:gdLst/>
              <a:ahLst/>
              <a:cxnLst/>
              <a:rect l="l" t="t" r="r" b="b"/>
              <a:pathLst>
                <a:path w="10000" h="10000" extrusionOk="0">
                  <a:moveTo>
                    <a:pt x="569" y="993"/>
                  </a:moveTo>
                  <a:lnTo>
                    <a:pt x="10000" y="0"/>
                  </a:lnTo>
                  <a:lnTo>
                    <a:pt x="10000" y="10000"/>
                  </a:lnTo>
                  <a:lnTo>
                    <a:pt x="0" y="10000"/>
                  </a:lnTo>
                  <a:cubicBezTo>
                    <a:pt x="190" y="6998"/>
                    <a:pt x="379" y="3995"/>
                    <a:pt x="569" y="993"/>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2"/>
            <p:cNvSpPr txBox="1"/>
            <p:nvPr/>
          </p:nvSpPr>
          <p:spPr>
            <a:xfrm>
              <a:off x="43489" y="14514"/>
              <a:ext cx="36721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Century Gothic"/>
                  <a:ea typeface="Century Gothic"/>
                  <a:cs typeface="Century Gothic"/>
                  <a:sym typeface="Century Gothic"/>
                </a:rPr>
                <a:t>General Information</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flipH="1">
            <a:off x="140525" y="772424"/>
            <a:ext cx="11849700" cy="5280904"/>
          </a:xfrm>
          <a:prstGeom prst="snip1Rect">
            <a:avLst>
              <a:gd name="adj" fmla="val 10235"/>
            </a:avLst>
          </a:prstGeom>
          <a:solidFill>
            <a:schemeClr val="lt1">
              <a:alpha val="95686"/>
            </a:schemeClr>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lvl="0" indent="0" algn="just" rtl="0">
              <a:spcBef>
                <a:spcPts val="600"/>
              </a:spcBef>
              <a:spcAft>
                <a:spcPts val="0"/>
              </a:spcAft>
              <a:buNone/>
            </a:pPr>
            <a:r>
              <a:rPr lang="en-US" sz="1800" dirty="0">
                <a:solidFill>
                  <a:schemeClr val="tx1"/>
                </a:solidFill>
                <a:latin typeface="Century Gothic" panose="020B0502020202020204" pitchFamily="34" charset="0"/>
                <a:ea typeface="Century Gothic"/>
                <a:cs typeface="Century Gothic"/>
                <a:sym typeface="Century Gothic"/>
              </a:rPr>
              <a:t>GENERAL POLICIES</a:t>
            </a:r>
          </a:p>
          <a:p>
            <a:pPr marL="342900" lvl="0" indent="-342900" algn="just" rtl="0">
              <a:spcBef>
                <a:spcPts val="600"/>
              </a:spcBef>
              <a:spcAft>
                <a:spcPts val="0"/>
              </a:spcAft>
              <a:buAutoNum type="arabicPeriod"/>
            </a:pPr>
            <a:r>
              <a:rPr lang="en-US" sz="1800" dirty="0">
                <a:solidFill>
                  <a:schemeClr val="tx1"/>
                </a:solidFill>
                <a:latin typeface="Century Gothic" panose="020B0502020202020204" pitchFamily="34" charset="0"/>
                <a:ea typeface="Century Gothic"/>
                <a:cs typeface="Century Gothic"/>
                <a:sym typeface="Century Gothic"/>
              </a:rPr>
              <a:t>The Medical Social Worker must offer a 20% discount to all senior citizens and PWDs, and reflect this in the </a:t>
            </a:r>
            <a:r>
              <a:rPr lang="en-US" sz="1800" dirty="0" err="1">
                <a:solidFill>
                  <a:schemeClr val="tx1"/>
                </a:solidFill>
                <a:latin typeface="Century Gothic" panose="020B0502020202020204" pitchFamily="34" charset="0"/>
                <a:ea typeface="Century Gothic"/>
                <a:cs typeface="Century Gothic"/>
                <a:sym typeface="Century Gothic"/>
              </a:rPr>
              <a:t>Bizbox</a:t>
            </a:r>
            <a:r>
              <a:rPr lang="en-US" sz="1800" dirty="0">
                <a:solidFill>
                  <a:schemeClr val="tx1"/>
                </a:solidFill>
                <a:latin typeface="Century Gothic" panose="020B0502020202020204" pitchFamily="34" charset="0"/>
                <a:ea typeface="Century Gothic"/>
                <a:cs typeface="Century Gothic"/>
                <a:sym typeface="Century Gothic"/>
              </a:rPr>
              <a:t>.</a:t>
            </a:r>
          </a:p>
          <a:p>
            <a:pPr marL="342900" lvl="0" indent="-342900" algn="just" rtl="0">
              <a:spcBef>
                <a:spcPts val="600"/>
              </a:spcBef>
              <a:spcAft>
                <a:spcPts val="0"/>
              </a:spcAft>
              <a:buAutoNum type="arabicPeriod"/>
            </a:pPr>
            <a:r>
              <a:rPr lang="en-US" sz="1800" dirty="0">
                <a:solidFill>
                  <a:schemeClr val="tx1"/>
                </a:solidFill>
                <a:latin typeface="Century Gothic" panose="020B0502020202020204" pitchFamily="34" charset="0"/>
                <a:ea typeface="Century Gothic"/>
                <a:cs typeface="Century Gothic"/>
                <a:sym typeface="Century Gothic"/>
              </a:rPr>
              <a:t>The Medical Social Work Department (MSWD) should ensure that senior citizen patient has a booklet and an OSCA identification card. Likewise, the PWD should also present a prescribed PWD identification card.</a:t>
            </a:r>
          </a:p>
          <a:p>
            <a:pPr marL="342900" lvl="0" indent="-342900" algn="just" rtl="0">
              <a:spcBef>
                <a:spcPts val="600"/>
              </a:spcBef>
              <a:spcAft>
                <a:spcPts val="0"/>
              </a:spcAft>
              <a:buAutoNum type="arabicPeriod"/>
            </a:pPr>
            <a:r>
              <a:rPr lang="en-US" sz="1800" dirty="0">
                <a:solidFill>
                  <a:schemeClr val="tx1"/>
                </a:solidFill>
                <a:latin typeface="Century Gothic" panose="020B0502020202020204" pitchFamily="34" charset="0"/>
                <a:ea typeface="Century Gothic"/>
                <a:cs typeface="Century Gothic"/>
                <a:sym typeface="Century Gothic"/>
              </a:rPr>
              <a:t>The MSWD is also responsible to consolidate the monthly senior citizen and PWD discount report and it should be submitted to Finance Department every 10</a:t>
            </a:r>
            <a:r>
              <a:rPr lang="en-US" sz="1800" baseline="30000" dirty="0">
                <a:solidFill>
                  <a:schemeClr val="tx1"/>
                </a:solidFill>
                <a:latin typeface="Century Gothic" panose="020B0502020202020204" pitchFamily="34" charset="0"/>
                <a:ea typeface="Century Gothic"/>
                <a:cs typeface="Century Gothic"/>
                <a:sym typeface="Century Gothic"/>
              </a:rPr>
              <a:t>th</a:t>
            </a:r>
            <a:r>
              <a:rPr lang="en-US" sz="1800" dirty="0">
                <a:solidFill>
                  <a:schemeClr val="tx1"/>
                </a:solidFill>
                <a:latin typeface="Century Gothic" panose="020B0502020202020204" pitchFamily="34" charset="0"/>
                <a:ea typeface="Century Gothic"/>
                <a:cs typeface="Century Gothic"/>
                <a:sym typeface="Century Gothic"/>
              </a:rPr>
              <a:t> day of the succeeding month.</a:t>
            </a:r>
          </a:p>
          <a:p>
            <a:pPr marL="342900" indent="-342900" algn="just">
              <a:spcBef>
                <a:spcPts val="600"/>
              </a:spcBef>
              <a:buFont typeface="Arial"/>
              <a:buAutoNum type="arabicPeriod"/>
            </a:pPr>
            <a:r>
              <a:rPr lang="en-US" sz="1800" dirty="0">
                <a:solidFill>
                  <a:schemeClr val="tx1"/>
                </a:solidFill>
                <a:latin typeface="Century Gothic" panose="020B0502020202020204" pitchFamily="34" charset="0"/>
                <a:ea typeface="Century Gothic"/>
                <a:cs typeface="Century Gothic"/>
                <a:sym typeface="Century Gothic"/>
              </a:rPr>
              <a:t>The Supervising Pharmacist may also offer a 20% discount to all senior citizens and PWDs, and reflect this in the </a:t>
            </a:r>
            <a:r>
              <a:rPr lang="en-US" sz="1800" dirty="0" err="1">
                <a:solidFill>
                  <a:schemeClr val="tx1"/>
                </a:solidFill>
                <a:latin typeface="Century Gothic" panose="020B0502020202020204" pitchFamily="34" charset="0"/>
                <a:ea typeface="Century Gothic"/>
                <a:cs typeface="Century Gothic"/>
                <a:sym typeface="Century Gothic"/>
              </a:rPr>
              <a:t>Bizbox</a:t>
            </a:r>
            <a:r>
              <a:rPr lang="en-US" sz="1800" dirty="0">
                <a:solidFill>
                  <a:schemeClr val="tx1"/>
                </a:solidFill>
                <a:latin typeface="Century Gothic" panose="020B0502020202020204" pitchFamily="34" charset="0"/>
                <a:ea typeface="Century Gothic"/>
                <a:cs typeface="Century Gothic"/>
                <a:sym typeface="Century Gothic"/>
              </a:rPr>
              <a:t> provided that the patient/watcher presented the PWD ID, OSCA ID and booklet </a:t>
            </a:r>
            <a:r>
              <a:rPr lang="en-US" sz="1800" dirty="0">
                <a:solidFill>
                  <a:schemeClr val="tx1"/>
                </a:solidFill>
                <a:latin typeface="Century Gothic" panose="020B0502020202020204" pitchFamily="34" charset="0"/>
              </a:rPr>
              <a:t>and shall ensure to have mitigation measures to avoid unlawful actions. </a:t>
            </a:r>
            <a:endParaRPr lang="en-US" sz="1800" dirty="0">
              <a:solidFill>
                <a:schemeClr val="tx1"/>
              </a:solidFill>
              <a:latin typeface="Century Gothic" panose="020B0502020202020204" pitchFamily="34" charset="0"/>
              <a:ea typeface="Century Gothic"/>
              <a:cs typeface="Century Gothic"/>
              <a:sym typeface="Century Gothic"/>
            </a:endParaRPr>
          </a:p>
          <a:p>
            <a:pPr marL="342900" lvl="0" indent="-342900" algn="just" rtl="0">
              <a:spcBef>
                <a:spcPts val="600"/>
              </a:spcBef>
              <a:spcAft>
                <a:spcPts val="0"/>
              </a:spcAft>
              <a:buAutoNum type="arabicPeriod"/>
            </a:pPr>
            <a:r>
              <a:rPr lang="en-US" sz="1800" dirty="0">
                <a:solidFill>
                  <a:schemeClr val="tx1"/>
                </a:solidFill>
                <a:latin typeface="Century Gothic" panose="020B0502020202020204" pitchFamily="34" charset="0"/>
                <a:ea typeface="Century Gothic"/>
                <a:cs typeface="Century Gothic"/>
                <a:sym typeface="Century Gothic"/>
              </a:rPr>
              <a:t>The Pharmacy should submit a report as to a list of patients who availed the senior citizen and PWD discount to MSWD every 5</a:t>
            </a:r>
            <a:r>
              <a:rPr lang="en-US" sz="1800" baseline="30000" dirty="0">
                <a:solidFill>
                  <a:schemeClr val="tx1"/>
                </a:solidFill>
                <a:latin typeface="Century Gothic" panose="020B0502020202020204" pitchFamily="34" charset="0"/>
                <a:ea typeface="Century Gothic"/>
                <a:cs typeface="Century Gothic"/>
                <a:sym typeface="Century Gothic"/>
              </a:rPr>
              <a:t>th</a:t>
            </a:r>
            <a:r>
              <a:rPr lang="en-US" sz="1800" dirty="0">
                <a:solidFill>
                  <a:schemeClr val="tx1"/>
                </a:solidFill>
                <a:latin typeface="Century Gothic" panose="020B0502020202020204" pitchFamily="34" charset="0"/>
                <a:ea typeface="Century Gothic"/>
                <a:cs typeface="Century Gothic"/>
                <a:sym typeface="Century Gothic"/>
              </a:rPr>
              <a:t> day of the succeeding month so that the MSS can consolidate it.</a:t>
            </a:r>
          </a:p>
        </p:txBody>
      </p:sp>
      <p:sp>
        <p:nvSpPr>
          <p:cNvPr id="117" name="Google Shape;117;p4"/>
          <p:cNvSpPr txBox="1"/>
          <p:nvPr/>
        </p:nvSpPr>
        <p:spPr>
          <a:xfrm>
            <a:off x="-58056" y="6488668"/>
            <a:ext cx="1175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Page </a:t>
            </a:r>
            <a:fld id="{00000000-1234-1234-1234-123412341234}" type="slidenum">
              <a:rPr lang="en-US" sz="1800" b="0" i="0" u="none" strike="noStrike" cap="none">
                <a:solidFill>
                  <a:schemeClr val="dk1"/>
                </a:solidFill>
                <a:latin typeface="Calibri"/>
                <a:ea typeface="Calibri"/>
                <a:cs typeface="Calibri"/>
                <a:sym typeface="Calibri"/>
              </a:rPr>
              <a:t>3</a:t>
            </a:fld>
            <a:endParaRPr sz="1800" b="0" i="0" u="none" strike="noStrike" cap="none">
              <a:solidFill>
                <a:schemeClr val="dk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D6E22CBB-5CCA-F92B-1D3C-575C0EE19961}"/>
              </a:ext>
            </a:extLst>
          </p:cNvPr>
          <p:cNvGrpSpPr/>
          <p:nvPr/>
        </p:nvGrpSpPr>
        <p:grpSpPr>
          <a:xfrm>
            <a:off x="-4092" y="10426"/>
            <a:ext cx="4055798" cy="485186"/>
            <a:chOff x="-4092" y="10426"/>
            <a:chExt cx="4055798" cy="485186"/>
          </a:xfrm>
        </p:grpSpPr>
        <p:sp>
          <p:nvSpPr>
            <p:cNvPr id="3" name="Google Shape;103;p2">
              <a:extLst>
                <a:ext uri="{FF2B5EF4-FFF2-40B4-BE49-F238E27FC236}">
                  <a16:creationId xmlns:a16="http://schemas.microsoft.com/office/drawing/2014/main" id="{92B6AF1D-C758-8537-741E-8BCF96595897}"/>
                </a:ext>
              </a:extLst>
            </p:cNvPr>
            <p:cNvSpPr/>
            <p:nvPr/>
          </p:nvSpPr>
          <p:spPr>
            <a:xfrm rot="5400000">
              <a:off x="1783260" y="-1772834"/>
              <a:ext cx="485186" cy="4051706"/>
            </a:xfrm>
            <a:prstGeom prst="flowChartManualInput">
              <a:avLst/>
            </a:prstGeom>
            <a:solidFill>
              <a:srgbClr val="03FC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6;p2">
              <a:extLst>
                <a:ext uri="{FF2B5EF4-FFF2-40B4-BE49-F238E27FC236}">
                  <a16:creationId xmlns:a16="http://schemas.microsoft.com/office/drawing/2014/main" id="{E8F2FFF5-74FA-406E-7693-9A9E75FE56F6}"/>
                </a:ext>
              </a:extLst>
            </p:cNvPr>
            <p:cNvSpPr/>
            <p:nvPr/>
          </p:nvSpPr>
          <p:spPr>
            <a:xfrm rot="5400000">
              <a:off x="1834540" y="-1798866"/>
              <a:ext cx="374441" cy="4051705"/>
            </a:xfrm>
            <a:custGeom>
              <a:avLst/>
              <a:gdLst/>
              <a:ahLst/>
              <a:cxnLst/>
              <a:rect l="l" t="t" r="r" b="b"/>
              <a:pathLst>
                <a:path w="10000" h="10000" extrusionOk="0">
                  <a:moveTo>
                    <a:pt x="569" y="993"/>
                  </a:moveTo>
                  <a:lnTo>
                    <a:pt x="10000" y="0"/>
                  </a:lnTo>
                  <a:lnTo>
                    <a:pt x="10000" y="10000"/>
                  </a:lnTo>
                  <a:lnTo>
                    <a:pt x="0" y="10000"/>
                  </a:lnTo>
                  <a:cubicBezTo>
                    <a:pt x="190" y="6998"/>
                    <a:pt x="379" y="3995"/>
                    <a:pt x="569" y="993"/>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07;p2">
              <a:extLst>
                <a:ext uri="{FF2B5EF4-FFF2-40B4-BE49-F238E27FC236}">
                  <a16:creationId xmlns:a16="http://schemas.microsoft.com/office/drawing/2014/main" id="{14EAADAC-D118-29B5-67DB-0BF21F4B604A}"/>
                </a:ext>
              </a:extLst>
            </p:cNvPr>
            <p:cNvSpPr txBox="1"/>
            <p:nvPr/>
          </p:nvSpPr>
          <p:spPr>
            <a:xfrm>
              <a:off x="43489" y="14514"/>
              <a:ext cx="36721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Century Gothic"/>
                  <a:ea typeface="Century Gothic"/>
                  <a:cs typeface="Century Gothic"/>
                  <a:sym typeface="Century Gothic"/>
                </a:rPr>
                <a:t>D. Guidelines</a:t>
              </a:r>
              <a:endParaRPr sz="1400" b="0" i="0" u="none" strike="noStrike" cap="none" dirty="0">
                <a:solidFill>
                  <a:srgbClr val="000000"/>
                </a:solidFill>
                <a:latin typeface="Arial"/>
                <a:ea typeface="Arial"/>
                <a:cs typeface="Arial"/>
                <a:sym typeface="Arial"/>
              </a:endParaRPr>
            </a:p>
          </p:txBody>
        </p:sp>
      </p:grpSp>
      <p:pic>
        <p:nvPicPr>
          <p:cNvPr id="6" name="Picture 5" descr="A picture containing text, screen, display, screenshot&#10;&#10;Description automatically generated">
            <a:extLst>
              <a:ext uri="{FF2B5EF4-FFF2-40B4-BE49-F238E27FC236}">
                <a16:creationId xmlns:a16="http://schemas.microsoft.com/office/drawing/2014/main" id="{150ECF60-DAC3-8554-9F7E-02983A5BF1A5}"/>
              </a:ext>
            </a:extLst>
          </p:cNvPr>
          <p:cNvPicPr>
            <a:picLocks noChangeAspect="1"/>
          </p:cNvPicPr>
          <p:nvPr/>
        </p:nvPicPr>
        <p:blipFill>
          <a:blip r:embed="rId3"/>
          <a:stretch>
            <a:fillRect/>
          </a:stretch>
        </p:blipFill>
        <p:spPr>
          <a:xfrm flipH="1">
            <a:off x="5921672" y="-269143"/>
            <a:ext cx="6226443" cy="1044323"/>
          </a:xfrm>
          <a:prstGeom prst="rect">
            <a:avLst/>
          </a:prstGeom>
        </p:spPr>
      </p:pic>
      <p:sp>
        <p:nvSpPr>
          <p:cNvPr id="7" name="Google Shape;105;p2">
            <a:extLst>
              <a:ext uri="{FF2B5EF4-FFF2-40B4-BE49-F238E27FC236}">
                <a16:creationId xmlns:a16="http://schemas.microsoft.com/office/drawing/2014/main" id="{DF5ACCCC-1ECA-A796-E0CB-E9262D899CC7}"/>
              </a:ext>
            </a:extLst>
          </p:cNvPr>
          <p:cNvSpPr txBox="1"/>
          <p:nvPr/>
        </p:nvSpPr>
        <p:spPr>
          <a:xfrm>
            <a:off x="6329483" y="72738"/>
            <a:ext cx="5864352"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dirty="0">
                <a:solidFill>
                  <a:schemeClr val="tx1"/>
                </a:solidFill>
                <a:latin typeface="Century Gothic" panose="020B0502020202020204" pitchFamily="34" charset="0"/>
                <a:ea typeface="Calibri"/>
                <a:cs typeface="Calibri"/>
                <a:sym typeface="Calibri"/>
              </a:rPr>
              <a:t>Guidelines on the Provision of 20% Discount to Senior Citizens and Person-with-Disability Patients</a:t>
            </a:r>
            <a:endParaRPr lang="en-US" i="0" u="none" strike="noStrike" cap="none" dirty="0">
              <a:solidFill>
                <a:schemeClr val="tx1"/>
              </a:solidFill>
              <a:latin typeface="Century Gothic" panose="020B0502020202020204" pitchFamily="34" charset="0"/>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flipH="1">
            <a:off x="140525" y="772424"/>
            <a:ext cx="11849700" cy="5280904"/>
          </a:xfrm>
          <a:prstGeom prst="snip1Rect">
            <a:avLst>
              <a:gd name="adj" fmla="val 10235"/>
            </a:avLst>
          </a:prstGeom>
          <a:solidFill>
            <a:schemeClr val="lt1">
              <a:alpha val="95686"/>
            </a:schemeClr>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lvl="0" indent="0" algn="just" rtl="0">
              <a:spcBef>
                <a:spcPts val="600"/>
              </a:spcBef>
              <a:spcAft>
                <a:spcPts val="0"/>
              </a:spcAft>
              <a:buNone/>
            </a:pPr>
            <a:r>
              <a:rPr lang="en-US" sz="1800" dirty="0">
                <a:solidFill>
                  <a:schemeClr val="dk1"/>
                </a:solidFill>
                <a:latin typeface="Century Gothic"/>
                <a:ea typeface="Century Gothic"/>
                <a:cs typeface="Century Gothic"/>
                <a:sym typeface="Century Gothic"/>
              </a:rPr>
              <a:t>GENERAL POLICIES</a:t>
            </a:r>
          </a:p>
          <a:p>
            <a:pPr marL="342900" indent="-342900" algn="just">
              <a:spcBef>
                <a:spcPts val="600"/>
              </a:spcBef>
              <a:buFont typeface="+mj-lt"/>
              <a:buAutoNum type="arabicPeriod" startAt="6"/>
            </a:pPr>
            <a:r>
              <a:rPr lang="en-US" sz="1800" dirty="0">
                <a:solidFill>
                  <a:schemeClr val="dk1"/>
                </a:solidFill>
                <a:latin typeface="Century Gothic"/>
                <a:ea typeface="Century Gothic"/>
                <a:cs typeface="Century Gothic"/>
                <a:sym typeface="Century Gothic"/>
              </a:rPr>
              <a:t>In the absence of Supervising Pharmacist after 4:00 in the afternoon including Saturday, Sunday, and Holidays, discounts shall be provided by the MSWD staff.</a:t>
            </a:r>
          </a:p>
          <a:p>
            <a:pPr marL="342900" indent="-342900" algn="just">
              <a:spcBef>
                <a:spcPts val="600"/>
              </a:spcBef>
              <a:buFont typeface="Arial"/>
              <a:buAutoNum type="arabicPeriod" startAt="6"/>
            </a:pPr>
            <a:r>
              <a:rPr lang="en-US" sz="1800" dirty="0">
                <a:solidFill>
                  <a:schemeClr val="dk1"/>
                </a:solidFill>
                <a:latin typeface="Century Gothic"/>
                <a:ea typeface="Century Gothic"/>
                <a:cs typeface="Century Gothic"/>
                <a:sym typeface="Century Gothic"/>
              </a:rPr>
              <a:t>The MSWD and Pharmacy Department shall provide a special lane for senior citizens and PWD patients adopting the queuing system. </a:t>
            </a:r>
          </a:p>
          <a:p>
            <a:pPr marL="342900" indent="-342900" algn="just">
              <a:spcBef>
                <a:spcPts val="600"/>
              </a:spcBef>
              <a:buFont typeface="Arial"/>
              <a:buAutoNum type="arabicPeriod" startAt="6"/>
            </a:pPr>
            <a:r>
              <a:rPr lang="en-US" sz="1800" dirty="0">
                <a:solidFill>
                  <a:schemeClr val="dk1"/>
                </a:solidFill>
                <a:latin typeface="Century Gothic"/>
                <a:ea typeface="Century Gothic"/>
                <a:cs typeface="Century Gothic"/>
                <a:sym typeface="Century Gothic"/>
              </a:rPr>
              <a:t>Failure to present the booklet, OSCA identification card for senior citizens, and PWD ID for PWD patients shall mean no discount.</a:t>
            </a:r>
          </a:p>
        </p:txBody>
      </p:sp>
      <p:sp>
        <p:nvSpPr>
          <p:cNvPr id="117" name="Google Shape;117;p4"/>
          <p:cNvSpPr txBox="1"/>
          <p:nvPr/>
        </p:nvSpPr>
        <p:spPr>
          <a:xfrm>
            <a:off x="-58056" y="6488668"/>
            <a:ext cx="1175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Page </a:t>
            </a:r>
            <a:fld id="{00000000-1234-1234-1234-123412341234}" type="slidenum">
              <a:rPr lang="en-US" sz="1800" b="0" i="0" u="none" strike="noStrike" cap="none">
                <a:solidFill>
                  <a:schemeClr val="dk1"/>
                </a:solidFill>
                <a:latin typeface="Calibri"/>
                <a:ea typeface="Calibri"/>
                <a:cs typeface="Calibri"/>
                <a:sym typeface="Calibri"/>
              </a:rPr>
              <a:t>4</a:t>
            </a:fld>
            <a:endParaRPr sz="1800" b="0" i="0" u="none" strike="noStrike" cap="none">
              <a:solidFill>
                <a:schemeClr val="dk1"/>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D6E22CBB-5CCA-F92B-1D3C-575C0EE19961}"/>
              </a:ext>
            </a:extLst>
          </p:cNvPr>
          <p:cNvGrpSpPr/>
          <p:nvPr/>
        </p:nvGrpSpPr>
        <p:grpSpPr>
          <a:xfrm>
            <a:off x="-4092" y="10426"/>
            <a:ext cx="4055798" cy="485186"/>
            <a:chOff x="-4092" y="10426"/>
            <a:chExt cx="4055798" cy="485186"/>
          </a:xfrm>
        </p:grpSpPr>
        <p:sp>
          <p:nvSpPr>
            <p:cNvPr id="3" name="Google Shape;103;p2">
              <a:extLst>
                <a:ext uri="{FF2B5EF4-FFF2-40B4-BE49-F238E27FC236}">
                  <a16:creationId xmlns:a16="http://schemas.microsoft.com/office/drawing/2014/main" id="{92B6AF1D-C758-8537-741E-8BCF96595897}"/>
                </a:ext>
              </a:extLst>
            </p:cNvPr>
            <p:cNvSpPr/>
            <p:nvPr/>
          </p:nvSpPr>
          <p:spPr>
            <a:xfrm rot="5400000">
              <a:off x="1783260" y="-1772834"/>
              <a:ext cx="485186" cy="4051706"/>
            </a:xfrm>
            <a:prstGeom prst="flowChartManualInput">
              <a:avLst/>
            </a:prstGeom>
            <a:solidFill>
              <a:srgbClr val="03FC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 name="Google Shape;106;p2">
              <a:extLst>
                <a:ext uri="{FF2B5EF4-FFF2-40B4-BE49-F238E27FC236}">
                  <a16:creationId xmlns:a16="http://schemas.microsoft.com/office/drawing/2014/main" id="{E8F2FFF5-74FA-406E-7693-9A9E75FE56F6}"/>
                </a:ext>
              </a:extLst>
            </p:cNvPr>
            <p:cNvSpPr/>
            <p:nvPr/>
          </p:nvSpPr>
          <p:spPr>
            <a:xfrm rot="5400000">
              <a:off x="1834540" y="-1798866"/>
              <a:ext cx="374441" cy="4051705"/>
            </a:xfrm>
            <a:custGeom>
              <a:avLst/>
              <a:gdLst/>
              <a:ahLst/>
              <a:cxnLst/>
              <a:rect l="l" t="t" r="r" b="b"/>
              <a:pathLst>
                <a:path w="10000" h="10000" extrusionOk="0">
                  <a:moveTo>
                    <a:pt x="569" y="993"/>
                  </a:moveTo>
                  <a:lnTo>
                    <a:pt x="10000" y="0"/>
                  </a:lnTo>
                  <a:lnTo>
                    <a:pt x="10000" y="10000"/>
                  </a:lnTo>
                  <a:lnTo>
                    <a:pt x="0" y="10000"/>
                  </a:lnTo>
                  <a:cubicBezTo>
                    <a:pt x="190" y="6998"/>
                    <a:pt x="379" y="3995"/>
                    <a:pt x="569" y="993"/>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Google Shape;107;p2">
              <a:extLst>
                <a:ext uri="{FF2B5EF4-FFF2-40B4-BE49-F238E27FC236}">
                  <a16:creationId xmlns:a16="http://schemas.microsoft.com/office/drawing/2014/main" id="{14EAADAC-D118-29B5-67DB-0BF21F4B604A}"/>
                </a:ext>
              </a:extLst>
            </p:cNvPr>
            <p:cNvSpPr txBox="1"/>
            <p:nvPr/>
          </p:nvSpPr>
          <p:spPr>
            <a:xfrm>
              <a:off x="43489" y="14514"/>
              <a:ext cx="3672167"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lt1"/>
                  </a:solidFill>
                  <a:latin typeface="Century Gothic"/>
                  <a:ea typeface="Century Gothic"/>
                  <a:cs typeface="Century Gothic"/>
                  <a:sym typeface="Century Gothic"/>
                </a:rPr>
                <a:t>D. Guidelines</a:t>
              </a:r>
              <a:endParaRPr sz="1400" b="0" i="0" u="none" strike="noStrike" cap="none" dirty="0">
                <a:solidFill>
                  <a:srgbClr val="000000"/>
                </a:solidFill>
                <a:latin typeface="Arial"/>
                <a:ea typeface="Arial"/>
                <a:cs typeface="Arial"/>
                <a:sym typeface="Arial"/>
              </a:endParaRPr>
            </a:p>
          </p:txBody>
        </p:sp>
      </p:grpSp>
      <p:pic>
        <p:nvPicPr>
          <p:cNvPr id="6" name="Picture 5" descr="A picture containing text, screen, display, screenshot&#10;&#10;Description automatically generated">
            <a:extLst>
              <a:ext uri="{FF2B5EF4-FFF2-40B4-BE49-F238E27FC236}">
                <a16:creationId xmlns:a16="http://schemas.microsoft.com/office/drawing/2014/main" id="{150ECF60-DAC3-8554-9F7E-02983A5BF1A5}"/>
              </a:ext>
            </a:extLst>
          </p:cNvPr>
          <p:cNvPicPr>
            <a:picLocks noChangeAspect="1"/>
          </p:cNvPicPr>
          <p:nvPr/>
        </p:nvPicPr>
        <p:blipFill>
          <a:blip r:embed="rId3"/>
          <a:stretch>
            <a:fillRect/>
          </a:stretch>
        </p:blipFill>
        <p:spPr>
          <a:xfrm flipH="1">
            <a:off x="5921672" y="-269143"/>
            <a:ext cx="6226443" cy="1044323"/>
          </a:xfrm>
          <a:prstGeom prst="rect">
            <a:avLst/>
          </a:prstGeom>
        </p:spPr>
      </p:pic>
      <p:sp>
        <p:nvSpPr>
          <p:cNvPr id="7" name="Google Shape;105;p2">
            <a:extLst>
              <a:ext uri="{FF2B5EF4-FFF2-40B4-BE49-F238E27FC236}">
                <a16:creationId xmlns:a16="http://schemas.microsoft.com/office/drawing/2014/main" id="{DF5ACCCC-1ECA-A796-E0CB-E9262D899CC7}"/>
              </a:ext>
            </a:extLst>
          </p:cNvPr>
          <p:cNvSpPr txBox="1"/>
          <p:nvPr/>
        </p:nvSpPr>
        <p:spPr>
          <a:xfrm>
            <a:off x="6329483" y="72738"/>
            <a:ext cx="5864352"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dirty="0">
                <a:solidFill>
                  <a:schemeClr val="tx1"/>
                </a:solidFill>
                <a:latin typeface="Century Gothic" panose="020B0502020202020204" pitchFamily="34" charset="0"/>
                <a:ea typeface="Calibri"/>
                <a:cs typeface="Calibri"/>
                <a:sym typeface="Calibri"/>
              </a:rPr>
              <a:t>Guidelines on the Provision of 20% Discount to Senior Citizens and Person-with-Disability Patients</a:t>
            </a:r>
            <a:endParaRPr lang="en-US" i="0" u="none" strike="noStrike" cap="none" dirty="0">
              <a:solidFill>
                <a:schemeClr val="tx1"/>
              </a:solidFill>
              <a:latin typeface="Century Gothic" panose="020B0502020202020204" pitchFamily="34" charset="0"/>
              <a:ea typeface="Century Gothic"/>
              <a:cs typeface="Century Gothic"/>
              <a:sym typeface="Century Gothic"/>
            </a:endParaRPr>
          </a:p>
        </p:txBody>
      </p:sp>
    </p:spTree>
    <p:extLst>
      <p:ext uri="{BB962C8B-B14F-4D97-AF65-F5344CB8AC3E}">
        <p14:creationId xmlns:p14="http://schemas.microsoft.com/office/powerpoint/2010/main" val="358905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p:nvPr/>
        </p:nvSpPr>
        <p:spPr>
          <a:xfrm rot="5400000">
            <a:off x="2515121" y="-2504696"/>
            <a:ext cx="485186" cy="5515429"/>
          </a:xfrm>
          <a:prstGeom prst="flowChartManualInput">
            <a:avLst/>
          </a:prstGeom>
          <a:solidFill>
            <a:srgbClr val="03FC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6" name="Google Shape;136;p9"/>
          <p:cNvSpPr/>
          <p:nvPr/>
        </p:nvSpPr>
        <p:spPr>
          <a:xfrm rot="5400000">
            <a:off x="2648108" y="-2612435"/>
            <a:ext cx="374441" cy="5678845"/>
          </a:xfrm>
          <a:custGeom>
            <a:avLst/>
            <a:gdLst/>
            <a:ahLst/>
            <a:cxnLst/>
            <a:rect l="l" t="t" r="r" b="b"/>
            <a:pathLst>
              <a:path w="10000" h="10000" extrusionOk="0">
                <a:moveTo>
                  <a:pt x="569" y="993"/>
                </a:moveTo>
                <a:lnTo>
                  <a:pt x="10000" y="0"/>
                </a:lnTo>
                <a:lnTo>
                  <a:pt x="10000" y="10000"/>
                </a:lnTo>
                <a:lnTo>
                  <a:pt x="0" y="10000"/>
                </a:lnTo>
                <a:cubicBezTo>
                  <a:pt x="190" y="6998"/>
                  <a:pt x="379" y="3995"/>
                  <a:pt x="569" y="993"/>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9"/>
          <p:cNvSpPr txBox="1"/>
          <p:nvPr/>
        </p:nvSpPr>
        <p:spPr>
          <a:xfrm>
            <a:off x="-35214" y="10425"/>
            <a:ext cx="56498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entury Gothic"/>
                <a:ea typeface="Century Gothic"/>
                <a:cs typeface="Century Gothic"/>
                <a:sym typeface="Century Gothic"/>
              </a:rPr>
              <a:t>E. Reference Documented Information</a:t>
            </a:r>
            <a:endParaRPr sz="1400" b="0" i="0" u="none" strike="noStrike" cap="none">
              <a:solidFill>
                <a:srgbClr val="000000"/>
              </a:solidFill>
              <a:latin typeface="Arial"/>
              <a:ea typeface="Arial"/>
              <a:cs typeface="Arial"/>
              <a:sym typeface="Arial"/>
            </a:endParaRPr>
          </a:p>
        </p:txBody>
      </p:sp>
      <p:sp>
        <p:nvSpPr>
          <p:cNvPr id="138" name="Google Shape;138;p9"/>
          <p:cNvSpPr txBox="1"/>
          <p:nvPr/>
        </p:nvSpPr>
        <p:spPr>
          <a:xfrm>
            <a:off x="-58056" y="6488668"/>
            <a:ext cx="1175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Page </a:t>
            </a:r>
            <a:fld id="{00000000-1234-1234-1234-123412341234}" type="slidenum">
              <a:rPr lang="en-US" sz="1800" b="0" i="0" u="none" strike="noStrike" cap="none">
                <a:solidFill>
                  <a:schemeClr val="dk1"/>
                </a:solidFill>
                <a:latin typeface="Calibri"/>
                <a:ea typeface="Calibri"/>
                <a:cs typeface="Calibri"/>
                <a:sym typeface="Calibri"/>
              </a:rPr>
              <a:t>5</a:t>
            </a:fld>
            <a:endParaRPr sz="1800" b="0" i="0" u="none" strike="noStrike" cap="none">
              <a:solidFill>
                <a:schemeClr val="dk1"/>
              </a:solidFill>
              <a:latin typeface="Calibri"/>
              <a:ea typeface="Calibri"/>
              <a:cs typeface="Calibri"/>
              <a:sym typeface="Calibri"/>
            </a:endParaRPr>
          </a:p>
        </p:txBody>
      </p:sp>
      <p:graphicFrame>
        <p:nvGraphicFramePr>
          <p:cNvPr id="140" name="Google Shape;140;p9"/>
          <p:cNvGraphicFramePr/>
          <p:nvPr>
            <p:extLst>
              <p:ext uri="{D42A27DB-BD31-4B8C-83A1-F6EECF244321}">
                <p14:modId xmlns:p14="http://schemas.microsoft.com/office/powerpoint/2010/main" val="152880605"/>
              </p:ext>
            </p:extLst>
          </p:nvPr>
        </p:nvGraphicFramePr>
        <p:xfrm>
          <a:off x="372924" y="958921"/>
          <a:ext cx="10960100" cy="1080790"/>
        </p:xfrm>
        <a:graphic>
          <a:graphicData uri="http://schemas.openxmlformats.org/drawingml/2006/table">
            <a:tbl>
              <a:tblPr>
                <a:noFill/>
                <a:tableStyleId>{16DB7E29-798B-411C-9F69-C594CAF37081}</a:tableStyleId>
              </a:tblPr>
              <a:tblGrid>
                <a:gridCol w="10960100">
                  <a:extLst>
                    <a:ext uri="{9D8B030D-6E8A-4147-A177-3AD203B41FA5}">
                      <a16:colId xmlns:a16="http://schemas.microsoft.com/office/drawing/2014/main" val="20000"/>
                    </a:ext>
                  </a:extLst>
                </a:gridCol>
              </a:tblGrid>
              <a:tr h="304800">
                <a:tc>
                  <a:txBody>
                    <a:bodyPr/>
                    <a:lstStyle/>
                    <a:p>
                      <a:pPr marL="457200" marR="0" lvl="0" indent="-342900" algn="l" rtl="0">
                        <a:lnSpc>
                          <a:spcPct val="100000"/>
                        </a:lnSpc>
                        <a:spcBef>
                          <a:spcPts val="0"/>
                        </a:spcBef>
                        <a:spcAft>
                          <a:spcPts val="0"/>
                        </a:spcAft>
                        <a:buClr>
                          <a:srgbClr val="444444"/>
                        </a:buClr>
                        <a:buSzPts val="1800"/>
                        <a:buFont typeface="Century Gothic"/>
                        <a:buAutoNum type="arabicPeriod"/>
                      </a:pPr>
                      <a:r>
                        <a:rPr lang="en-US" sz="1800" b="0" u="sng">
                          <a:solidFill>
                            <a:schemeClr val="tx1"/>
                          </a:solidFill>
                          <a:highlight>
                            <a:srgbClr val="FFFFFF"/>
                          </a:highlight>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Republic Act No. 9994</a:t>
                      </a:r>
                      <a:endParaRPr sz="1800" b="0">
                        <a:solidFill>
                          <a:schemeClr val="tx1"/>
                        </a:solidFill>
                        <a:highlight>
                          <a:srgbClr val="FFFFFF"/>
                        </a:highlight>
                        <a:latin typeface="Century Gothic"/>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9250">
                <a:tc>
                  <a:txBody>
                    <a:bodyPr/>
                    <a:lstStyle/>
                    <a:p>
                      <a:pPr marL="57150" lvl="0" indent="0" algn="l" rtl="0">
                        <a:spcBef>
                          <a:spcPts val="0"/>
                        </a:spcBef>
                        <a:spcAft>
                          <a:spcPts val="0"/>
                        </a:spcAft>
                        <a:buNone/>
                      </a:pPr>
                      <a:r>
                        <a:rPr lang="en-US" sz="1500" b="0">
                          <a:solidFill>
                            <a:schemeClr val="tx1"/>
                          </a:solidFill>
                          <a:highlight>
                            <a:srgbClr val="FFFFFF"/>
                          </a:highlight>
                          <a:latin typeface="Century Gothic"/>
                          <a:ea typeface="Century Gothic"/>
                          <a:cs typeface="Century Gothic"/>
                          <a:sym typeface="Century Gothic"/>
                        </a:rPr>
                        <a:t>2.   </a:t>
                      </a:r>
                      <a:r>
                        <a:rPr lang="en-US" sz="1800" b="0">
                          <a:solidFill>
                            <a:schemeClr val="tx1"/>
                          </a:solidFill>
                          <a:highlight>
                            <a:srgbClr val="FFFFFF"/>
                          </a:highlight>
                          <a:latin typeface="Century Gothic"/>
                          <a:ea typeface="Century Gothic"/>
                          <a:cs typeface="Century Gothic"/>
                          <a:sym typeface="Century Gothic"/>
                        </a:rPr>
                        <a:t> </a:t>
                      </a:r>
                      <a:r>
                        <a:rPr lang="en-US" sz="1800" b="0" u="sng">
                          <a:solidFill>
                            <a:schemeClr val="tx1"/>
                          </a:solidFill>
                          <a:highlight>
                            <a:srgbClr val="FFFFFF"/>
                          </a:highlight>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Republic Act No. </a:t>
                      </a:r>
                      <a:r>
                        <a:rPr lang="en-US" sz="1700" b="0" u="sng">
                          <a:solidFill>
                            <a:schemeClr val="tx1"/>
                          </a:solidFill>
                          <a:highlight>
                            <a:srgbClr val="FFFFFF"/>
                          </a:highlight>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1075</a:t>
                      </a:r>
                      <a:endParaRPr sz="1500" b="0">
                        <a:solidFill>
                          <a:schemeClr val="tx1"/>
                        </a:solidFill>
                        <a:latin typeface="Century Gothic"/>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9250">
                <a:tc>
                  <a:txBody>
                    <a:bodyPr/>
                    <a:lstStyle/>
                    <a:p>
                      <a:pPr marL="57150" lvl="0" indent="0" algn="l" rtl="0">
                        <a:spcBef>
                          <a:spcPts val="0"/>
                        </a:spcBef>
                        <a:spcAft>
                          <a:spcPts val="0"/>
                        </a:spcAft>
                        <a:buNone/>
                      </a:pPr>
                      <a:r>
                        <a:rPr lang="en-US" sz="1500" b="0" dirty="0">
                          <a:solidFill>
                            <a:schemeClr val="tx1"/>
                          </a:solidFill>
                          <a:highlight>
                            <a:srgbClr val="FFFFFF"/>
                          </a:highlight>
                          <a:latin typeface="Century Gothic"/>
                          <a:ea typeface="Century Gothic"/>
                          <a:cs typeface="Century Gothic"/>
                          <a:sym typeface="Century Gothic"/>
                        </a:rPr>
                        <a:t>3.    </a:t>
                      </a:r>
                      <a:r>
                        <a:rPr lang="en-US" sz="1500" b="0" u="sng" dirty="0">
                          <a:solidFill>
                            <a:schemeClr val="tx1"/>
                          </a:solidFill>
                          <a:highlight>
                            <a:srgbClr val="FFFFFF"/>
                          </a:highlight>
                          <a:latin typeface="Century Gothic"/>
                          <a:ea typeface="Century Gothic"/>
                          <a:cs typeface="Century Gothic"/>
                          <a:sym typeface="Century Gothic"/>
                          <a:hlinkClick r:id="rId5">
                            <a:extLst>
                              <a:ext uri="{A12FA001-AC4F-418D-AE19-62706E023703}">
                                <ahyp:hlinkClr xmlns:ahyp="http://schemas.microsoft.com/office/drawing/2018/hyperlinkcolor" val="tx"/>
                              </a:ext>
                            </a:extLst>
                          </a:hlinkClick>
                        </a:rPr>
                        <a:t>ZCMC-F-MSS-14-Daily Activity Report</a:t>
                      </a:r>
                      <a:endParaRPr sz="1500" b="0" dirty="0">
                        <a:solidFill>
                          <a:schemeClr val="tx1"/>
                        </a:solidFill>
                        <a:highlight>
                          <a:srgbClr val="FFFFFF"/>
                        </a:highlight>
                        <a:latin typeface="Century Gothic"/>
                        <a:ea typeface="Century Gothic"/>
                        <a:cs typeface="Century Gothic"/>
                        <a:sym typeface="Century Gothic"/>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7" name="Picture 6" descr="A picture containing text, screen, display, screenshot&#10;&#10;Description automatically generated">
            <a:extLst>
              <a:ext uri="{FF2B5EF4-FFF2-40B4-BE49-F238E27FC236}">
                <a16:creationId xmlns:a16="http://schemas.microsoft.com/office/drawing/2014/main" id="{7991B711-2CC5-C049-8F08-4C62451ADFEF}"/>
              </a:ext>
            </a:extLst>
          </p:cNvPr>
          <p:cNvPicPr>
            <a:picLocks noChangeAspect="1"/>
          </p:cNvPicPr>
          <p:nvPr/>
        </p:nvPicPr>
        <p:blipFill>
          <a:blip r:embed="rId6"/>
          <a:stretch>
            <a:fillRect/>
          </a:stretch>
        </p:blipFill>
        <p:spPr>
          <a:xfrm flipH="1">
            <a:off x="5921672" y="-269143"/>
            <a:ext cx="6226443" cy="1044323"/>
          </a:xfrm>
          <a:prstGeom prst="rect">
            <a:avLst/>
          </a:prstGeom>
        </p:spPr>
      </p:pic>
      <p:sp>
        <p:nvSpPr>
          <p:cNvPr id="12" name="Google Shape;105;p2">
            <a:extLst>
              <a:ext uri="{FF2B5EF4-FFF2-40B4-BE49-F238E27FC236}">
                <a16:creationId xmlns:a16="http://schemas.microsoft.com/office/drawing/2014/main" id="{05C13306-A06A-B225-5C7F-A95B0A1CA6CD}"/>
              </a:ext>
            </a:extLst>
          </p:cNvPr>
          <p:cNvSpPr txBox="1"/>
          <p:nvPr/>
        </p:nvSpPr>
        <p:spPr>
          <a:xfrm>
            <a:off x="6329483" y="72738"/>
            <a:ext cx="5864352"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dirty="0">
                <a:solidFill>
                  <a:schemeClr val="tx1"/>
                </a:solidFill>
                <a:latin typeface="Century Gothic" panose="020B0502020202020204" pitchFamily="34" charset="0"/>
                <a:ea typeface="Calibri"/>
                <a:cs typeface="Calibri"/>
                <a:sym typeface="Calibri"/>
              </a:rPr>
              <a:t>Guidelines on the Provision of 20% Discount to Senior Citizens and Person-with-Disability Patients</a:t>
            </a:r>
            <a:endParaRPr lang="en-US" i="0" u="none" strike="noStrike" cap="none" dirty="0">
              <a:solidFill>
                <a:schemeClr val="tx1"/>
              </a:solidFill>
              <a:latin typeface="Century Gothic" panose="020B0502020202020204" pitchFamily="34" charset="0"/>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p:nvPr/>
        </p:nvSpPr>
        <p:spPr>
          <a:xfrm rot="5400000">
            <a:off x="2515121" y="-2504696"/>
            <a:ext cx="485186" cy="5515429"/>
          </a:xfrm>
          <a:prstGeom prst="flowChartManualInput">
            <a:avLst/>
          </a:prstGeom>
          <a:solidFill>
            <a:srgbClr val="03FC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0"/>
          <p:cNvSpPr/>
          <p:nvPr/>
        </p:nvSpPr>
        <p:spPr>
          <a:xfrm rot="5400000">
            <a:off x="2648108" y="-2612435"/>
            <a:ext cx="374441" cy="5678845"/>
          </a:xfrm>
          <a:custGeom>
            <a:avLst/>
            <a:gdLst/>
            <a:ahLst/>
            <a:cxnLst/>
            <a:rect l="l" t="t" r="r" b="b"/>
            <a:pathLst>
              <a:path w="10000" h="10000" extrusionOk="0">
                <a:moveTo>
                  <a:pt x="569" y="993"/>
                </a:moveTo>
                <a:lnTo>
                  <a:pt x="10000" y="0"/>
                </a:lnTo>
                <a:lnTo>
                  <a:pt x="10000" y="10000"/>
                </a:lnTo>
                <a:lnTo>
                  <a:pt x="0" y="10000"/>
                </a:lnTo>
                <a:cubicBezTo>
                  <a:pt x="190" y="6998"/>
                  <a:pt x="379" y="3995"/>
                  <a:pt x="569" y="993"/>
                </a:cubicBezTo>
                <a:close/>
              </a:path>
            </a:pathLst>
          </a:cu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0"/>
          <p:cNvSpPr txBox="1"/>
          <p:nvPr/>
        </p:nvSpPr>
        <p:spPr>
          <a:xfrm>
            <a:off x="-35214" y="10425"/>
            <a:ext cx="56498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entury Gothic"/>
                <a:ea typeface="Century Gothic"/>
                <a:cs typeface="Century Gothic"/>
                <a:sym typeface="Century Gothic"/>
              </a:rPr>
              <a:t>E. Preparation, Review &amp; Approval</a:t>
            </a:r>
            <a:endParaRPr sz="1400" b="0" i="0" u="none" strike="noStrike" cap="none">
              <a:solidFill>
                <a:srgbClr val="000000"/>
              </a:solidFill>
              <a:latin typeface="Arial"/>
              <a:ea typeface="Arial"/>
              <a:cs typeface="Arial"/>
              <a:sym typeface="Arial"/>
            </a:endParaRPr>
          </a:p>
        </p:txBody>
      </p:sp>
      <p:sp>
        <p:nvSpPr>
          <p:cNvPr id="149" name="Google Shape;149;p10"/>
          <p:cNvSpPr txBox="1"/>
          <p:nvPr/>
        </p:nvSpPr>
        <p:spPr>
          <a:xfrm>
            <a:off x="-58056" y="6488668"/>
            <a:ext cx="11756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Page </a:t>
            </a:r>
            <a:fld id="{00000000-1234-1234-1234-123412341234}" type="slidenum">
              <a:rPr lang="en-US" sz="1800" b="0" i="0" u="none" strike="noStrike" cap="none">
                <a:solidFill>
                  <a:schemeClr val="dk1"/>
                </a:solidFill>
                <a:latin typeface="Calibri"/>
                <a:ea typeface="Calibri"/>
                <a:cs typeface="Calibri"/>
                <a:sym typeface="Calibri"/>
              </a:rPr>
              <a:t>6</a:t>
            </a:fld>
            <a:endParaRPr sz="1800" b="0" i="0" u="none" strike="noStrike" cap="none">
              <a:solidFill>
                <a:schemeClr val="dk1"/>
              </a:solidFill>
              <a:latin typeface="Calibri"/>
              <a:ea typeface="Calibri"/>
              <a:cs typeface="Calibri"/>
              <a:sym typeface="Calibri"/>
            </a:endParaRPr>
          </a:p>
        </p:txBody>
      </p:sp>
      <p:grpSp>
        <p:nvGrpSpPr>
          <p:cNvPr id="4" name="Group 3">
            <a:extLst>
              <a:ext uri="{FF2B5EF4-FFF2-40B4-BE49-F238E27FC236}">
                <a16:creationId xmlns:a16="http://schemas.microsoft.com/office/drawing/2014/main" id="{575ACAC0-A5E3-CAF7-3D0E-F071840752DE}"/>
              </a:ext>
            </a:extLst>
          </p:cNvPr>
          <p:cNvGrpSpPr/>
          <p:nvPr/>
        </p:nvGrpSpPr>
        <p:grpSpPr>
          <a:xfrm>
            <a:off x="5921672" y="-269143"/>
            <a:ext cx="6272163" cy="1044323"/>
            <a:chOff x="5921672" y="-269143"/>
            <a:chExt cx="6272163" cy="1044323"/>
          </a:xfrm>
        </p:grpSpPr>
        <p:pic>
          <p:nvPicPr>
            <p:cNvPr id="5" name="Picture 4" descr="A picture containing text, screen, display, screenshot&#10;&#10;Description automatically generated">
              <a:extLst>
                <a:ext uri="{FF2B5EF4-FFF2-40B4-BE49-F238E27FC236}">
                  <a16:creationId xmlns:a16="http://schemas.microsoft.com/office/drawing/2014/main" id="{53962546-3446-AAB8-E019-5FCD724CDA30}"/>
                </a:ext>
              </a:extLst>
            </p:cNvPr>
            <p:cNvPicPr>
              <a:picLocks noChangeAspect="1"/>
            </p:cNvPicPr>
            <p:nvPr/>
          </p:nvPicPr>
          <p:blipFill>
            <a:blip r:embed="rId3"/>
            <a:stretch>
              <a:fillRect/>
            </a:stretch>
          </p:blipFill>
          <p:spPr>
            <a:xfrm flipH="1">
              <a:off x="5921672" y="-269143"/>
              <a:ext cx="6226443" cy="1044323"/>
            </a:xfrm>
            <a:prstGeom prst="rect">
              <a:avLst/>
            </a:prstGeom>
          </p:spPr>
        </p:pic>
        <p:sp>
          <p:nvSpPr>
            <p:cNvPr id="6" name="Google Shape;105;p2">
              <a:extLst>
                <a:ext uri="{FF2B5EF4-FFF2-40B4-BE49-F238E27FC236}">
                  <a16:creationId xmlns:a16="http://schemas.microsoft.com/office/drawing/2014/main" id="{04132289-BD9F-C113-0CA8-4323382A738F}"/>
                </a:ext>
              </a:extLst>
            </p:cNvPr>
            <p:cNvSpPr txBox="1"/>
            <p:nvPr/>
          </p:nvSpPr>
          <p:spPr>
            <a:xfrm>
              <a:off x="6329483" y="72738"/>
              <a:ext cx="5864352" cy="52318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3600"/>
                <a:buFont typeface="Arial"/>
                <a:buNone/>
              </a:pPr>
              <a:r>
                <a:rPr lang="en-US" dirty="0">
                  <a:solidFill>
                    <a:schemeClr val="tx1"/>
                  </a:solidFill>
                  <a:latin typeface="Century Gothic" panose="020B0502020202020204" pitchFamily="34" charset="0"/>
                  <a:ea typeface="Calibri"/>
                  <a:cs typeface="Calibri"/>
                  <a:sym typeface="Calibri"/>
                </a:rPr>
                <a:t>Guidelines on the Provision of 20% Discount to Senior Citizens and Person-with-Disability Patients</a:t>
              </a:r>
              <a:endParaRPr lang="en-US" i="0" u="none" strike="noStrike" cap="none" dirty="0">
                <a:solidFill>
                  <a:schemeClr val="tx1"/>
                </a:solidFill>
                <a:latin typeface="Century Gothic" panose="020B0502020202020204" pitchFamily="34" charset="0"/>
                <a:ea typeface="Century Gothic"/>
                <a:cs typeface="Century Gothic"/>
                <a:sym typeface="Century Gothic"/>
              </a:endParaRPr>
            </a:p>
          </p:txBody>
        </p:sp>
      </p:grpSp>
      <p:graphicFrame>
        <p:nvGraphicFramePr>
          <p:cNvPr id="7" name="Google Shape;223;p12">
            <a:extLst>
              <a:ext uri="{FF2B5EF4-FFF2-40B4-BE49-F238E27FC236}">
                <a16:creationId xmlns:a16="http://schemas.microsoft.com/office/drawing/2014/main" id="{AEF732AF-881F-49B2-F89E-481B6CA8CC8D}"/>
              </a:ext>
            </a:extLst>
          </p:cNvPr>
          <p:cNvGraphicFramePr/>
          <p:nvPr>
            <p:extLst>
              <p:ext uri="{D42A27DB-BD31-4B8C-83A1-F6EECF244321}">
                <p14:modId xmlns:p14="http://schemas.microsoft.com/office/powerpoint/2010/main" val="1569223370"/>
              </p:ext>
            </p:extLst>
          </p:nvPr>
        </p:nvGraphicFramePr>
        <p:xfrm>
          <a:off x="369487" y="961680"/>
          <a:ext cx="11453025" cy="4500950"/>
        </p:xfrm>
        <a:graphic>
          <a:graphicData uri="http://schemas.openxmlformats.org/drawingml/2006/table">
            <a:tbl>
              <a:tblPr firstRow="1" bandRow="1">
                <a:noFill/>
              </a:tblPr>
              <a:tblGrid>
                <a:gridCol w="1145302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dirty="0">
                          <a:latin typeface="Century Gothic" panose="020B0502020202020204" pitchFamily="34" charset="0"/>
                        </a:rPr>
                        <a:t>Preparation, Review &amp; Approval</a:t>
                      </a:r>
                      <a:endParaRPr sz="1800"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latin typeface="Century Gothic" panose="020B0502020202020204" pitchFamily="34" charset="0"/>
                        </a:rPr>
                        <a:t>Author/s</a:t>
                      </a:r>
                      <a:endParaRPr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504"/>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Clr>
                          <a:schemeClr val="dk1"/>
                        </a:buClr>
                        <a:buSzPts val="1800"/>
                        <a:buFont typeface="Calibri"/>
                        <a:buNone/>
                      </a:pPr>
                      <a:endParaRPr lang="en-US" sz="1800" b="1" dirty="0">
                        <a:latin typeface="Century Gothic" panose="020B0502020202020204" pitchFamily="34" charset="0"/>
                      </a:endParaRPr>
                    </a:p>
                    <a:p>
                      <a:pPr marL="0" marR="0" lvl="0" indent="0" algn="ctr" rtl="0">
                        <a:spcBef>
                          <a:spcPts val="0"/>
                        </a:spcBef>
                        <a:spcAft>
                          <a:spcPts val="0"/>
                        </a:spcAft>
                        <a:buClr>
                          <a:schemeClr val="dk1"/>
                        </a:buClr>
                        <a:buSzPts val="1800"/>
                        <a:buFont typeface="Calibri"/>
                        <a:buNone/>
                      </a:pPr>
                      <a:r>
                        <a:rPr lang="en-US" sz="1800" b="1" dirty="0">
                          <a:latin typeface="Century Gothic" panose="020B0502020202020204" pitchFamily="34" charset="0"/>
                        </a:rPr>
                        <a:t>MARY GRACE R. CLIMACO, RSW                              MITCHELLE O. SANICO, RSW</a:t>
                      </a:r>
                    </a:p>
                    <a:p>
                      <a:pPr marL="0" marR="0" lvl="0" indent="0" algn="ctr" rtl="0">
                        <a:spcBef>
                          <a:spcPts val="0"/>
                        </a:spcBef>
                        <a:spcAft>
                          <a:spcPts val="0"/>
                        </a:spcAft>
                        <a:buClr>
                          <a:schemeClr val="dk1"/>
                        </a:buClr>
                        <a:buSzPts val="1800"/>
                        <a:buFont typeface="Calibri"/>
                        <a:buNone/>
                      </a:pPr>
                      <a:r>
                        <a:rPr lang="en-US" sz="1800" b="0" dirty="0">
                          <a:latin typeface="Century Gothic" panose="020B0502020202020204" pitchFamily="34" charset="0"/>
                        </a:rPr>
                        <a:t>Social Welfare Officer III                                           Social Welfare Officer I</a:t>
                      </a:r>
                      <a:endParaRPr sz="1800" b="0"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alpha val="60000"/>
                      </a:schemeClr>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latin typeface="Century Gothic" panose="020B0502020202020204" pitchFamily="34" charset="0"/>
                        </a:rPr>
                        <a:t>Reviewed By:</a:t>
                      </a:r>
                      <a:endParaRPr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Century Gothic" panose="020B0502020202020204" pitchFamily="34" charset="0"/>
                        </a:rPr>
                        <a:t> </a:t>
                      </a:r>
                    </a:p>
                    <a:p>
                      <a:pPr marL="0" marR="0" lvl="0" indent="0" algn="ctr" rtl="0">
                        <a:spcBef>
                          <a:spcPts val="0"/>
                        </a:spcBef>
                        <a:spcAft>
                          <a:spcPts val="0"/>
                        </a:spcAft>
                        <a:buNone/>
                      </a:pPr>
                      <a:r>
                        <a:rPr lang="en-US" sz="1800" b="1" dirty="0">
                          <a:latin typeface="Century Gothic" panose="020B0502020202020204" pitchFamily="34" charset="0"/>
                        </a:rPr>
                        <a:t>CRISELDA A. PALOMO, RSW</a:t>
                      </a:r>
                    </a:p>
                    <a:p>
                      <a:pPr marL="0" marR="0" lvl="0" indent="0" algn="ctr" rtl="0">
                        <a:spcBef>
                          <a:spcPts val="0"/>
                        </a:spcBef>
                        <a:spcAft>
                          <a:spcPts val="0"/>
                        </a:spcAft>
                        <a:buNone/>
                      </a:pPr>
                      <a:r>
                        <a:rPr lang="en-US" sz="1800" dirty="0">
                          <a:latin typeface="Century Gothic" panose="020B0502020202020204" pitchFamily="34" charset="0"/>
                        </a:rPr>
                        <a:t>Social Welfare Officer IV</a:t>
                      </a:r>
                      <a:endParaRPr lang="en-US"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alpha val="60000"/>
                      </a:schemeClr>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dirty="0">
                          <a:latin typeface="Century Gothic" panose="020B0502020202020204" pitchFamily="34" charset="0"/>
                        </a:rPr>
                        <a:t>Approved By:</a:t>
                      </a:r>
                      <a:endParaRPr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5"/>
                  </a:ext>
                </a:extLst>
              </a:tr>
              <a:tr h="248025">
                <a:tc>
                  <a:txBody>
                    <a:bodyPr/>
                    <a:lstStyle/>
                    <a:p>
                      <a:pPr marL="0" marR="0" lvl="0" indent="0" algn="ctr" rtl="0">
                        <a:spcBef>
                          <a:spcPts val="0"/>
                        </a:spcBef>
                        <a:spcAft>
                          <a:spcPts val="0"/>
                        </a:spcAft>
                        <a:buNone/>
                      </a:pPr>
                      <a:endParaRPr lang="en-US" sz="1800" dirty="0">
                        <a:latin typeface="Century Gothic" panose="020B0502020202020204" pitchFamily="34" charset="0"/>
                      </a:endParaRPr>
                    </a:p>
                    <a:p>
                      <a:pPr marL="0" marR="0" lvl="0" indent="0" algn="ctr" rtl="0">
                        <a:spcBef>
                          <a:spcPts val="0"/>
                        </a:spcBef>
                        <a:spcAft>
                          <a:spcPts val="0"/>
                        </a:spcAft>
                        <a:buNone/>
                      </a:pPr>
                      <a:r>
                        <a:rPr lang="en-US" sz="1800" b="1" dirty="0">
                          <a:latin typeface="Century Gothic" panose="020B0502020202020204" pitchFamily="34" charset="0"/>
                        </a:rPr>
                        <a:t>SHADRINA T. SARAPUDDIN, MD, MPH, FPCP</a:t>
                      </a:r>
                    </a:p>
                    <a:p>
                      <a:pPr marL="0" marR="0" lvl="0" indent="0" algn="ctr" rtl="0">
                        <a:spcBef>
                          <a:spcPts val="0"/>
                        </a:spcBef>
                        <a:spcAft>
                          <a:spcPts val="0"/>
                        </a:spcAft>
                        <a:buNone/>
                      </a:pPr>
                      <a:r>
                        <a:rPr lang="en-US" sz="1800" dirty="0">
                          <a:latin typeface="Century Gothic" panose="020B0502020202020204" pitchFamily="34" charset="0"/>
                        </a:rPr>
                        <a:t>Medical Specialist IV</a:t>
                      </a:r>
                    </a:p>
                    <a:p>
                      <a:pPr marL="0" marR="0" lvl="0" indent="0" algn="ctr" rtl="0">
                        <a:spcBef>
                          <a:spcPts val="0"/>
                        </a:spcBef>
                        <a:spcAft>
                          <a:spcPts val="0"/>
                        </a:spcAft>
                        <a:buNone/>
                      </a:pPr>
                      <a:r>
                        <a:rPr lang="en-US" sz="1800" dirty="0">
                          <a:latin typeface="Century Gothic" panose="020B0502020202020204" pitchFamily="34" charset="0"/>
                        </a:rPr>
                        <a:t>PGQMS Chair</a:t>
                      </a:r>
                      <a:endParaRPr dirty="0">
                        <a:latin typeface="Century Gothic" panose="020B0502020202020204"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alpha val="6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630</Words>
  <Application>Microsoft Office PowerPoint</Application>
  <PresentationFormat>Widescreen</PresentationFormat>
  <Paragraphs>56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Lovely Joy Dela Cruz</cp:lastModifiedBy>
  <cp:revision>4</cp:revision>
  <dcterms:created xsi:type="dcterms:W3CDTF">2022-12-04T23:08:25Z</dcterms:created>
  <dcterms:modified xsi:type="dcterms:W3CDTF">2023-02-20T01:42:26Z</dcterms:modified>
</cp:coreProperties>
</file>