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5172-E32D-76A8-3F0D-6B1C87F4F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3611D-DCD1-DAA2-76A1-FE0B54B2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3EBF-3201-35BF-8063-C55319E7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1EDE2-FD06-37CF-CD95-C277BA6E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73EA-C1AE-0804-0109-E749BD8C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F630-1C9A-49F8-AA67-4956357A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E11E-FF27-5DD8-F654-B46D984DA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C6157-D742-773A-5870-61D3BAE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D32A7-7BA8-9328-C404-3D7DAFE8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E1CA2-2A86-1549-B419-1DA604E9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3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A8A0E-D245-905E-D84E-9332F71DF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A56A-6E29-F5CE-CF5A-E65F38EE5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8E452-9029-D8B5-FE6E-AA07445FE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93B7-DAAC-599D-7FBD-EF2E7163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9C29-2DC6-EC59-C0DA-3DEC3D53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2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4289C-65EE-B30D-0CE4-F59D0902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8DA64-797C-5BE7-A673-A6548499A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22B57-57F8-C5E7-BD0F-FB0F9D1E9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3E9E-3B10-7B19-7E8D-9BB05590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7EF0F-36F9-95A9-CE13-49A1E9A9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2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04-2B76-68AE-0E81-3BAA38759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72F7C-B8D0-31F8-E495-7E75DEF94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DD63-9981-A430-CBAE-B751279F0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CBB28-D994-6695-BED6-CFA205CA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4F218-8FB6-B2D5-A96D-43429F4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2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78BB-4C4F-2530-B70E-D2F91791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5F084-2CA0-C931-4712-26EFB634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E5F5C-7224-F965-752F-269F35FAD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B10B2-2352-6C25-7DD2-1977AACC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82827-5C52-F572-4ED7-023E06724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749C31-5D05-A8AF-BED2-9E79D272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92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00A9-8F91-1752-6B1C-442682402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3F495-7838-9B16-9564-CFEAB6792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4178E-E39C-53A3-8B62-EB3A2E555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73597-D85A-E95D-CB05-50E3EEC9A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BCE54-C3CD-92DE-C737-90A634AFD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0BB04B-C217-3703-0EAE-8BA58B38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E863C-DA2A-AACC-19D4-0D62380B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AEB8E6-BB8F-4232-03EA-08053017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1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0DAB-4449-3674-C98C-3641F3B8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12D55-D40D-38C2-8878-CC48E3BE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76B3-E09F-3E2E-475D-BB7D54E4B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5E9F1-8D4C-7A47-1F68-520514F4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70F90-B705-6394-344F-88C1468C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39F8F-D05E-8B7E-1A5C-9DEDD5FC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5D5C-8825-0EC1-33B1-A28620C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24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051A-99BA-45AC-27ED-D3FF5982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1537-0B19-7F1E-4DD9-887D547F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22C15-E306-BF49-F607-B63311327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FE168-F917-4076-0D5E-19D7C5AA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C1A65-EBDC-1A70-A67B-2204BAE4D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84D20-AA6D-02B4-8511-541CC77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15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9803-7D7B-F431-2624-12242AEB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CE0B1-3411-7D8A-091C-0C004BCD5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E60FB-0CFC-6F44-54C4-F66BDF708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C1C47-4DF8-EE2D-3603-9B81E15D0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2CE38-6D27-8A75-4D0F-22D98367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C6C4-06BC-F63B-C19C-D68B731C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06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0BC222-BCFC-936F-543E-76BF4FDC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AE86-7A16-EA8B-0B9C-4CF67EE9F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5A786-5149-271F-9738-C29A183D2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B285C-5736-4C42-848E-5F806876BD48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980D-F47D-E360-9B87-4F83B54D1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4B407-1337-E35E-0913-5B7250759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4B84-86EE-5649-9F0D-CFB8BD95F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884D7C-2649-58DA-D902-490F9E5F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51177"/>
              </p:ext>
            </p:extLst>
          </p:nvPr>
        </p:nvGraphicFramePr>
        <p:xfrm>
          <a:off x="1484555" y="1222253"/>
          <a:ext cx="9121288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488">
                  <a:extLst>
                    <a:ext uri="{9D8B030D-6E8A-4147-A177-3AD203B41FA5}">
                      <a16:colId xmlns:a16="http://schemas.microsoft.com/office/drawing/2014/main" val="3433732789"/>
                    </a:ext>
                  </a:extLst>
                </a:gridCol>
                <a:gridCol w="659598">
                  <a:extLst>
                    <a:ext uri="{9D8B030D-6E8A-4147-A177-3AD203B41FA5}">
                      <a16:colId xmlns:a16="http://schemas.microsoft.com/office/drawing/2014/main" val="1839113377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2576837861"/>
                    </a:ext>
                  </a:extLst>
                </a:gridCol>
                <a:gridCol w="904460">
                  <a:extLst>
                    <a:ext uri="{9D8B030D-6E8A-4147-A177-3AD203B41FA5}">
                      <a16:colId xmlns:a16="http://schemas.microsoft.com/office/drawing/2014/main" val="603612649"/>
                    </a:ext>
                  </a:extLst>
                </a:gridCol>
                <a:gridCol w="1483737">
                  <a:extLst>
                    <a:ext uri="{9D8B030D-6E8A-4147-A177-3AD203B41FA5}">
                      <a16:colId xmlns:a16="http://schemas.microsoft.com/office/drawing/2014/main" val="3547587936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2580459467"/>
                    </a:ext>
                  </a:extLst>
                </a:gridCol>
                <a:gridCol w="935915">
                  <a:extLst>
                    <a:ext uri="{9D8B030D-6E8A-4147-A177-3AD203B41FA5}">
                      <a16:colId xmlns:a16="http://schemas.microsoft.com/office/drawing/2014/main" val="984122125"/>
                    </a:ext>
                  </a:extLst>
                </a:gridCol>
                <a:gridCol w="1538344">
                  <a:extLst>
                    <a:ext uri="{9D8B030D-6E8A-4147-A177-3AD203B41FA5}">
                      <a16:colId xmlns:a16="http://schemas.microsoft.com/office/drawing/2014/main" val="116370936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190528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NCAR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Issued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NC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Clause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3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0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5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2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4776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E2EDE1F-733C-D726-7077-ADF63E636550}"/>
              </a:ext>
            </a:extLst>
          </p:cNvPr>
          <p:cNvSpPr/>
          <p:nvPr/>
        </p:nvSpPr>
        <p:spPr>
          <a:xfrm>
            <a:off x="75304" y="271631"/>
            <a:ext cx="1301675" cy="6314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5ED-3DF4-8B4F-1DE6-7166A42B1147}"/>
              </a:ext>
            </a:extLst>
          </p:cNvPr>
          <p:cNvSpPr txBox="1"/>
          <p:nvPr/>
        </p:nvSpPr>
        <p:spPr>
          <a:xfrm>
            <a:off x="182880" y="2793481"/>
            <a:ext cx="1086522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NCAR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E58DC-D537-96B0-80F2-46DD7000CFEE}"/>
              </a:ext>
            </a:extLst>
          </p:cNvPr>
          <p:cNvSpPr txBox="1"/>
          <p:nvPr/>
        </p:nvSpPr>
        <p:spPr>
          <a:xfrm>
            <a:off x="1535356" y="3822368"/>
            <a:ext cx="99968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On-going (the implementation of Correction &amp; Corrective Action is not yet due)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Lapsed (the implementation date of correction and corrective action already lapsed but there is still no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Ineffective (Correction and Corrective Action is implemented but verified as ineffective as evidenced by recurrence of the nonconformity)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Closed (Correction and Corrective Action is implemented and verified as effective)</a:t>
            </a:r>
          </a:p>
        </p:txBody>
      </p:sp>
      <p:pic>
        <p:nvPicPr>
          <p:cNvPr id="1026" name="Picture 2" descr="View icon - Free download on Iconfinder">
            <a:extLst>
              <a:ext uri="{FF2B5EF4-FFF2-40B4-BE49-F238E27FC236}">
                <a16:creationId xmlns:a16="http://schemas.microsoft.com/office/drawing/2014/main" id="{A4DBCF60-3407-9F04-31E9-15F756F2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22" y="1684988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528AF8-074D-BC48-14E5-7882B8EF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13" y="1663472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ent icon PNG and SVG Vector Free Download">
            <a:extLst>
              <a:ext uri="{FF2B5EF4-FFF2-40B4-BE49-F238E27FC236}">
                <a16:creationId xmlns:a16="http://schemas.microsoft.com/office/drawing/2014/main" id="{8D9AE906-FF69-ABA1-D948-0EA4AB4D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10" y="1742628"/>
            <a:ext cx="268946" cy="2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iew icon - Free download on Iconfinder">
            <a:extLst>
              <a:ext uri="{FF2B5EF4-FFF2-40B4-BE49-F238E27FC236}">
                <a16:creationId xmlns:a16="http://schemas.microsoft.com/office/drawing/2014/main" id="{7D5B9DA7-9BD1-3EAE-7E47-E6EB4502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78" y="5480050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FA84C17-7A52-9808-E9FD-069F8D7B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78" y="5789802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omment icon PNG and SVG Vector Free Download">
            <a:extLst>
              <a:ext uri="{FF2B5EF4-FFF2-40B4-BE49-F238E27FC236}">
                <a16:creationId xmlns:a16="http://schemas.microsoft.com/office/drawing/2014/main" id="{1A19E581-1C43-B257-3C7E-DBB4C9C3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53" y="6279202"/>
            <a:ext cx="268946" cy="2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A63C0-5EE9-44B2-F558-67405CC5E881}"/>
              </a:ext>
            </a:extLst>
          </p:cNvPr>
          <p:cNvSpPr txBox="1"/>
          <p:nvPr/>
        </p:nvSpPr>
        <p:spPr>
          <a:xfrm>
            <a:off x="1535356" y="5266582"/>
            <a:ext cx="999684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 Items:</a:t>
            </a:r>
          </a:p>
          <a:p>
            <a:pPr marL="800100" indent="-266700">
              <a:buFont typeface="Arial" panose="020B0604020202020204" pitchFamily="34" charset="0"/>
              <a:buChar char="•"/>
            </a:pPr>
            <a:r>
              <a:rPr lang="en-US" sz="1400" dirty="0"/>
              <a:t>View – View access only depending on the access rights given based on log-in</a:t>
            </a:r>
          </a:p>
          <a:p>
            <a:pPr marL="533400"/>
            <a:endParaRPr lang="en-US" sz="900" dirty="0"/>
          </a:p>
          <a:p>
            <a:pPr marL="819150" indent="-285750">
              <a:buFont typeface="Arial" panose="020B0604020202020204" pitchFamily="34" charset="0"/>
              <a:buChar char="•"/>
            </a:pPr>
            <a:r>
              <a:rPr lang="en-US" sz="1400" dirty="0"/>
              <a:t>Edit – For auditors, process owners who are given rights to edit the NCAR</a:t>
            </a:r>
          </a:p>
          <a:p>
            <a:pPr marL="8191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19150" indent="-285750">
              <a:buFont typeface="Arial" panose="020B0604020202020204" pitchFamily="34" charset="0"/>
              <a:buChar char="•"/>
            </a:pPr>
            <a:r>
              <a:rPr lang="en-US" sz="1400" dirty="0"/>
              <a:t>Remarks – To add remarks for the NCAR</a:t>
            </a:r>
          </a:p>
          <a:p>
            <a:pPr marL="800100" indent="-2667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B845-5CF2-D807-8CA3-B0939AE593E0}"/>
              </a:ext>
            </a:extLst>
          </p:cNvPr>
          <p:cNvSpPr txBox="1"/>
          <p:nvPr/>
        </p:nvSpPr>
        <p:spPr>
          <a:xfrm>
            <a:off x="1376979" y="713741"/>
            <a:ext cx="89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NCAR Dashboard (can be used to replace the Corrective Action Log)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E6198-8C04-4820-BC5F-494A5F18A588}"/>
              </a:ext>
            </a:extLst>
          </p:cNvPr>
          <p:cNvSpPr/>
          <p:nvPr/>
        </p:nvSpPr>
        <p:spPr>
          <a:xfrm>
            <a:off x="8178094" y="3282507"/>
            <a:ext cx="1824232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New NCAR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A55E3-928A-AB72-9C7C-673F2CBBD2F5}"/>
              </a:ext>
            </a:extLst>
          </p:cNvPr>
          <p:cNvSpPr txBox="1"/>
          <p:nvPr/>
        </p:nvSpPr>
        <p:spPr>
          <a:xfrm>
            <a:off x="182880" y="3234700"/>
            <a:ext cx="1086522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Improvement Action</a:t>
            </a:r>
          </a:p>
        </p:txBody>
      </p:sp>
    </p:spTree>
    <p:extLst>
      <p:ext uri="{BB962C8B-B14F-4D97-AF65-F5344CB8AC3E}">
        <p14:creationId xmlns:p14="http://schemas.microsoft.com/office/powerpoint/2010/main" val="399357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3725-D00A-882C-4E72-F0D2077BA83A}"/>
              </a:ext>
            </a:extLst>
          </p:cNvPr>
          <p:cNvSpPr txBox="1"/>
          <p:nvPr/>
        </p:nvSpPr>
        <p:spPr>
          <a:xfrm>
            <a:off x="455848" y="-30413"/>
            <a:ext cx="570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Nonconformity and Corrective Action Report (NCAR)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2DF1-AAF0-1716-4400-D7BAE503A465}"/>
              </a:ext>
            </a:extLst>
          </p:cNvPr>
          <p:cNvSpPr txBox="1"/>
          <p:nvPr/>
        </p:nvSpPr>
        <p:spPr>
          <a:xfrm>
            <a:off x="583190" y="645395"/>
            <a:ext cx="317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NCAR No.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4F48-4BC7-4908-846E-5FE8FCC1B42C}"/>
              </a:ext>
            </a:extLst>
          </p:cNvPr>
          <p:cNvSpPr txBox="1"/>
          <p:nvPr/>
        </p:nvSpPr>
        <p:spPr>
          <a:xfrm>
            <a:off x="3655519" y="631647"/>
            <a:ext cx="245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1E210-60A4-6858-7E96-80A6C99DCE6D}"/>
              </a:ext>
            </a:extLst>
          </p:cNvPr>
          <p:cNvSpPr txBox="1"/>
          <p:nvPr/>
        </p:nvSpPr>
        <p:spPr>
          <a:xfrm>
            <a:off x="6317307" y="642405"/>
            <a:ext cx="388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57AD1-D1DD-2903-AB10-5BF8F857AEF0}"/>
              </a:ext>
            </a:extLst>
          </p:cNvPr>
          <p:cNvSpPr/>
          <p:nvPr/>
        </p:nvSpPr>
        <p:spPr>
          <a:xfrm>
            <a:off x="1638993" y="631647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ysClr val="windowText" lastClr="000000"/>
                </a:solidFill>
              </a:rPr>
              <a:t>System Generated)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AD9B7-C10F-F916-888F-6C6407F10D43}"/>
              </a:ext>
            </a:extLst>
          </p:cNvPr>
          <p:cNvSpPr/>
          <p:nvPr/>
        </p:nvSpPr>
        <p:spPr>
          <a:xfrm>
            <a:off x="4225677" y="631647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1F84C-D710-AFA3-0901-9BBD5A642746}"/>
              </a:ext>
            </a:extLst>
          </p:cNvPr>
          <p:cNvSpPr/>
          <p:nvPr/>
        </p:nvSpPr>
        <p:spPr>
          <a:xfrm>
            <a:off x="7383181" y="642405"/>
            <a:ext cx="2393484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(Dropdown List of All Dep’ts)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946EA-96A3-A685-A642-8D70E4C56798}"/>
              </a:ext>
            </a:extLst>
          </p:cNvPr>
          <p:cNvSpPr txBox="1"/>
          <p:nvPr/>
        </p:nvSpPr>
        <p:spPr>
          <a:xfrm>
            <a:off x="583190" y="1097081"/>
            <a:ext cx="134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of NC: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DC9175-4EE3-AA78-ED07-7542402D3A85}"/>
              </a:ext>
            </a:extLst>
          </p:cNvPr>
          <p:cNvGrpSpPr/>
          <p:nvPr/>
        </p:nvGrpSpPr>
        <p:grpSpPr>
          <a:xfrm>
            <a:off x="1910905" y="1066328"/>
            <a:ext cx="1223311" cy="338530"/>
            <a:chOff x="1825699" y="1334267"/>
            <a:chExt cx="1223311" cy="338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43841-F075-5ACE-D4EA-43148E91DC18}"/>
                </a:ext>
              </a:extLst>
            </p:cNvPr>
            <p:cNvSpPr/>
            <p:nvPr/>
          </p:nvSpPr>
          <p:spPr>
            <a:xfrm>
              <a:off x="1844606" y="1334267"/>
              <a:ext cx="1204404" cy="338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Material or Product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11B23B-2A66-C9CF-07AF-D7CDA0FB0C3A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F7E3B-93F7-1726-5034-B3CF0CBAC315}"/>
              </a:ext>
            </a:extLst>
          </p:cNvPr>
          <p:cNvGrpSpPr/>
          <p:nvPr/>
        </p:nvGrpSpPr>
        <p:grpSpPr>
          <a:xfrm>
            <a:off x="3206911" y="1066328"/>
            <a:ext cx="1452041" cy="338530"/>
            <a:chOff x="1741187" y="1334267"/>
            <a:chExt cx="1452041" cy="3385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05868-9A6E-5910-E15A-8F1307D25D79}"/>
                </a:ext>
              </a:extLst>
            </p:cNvPr>
            <p:cNvSpPr/>
            <p:nvPr/>
          </p:nvSpPr>
          <p:spPr>
            <a:xfrm>
              <a:off x="1741187" y="1334267"/>
              <a:ext cx="1452041" cy="338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Customer Complaints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71560B-B3E7-9DF2-DA77-FEB42959506B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8B247-13A1-A1B3-CBB3-5E77F1354694}"/>
              </a:ext>
            </a:extLst>
          </p:cNvPr>
          <p:cNvGrpSpPr/>
          <p:nvPr/>
        </p:nvGrpSpPr>
        <p:grpSpPr>
          <a:xfrm>
            <a:off x="4743464" y="1054430"/>
            <a:ext cx="1343319" cy="321525"/>
            <a:chOff x="1741187" y="1334267"/>
            <a:chExt cx="1343319" cy="3215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A92C94-80EA-A477-0D66-186CC5282BFD}"/>
                </a:ext>
              </a:extLst>
            </p:cNvPr>
            <p:cNvSpPr/>
            <p:nvPr/>
          </p:nvSpPr>
          <p:spPr>
            <a:xfrm>
              <a:off x="1741187" y="1334267"/>
              <a:ext cx="1343319" cy="32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Internal Audit 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F928E1-BD78-D22D-73DA-EAFD0EAD203D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12598D-BAAD-7E6F-040C-05257AC4F006}"/>
              </a:ext>
            </a:extLst>
          </p:cNvPr>
          <p:cNvGrpSpPr/>
          <p:nvPr/>
        </p:nvGrpSpPr>
        <p:grpSpPr>
          <a:xfrm>
            <a:off x="6268200" y="1054430"/>
            <a:ext cx="1471265" cy="321525"/>
            <a:chOff x="1825699" y="1335700"/>
            <a:chExt cx="1471265" cy="3215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57E916-C441-15F0-71AC-C9D35D1C2687}"/>
                </a:ext>
              </a:extLst>
            </p:cNvPr>
            <p:cNvSpPr/>
            <p:nvPr/>
          </p:nvSpPr>
          <p:spPr>
            <a:xfrm>
              <a:off x="1825699" y="1335700"/>
              <a:ext cx="1471265" cy="32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Unmet Goals/Objectives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54882C4-C803-36B0-5D27-0D4AE772899F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0F20BE-4149-B9D5-A9C4-8756D4FC920B}"/>
              </a:ext>
            </a:extLst>
          </p:cNvPr>
          <p:cNvGrpSpPr/>
          <p:nvPr/>
        </p:nvGrpSpPr>
        <p:grpSpPr>
          <a:xfrm>
            <a:off x="7835237" y="1054430"/>
            <a:ext cx="1343319" cy="321525"/>
            <a:chOff x="1825699" y="1335700"/>
            <a:chExt cx="1343319" cy="3215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206251-40C4-FA09-9E7B-AF1E3B95ECD7}"/>
                </a:ext>
              </a:extLst>
            </p:cNvPr>
            <p:cNvSpPr/>
            <p:nvPr/>
          </p:nvSpPr>
          <p:spPr>
            <a:xfrm>
              <a:off x="1825699" y="1335700"/>
              <a:ext cx="1343319" cy="32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Service Nonconformity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E18AC4-6903-EEC5-53AD-A4EF28322223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nformation Sign for Hospitals, SKU: S2-0964">
            <a:extLst>
              <a:ext uri="{FF2B5EF4-FFF2-40B4-BE49-F238E27FC236}">
                <a16:creationId xmlns:a16="http://schemas.microsoft.com/office/drawing/2014/main" id="{E9B06F93-E2E8-ABA9-F203-0A8FB759F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0623" r="25091" b="21076"/>
          <a:stretch/>
        </p:blipFill>
        <p:spPr bwMode="auto">
          <a:xfrm>
            <a:off x="9274328" y="1017335"/>
            <a:ext cx="395341" cy="51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D640EF-5E98-CED2-4994-83162A2EFEB6}"/>
              </a:ext>
            </a:extLst>
          </p:cNvPr>
          <p:cNvSpPr txBox="1"/>
          <p:nvPr/>
        </p:nvSpPr>
        <p:spPr>
          <a:xfrm>
            <a:off x="583190" y="1489111"/>
            <a:ext cx="111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Clause No.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2E95E-2185-4BC3-4B87-C5060D46D57E}"/>
              </a:ext>
            </a:extLst>
          </p:cNvPr>
          <p:cNvSpPr/>
          <p:nvPr/>
        </p:nvSpPr>
        <p:spPr>
          <a:xfrm>
            <a:off x="1514691" y="1489111"/>
            <a:ext cx="2393484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(Dropdown List All ISO Clauses)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EE6542-BF88-42A2-8771-7951CFCB89D2}"/>
              </a:ext>
            </a:extLst>
          </p:cNvPr>
          <p:cNvSpPr txBox="1"/>
          <p:nvPr/>
        </p:nvSpPr>
        <p:spPr>
          <a:xfrm>
            <a:off x="3923381" y="1549319"/>
            <a:ext cx="62216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(Default clauses can be assigned for Material Product, Unmet Objectives, Customer Complaints)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CB9E7C-D6E9-0CBE-07EE-342B60170CA4}"/>
              </a:ext>
            </a:extLst>
          </p:cNvPr>
          <p:cNvSpPr/>
          <p:nvPr/>
        </p:nvSpPr>
        <p:spPr>
          <a:xfrm>
            <a:off x="658347" y="2152750"/>
            <a:ext cx="5700434" cy="56211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C3C324-810F-16A6-7C13-E36B726AE51C}"/>
              </a:ext>
            </a:extLst>
          </p:cNvPr>
          <p:cNvSpPr txBox="1"/>
          <p:nvPr/>
        </p:nvSpPr>
        <p:spPr>
          <a:xfrm>
            <a:off x="658346" y="1865071"/>
            <a:ext cx="3163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 of the Nonconformity: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46C4-7F72-4E39-7C09-33D5991D5380}"/>
              </a:ext>
            </a:extLst>
          </p:cNvPr>
          <p:cNvSpPr txBox="1"/>
          <p:nvPr/>
        </p:nvSpPr>
        <p:spPr>
          <a:xfrm>
            <a:off x="6921118" y="1796888"/>
            <a:ext cx="231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Evidences (If available)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C13FC-46E7-4206-DBCC-9F3BBDA6A754}"/>
              </a:ext>
            </a:extLst>
          </p:cNvPr>
          <p:cNvSpPr/>
          <p:nvPr/>
        </p:nvSpPr>
        <p:spPr>
          <a:xfrm>
            <a:off x="6838703" y="2152750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Upload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Upload Svg Png Icon Free Download (#150954) - OnlineWebFonts.COM">
            <a:extLst>
              <a:ext uri="{FF2B5EF4-FFF2-40B4-BE49-F238E27FC236}">
                <a16:creationId xmlns:a16="http://schemas.microsoft.com/office/drawing/2014/main" id="{B9DEAB21-399D-AF60-FAF4-18E2DE2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60" y="2191827"/>
            <a:ext cx="264236" cy="25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960587-A2EF-D0EA-63B0-42CCD20F08C8}"/>
              </a:ext>
            </a:extLst>
          </p:cNvPr>
          <p:cNvSpPr txBox="1"/>
          <p:nvPr/>
        </p:nvSpPr>
        <p:spPr>
          <a:xfrm>
            <a:off x="583190" y="2766851"/>
            <a:ext cx="533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Issued By: (System Generated using Log-In Info)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467D5-7699-3810-EAC1-92DF228A4616}"/>
              </a:ext>
            </a:extLst>
          </p:cNvPr>
          <p:cNvSpPr txBox="1"/>
          <p:nvPr/>
        </p:nvSpPr>
        <p:spPr>
          <a:xfrm>
            <a:off x="4745691" y="2766851"/>
            <a:ext cx="25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Date: (System Generated)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638353-7C7D-DECF-B4A2-42A57FDD0952}"/>
              </a:ext>
            </a:extLst>
          </p:cNvPr>
          <p:cNvCxnSpPr>
            <a:cxnSpLocks/>
          </p:cNvCxnSpPr>
          <p:nvPr/>
        </p:nvCxnSpPr>
        <p:spPr>
          <a:xfrm>
            <a:off x="0" y="407240"/>
            <a:ext cx="12192000" cy="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04B634-7A67-25EB-765C-A3A23F9D4084}"/>
              </a:ext>
            </a:extLst>
          </p:cNvPr>
          <p:cNvCxnSpPr>
            <a:cxnSpLocks/>
          </p:cNvCxnSpPr>
          <p:nvPr/>
        </p:nvCxnSpPr>
        <p:spPr>
          <a:xfrm>
            <a:off x="-9217" y="3127314"/>
            <a:ext cx="12192000" cy="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6EBAA9-FBFD-FB13-D57A-9D780DDCD915}"/>
              </a:ext>
            </a:extLst>
          </p:cNvPr>
          <p:cNvSpPr txBox="1"/>
          <p:nvPr/>
        </p:nvSpPr>
        <p:spPr>
          <a:xfrm>
            <a:off x="-6317" y="379142"/>
            <a:ext cx="415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1 Nonconformity Definition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6E11AA-126C-31FA-0CBC-998E58C8FC70}"/>
              </a:ext>
            </a:extLst>
          </p:cNvPr>
          <p:cNvSpPr txBox="1"/>
          <p:nvPr/>
        </p:nvSpPr>
        <p:spPr>
          <a:xfrm>
            <a:off x="618033" y="3453757"/>
            <a:ext cx="479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2.1 Correction: (Action to eliminate detected Nonconformity)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E61463-F8FE-514F-84CC-43900396771D}"/>
              </a:ext>
            </a:extLst>
          </p:cNvPr>
          <p:cNvSpPr/>
          <p:nvPr/>
        </p:nvSpPr>
        <p:spPr>
          <a:xfrm>
            <a:off x="958055" y="3707402"/>
            <a:ext cx="3700898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E96150-FAD6-F6AC-1C28-1C2638297146}"/>
              </a:ext>
            </a:extLst>
          </p:cNvPr>
          <p:cNvSpPr txBox="1"/>
          <p:nvPr/>
        </p:nvSpPr>
        <p:spPr>
          <a:xfrm>
            <a:off x="616086" y="3678135"/>
            <a:ext cx="4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1FF0F-95F7-A7A9-E884-D3819714330D}"/>
              </a:ext>
            </a:extLst>
          </p:cNvPr>
          <p:cNvSpPr/>
          <p:nvPr/>
        </p:nvSpPr>
        <p:spPr>
          <a:xfrm>
            <a:off x="5013342" y="3706679"/>
            <a:ext cx="2914391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FE37A5-07B5-DE28-EB77-DB39B43400EB}"/>
              </a:ext>
            </a:extLst>
          </p:cNvPr>
          <p:cNvSpPr txBox="1"/>
          <p:nvPr/>
        </p:nvSpPr>
        <p:spPr>
          <a:xfrm>
            <a:off x="-9217" y="3145980"/>
            <a:ext cx="586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2 Correction, Root Cause Analysis and Corrective Action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11E8B2-CEA6-4523-4712-843FBBC4D680}"/>
              </a:ext>
            </a:extLst>
          </p:cNvPr>
          <p:cNvSpPr txBox="1"/>
          <p:nvPr/>
        </p:nvSpPr>
        <p:spPr>
          <a:xfrm>
            <a:off x="646742" y="4129603"/>
            <a:ext cx="1998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 Root Cause Analysis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FCB14A9-2625-C926-C5DA-39B2AA77E088}"/>
              </a:ext>
            </a:extLst>
          </p:cNvPr>
          <p:cNvSpPr/>
          <p:nvPr/>
        </p:nvSpPr>
        <p:spPr>
          <a:xfrm>
            <a:off x="2803057" y="4096102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Upload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56" name="Picture 2" descr="Upload Svg Png Icon Free Download (#150954) - OnlineWebFonts.COM">
            <a:extLst>
              <a:ext uri="{FF2B5EF4-FFF2-40B4-BE49-F238E27FC236}">
                <a16:creationId xmlns:a16="http://schemas.microsoft.com/office/drawing/2014/main" id="{5058E925-8B7F-2999-4E99-C9640FE0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614" y="4135179"/>
            <a:ext cx="264236" cy="25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3337B03-502D-B0EC-F8FB-4DACB1FEB045}"/>
              </a:ext>
            </a:extLst>
          </p:cNvPr>
          <p:cNvSpPr txBox="1"/>
          <p:nvPr/>
        </p:nvSpPr>
        <p:spPr>
          <a:xfrm>
            <a:off x="628235" y="4496998"/>
            <a:ext cx="7861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2.3 Corrective Action: (Action to eliminate the cause of the detected nonconformity)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35FDA8-D6C0-2673-C2C9-80F335067259}"/>
              </a:ext>
            </a:extLst>
          </p:cNvPr>
          <p:cNvSpPr/>
          <p:nvPr/>
        </p:nvSpPr>
        <p:spPr>
          <a:xfrm>
            <a:off x="901153" y="4973924"/>
            <a:ext cx="182423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91E4A0-90DF-50CE-90C7-886B1D1BD3FE}"/>
              </a:ext>
            </a:extLst>
          </p:cNvPr>
          <p:cNvSpPr txBox="1"/>
          <p:nvPr/>
        </p:nvSpPr>
        <p:spPr>
          <a:xfrm>
            <a:off x="590930" y="4911195"/>
            <a:ext cx="4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BE30081-F6E9-9A99-FCE9-00293BBFD357}"/>
              </a:ext>
            </a:extLst>
          </p:cNvPr>
          <p:cNvSpPr/>
          <p:nvPr/>
        </p:nvSpPr>
        <p:spPr>
          <a:xfrm>
            <a:off x="2803730" y="4993056"/>
            <a:ext cx="3238644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90E104-4B2F-D473-2099-E138D31CA693}"/>
              </a:ext>
            </a:extLst>
          </p:cNvPr>
          <p:cNvSpPr txBox="1"/>
          <p:nvPr/>
        </p:nvSpPr>
        <p:spPr>
          <a:xfrm>
            <a:off x="5528354" y="3384346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Date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95DD5A-1912-7FE2-12A0-EAC2D32B0425}"/>
              </a:ext>
            </a:extLst>
          </p:cNvPr>
          <p:cNvSpPr/>
          <p:nvPr/>
        </p:nvSpPr>
        <p:spPr>
          <a:xfrm>
            <a:off x="6103502" y="4983616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334A858-BDBE-F500-FA19-15192B14BF46}"/>
              </a:ext>
            </a:extLst>
          </p:cNvPr>
          <p:cNvSpPr txBox="1"/>
          <p:nvPr/>
        </p:nvSpPr>
        <p:spPr>
          <a:xfrm>
            <a:off x="6281192" y="4735364"/>
            <a:ext cx="1435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Date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348913-C95C-09B0-EC2C-007E5C947F18}"/>
              </a:ext>
            </a:extLst>
          </p:cNvPr>
          <p:cNvSpPr txBox="1"/>
          <p:nvPr/>
        </p:nvSpPr>
        <p:spPr>
          <a:xfrm>
            <a:off x="3646974" y="4705532"/>
            <a:ext cx="182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Corrective Action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5888DB0-9869-785E-C290-B14027830A69}"/>
              </a:ext>
            </a:extLst>
          </p:cNvPr>
          <p:cNvSpPr txBox="1"/>
          <p:nvPr/>
        </p:nvSpPr>
        <p:spPr>
          <a:xfrm>
            <a:off x="1202548" y="4744805"/>
            <a:ext cx="1824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Root Cause/s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7B063B8-7CBB-647E-7180-616BCF8FD533}"/>
              </a:ext>
            </a:extLst>
          </p:cNvPr>
          <p:cNvSpPr/>
          <p:nvPr/>
        </p:nvSpPr>
        <p:spPr>
          <a:xfrm>
            <a:off x="6107728" y="4086661"/>
            <a:ext cx="1706723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Add Correction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8FF73F2-43B3-F319-9563-051F855A42C3}"/>
              </a:ext>
            </a:extLst>
          </p:cNvPr>
          <p:cNvSpPr/>
          <p:nvPr/>
        </p:nvSpPr>
        <p:spPr>
          <a:xfrm>
            <a:off x="6162256" y="5387656"/>
            <a:ext cx="1706723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Add Corrective Action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D15145-9EF7-30B3-DDEC-8F70CA9B82C0}"/>
              </a:ext>
            </a:extLst>
          </p:cNvPr>
          <p:cNvSpPr/>
          <p:nvPr/>
        </p:nvSpPr>
        <p:spPr>
          <a:xfrm>
            <a:off x="4308954" y="4097995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 RCA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70" name="Picture 2" descr="View icon - Free download on Iconfinder">
            <a:extLst>
              <a:ext uri="{FF2B5EF4-FFF2-40B4-BE49-F238E27FC236}">
                <a16:creationId xmlns:a16="http://schemas.microsoft.com/office/drawing/2014/main" id="{B7973F0D-AFE6-C39D-1CAA-2AE0AA2C4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784" y="4085209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54B4BAA-AC89-5871-C298-2C4B8CB7C097}"/>
              </a:ext>
            </a:extLst>
          </p:cNvPr>
          <p:cNvSpPr/>
          <p:nvPr/>
        </p:nvSpPr>
        <p:spPr>
          <a:xfrm>
            <a:off x="3257310" y="5805549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Approved By: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BE6C4C-B4B5-FF62-5B40-647B50894199}"/>
              </a:ext>
            </a:extLst>
          </p:cNvPr>
          <p:cNvSpPr/>
          <p:nvPr/>
        </p:nvSpPr>
        <p:spPr>
          <a:xfrm>
            <a:off x="953192" y="5791801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Reviewed By: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91097B-3299-CE82-7644-FE20F8F43F63}"/>
              </a:ext>
            </a:extLst>
          </p:cNvPr>
          <p:cNvSpPr txBox="1"/>
          <p:nvPr/>
        </p:nvSpPr>
        <p:spPr>
          <a:xfrm>
            <a:off x="8178148" y="3310890"/>
            <a:ext cx="21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As Planned?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52369F-5FF5-1CC7-3137-B384ECD8DDC3}"/>
              </a:ext>
            </a:extLst>
          </p:cNvPr>
          <p:cNvSpPr/>
          <p:nvPr/>
        </p:nvSpPr>
        <p:spPr>
          <a:xfrm>
            <a:off x="8258068" y="3712807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2B0CE2-6856-7492-D786-60F2C37FEE34}"/>
              </a:ext>
            </a:extLst>
          </p:cNvPr>
          <p:cNvSpPr/>
          <p:nvPr/>
        </p:nvSpPr>
        <p:spPr>
          <a:xfrm>
            <a:off x="8353679" y="3838839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2400D4-5659-E4B4-6212-27CFE539E496}"/>
              </a:ext>
            </a:extLst>
          </p:cNvPr>
          <p:cNvSpPr/>
          <p:nvPr/>
        </p:nvSpPr>
        <p:spPr>
          <a:xfrm>
            <a:off x="8993203" y="3706109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A66966-72CC-630F-F4D4-F1486E89FF29}"/>
              </a:ext>
            </a:extLst>
          </p:cNvPr>
          <p:cNvSpPr/>
          <p:nvPr/>
        </p:nvSpPr>
        <p:spPr>
          <a:xfrm>
            <a:off x="9088814" y="3832141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90C69-927E-64D8-DA39-B4C70BD41033}"/>
              </a:ext>
            </a:extLst>
          </p:cNvPr>
          <p:cNvSpPr txBox="1"/>
          <p:nvPr/>
        </p:nvSpPr>
        <p:spPr>
          <a:xfrm>
            <a:off x="11255094" y="3781868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AA2D15-7AF5-6AB2-5F4B-8D59E29E5A1B}"/>
              </a:ext>
            </a:extLst>
          </p:cNvPr>
          <p:cNvSpPr txBox="1"/>
          <p:nvPr/>
        </p:nvSpPr>
        <p:spPr>
          <a:xfrm>
            <a:off x="9791579" y="3465515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82B1329-AA50-3E96-35F3-7836E153DCC3}"/>
              </a:ext>
            </a:extLst>
          </p:cNvPr>
          <p:cNvSpPr/>
          <p:nvPr/>
        </p:nvSpPr>
        <p:spPr>
          <a:xfrm>
            <a:off x="9673114" y="3730291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9062C6-7E39-EEE7-B2C8-62A018D3E6C2}"/>
              </a:ext>
            </a:extLst>
          </p:cNvPr>
          <p:cNvSpPr/>
          <p:nvPr/>
        </p:nvSpPr>
        <p:spPr>
          <a:xfrm>
            <a:off x="8277537" y="4923771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3126323-54D3-1CA4-290F-C7817FCD64B9}"/>
              </a:ext>
            </a:extLst>
          </p:cNvPr>
          <p:cNvSpPr/>
          <p:nvPr/>
        </p:nvSpPr>
        <p:spPr>
          <a:xfrm>
            <a:off x="8373148" y="5023169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FD9F7E-7C8A-ACE2-5C6A-01CB26819804}"/>
              </a:ext>
            </a:extLst>
          </p:cNvPr>
          <p:cNvSpPr/>
          <p:nvPr/>
        </p:nvSpPr>
        <p:spPr>
          <a:xfrm>
            <a:off x="9012672" y="4917073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23D06A-F6E7-3E8F-D16B-7086862A7E46}"/>
              </a:ext>
            </a:extLst>
          </p:cNvPr>
          <p:cNvSpPr/>
          <p:nvPr/>
        </p:nvSpPr>
        <p:spPr>
          <a:xfrm>
            <a:off x="9108283" y="5016471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EBD8ED-ABA7-EAC6-D347-58466443907F}"/>
              </a:ext>
            </a:extLst>
          </p:cNvPr>
          <p:cNvSpPr txBox="1"/>
          <p:nvPr/>
        </p:nvSpPr>
        <p:spPr>
          <a:xfrm>
            <a:off x="11274563" y="4966198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712B960-225C-A3E3-6CD0-470152825841}"/>
              </a:ext>
            </a:extLst>
          </p:cNvPr>
          <p:cNvSpPr/>
          <p:nvPr/>
        </p:nvSpPr>
        <p:spPr>
          <a:xfrm>
            <a:off x="9692583" y="4932377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BE30B3-F540-F203-499E-891A7A0BFE7E}"/>
              </a:ext>
            </a:extLst>
          </p:cNvPr>
          <p:cNvSpPr txBox="1"/>
          <p:nvPr/>
        </p:nvSpPr>
        <p:spPr>
          <a:xfrm>
            <a:off x="9669669" y="4677264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77906A-1859-0315-BC89-96387E0398FF}"/>
              </a:ext>
            </a:extLst>
          </p:cNvPr>
          <p:cNvSpPr txBox="1"/>
          <p:nvPr/>
        </p:nvSpPr>
        <p:spPr>
          <a:xfrm>
            <a:off x="8212725" y="4518337"/>
            <a:ext cx="21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As Planned?</a:t>
            </a:r>
          </a:p>
        </p:txBody>
      </p:sp>
    </p:spTree>
    <p:extLst>
      <p:ext uri="{BB962C8B-B14F-4D97-AF65-F5344CB8AC3E}">
        <p14:creationId xmlns:p14="http://schemas.microsoft.com/office/powerpoint/2010/main" val="3818237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3725-D00A-882C-4E72-F0D2077BA83A}"/>
              </a:ext>
            </a:extLst>
          </p:cNvPr>
          <p:cNvSpPr txBox="1"/>
          <p:nvPr/>
        </p:nvSpPr>
        <p:spPr>
          <a:xfrm>
            <a:off x="455848" y="-30413"/>
            <a:ext cx="570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Nonconformity and Corrective Action Report (NCAR)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638353-7C7D-DECF-B4A2-42A57FDD0952}"/>
              </a:ext>
            </a:extLst>
          </p:cNvPr>
          <p:cNvCxnSpPr>
            <a:cxnSpLocks/>
          </p:cNvCxnSpPr>
          <p:nvPr/>
        </p:nvCxnSpPr>
        <p:spPr>
          <a:xfrm>
            <a:off x="0" y="407240"/>
            <a:ext cx="12192000" cy="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C22FB8-A38B-5673-FCD8-260233FE747F}"/>
              </a:ext>
            </a:extLst>
          </p:cNvPr>
          <p:cNvSpPr txBox="1"/>
          <p:nvPr/>
        </p:nvSpPr>
        <p:spPr>
          <a:xfrm>
            <a:off x="564050" y="720926"/>
            <a:ext cx="377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3 Verifications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91097B-3299-CE82-7644-FE20F8F43F63}"/>
              </a:ext>
            </a:extLst>
          </p:cNvPr>
          <p:cNvSpPr txBox="1"/>
          <p:nvPr/>
        </p:nvSpPr>
        <p:spPr>
          <a:xfrm>
            <a:off x="543077" y="921045"/>
            <a:ext cx="21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As Planned?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52369F-5FF5-1CC7-3137-B384ECD8DDC3}"/>
              </a:ext>
            </a:extLst>
          </p:cNvPr>
          <p:cNvSpPr/>
          <p:nvPr/>
        </p:nvSpPr>
        <p:spPr>
          <a:xfrm>
            <a:off x="622997" y="1349596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2B0CE2-6856-7492-D786-60F2C37FEE34}"/>
              </a:ext>
            </a:extLst>
          </p:cNvPr>
          <p:cNvSpPr/>
          <p:nvPr/>
        </p:nvSpPr>
        <p:spPr>
          <a:xfrm>
            <a:off x="718608" y="1448994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2400D4-5659-E4B4-6212-27CFE539E496}"/>
              </a:ext>
            </a:extLst>
          </p:cNvPr>
          <p:cNvSpPr/>
          <p:nvPr/>
        </p:nvSpPr>
        <p:spPr>
          <a:xfrm>
            <a:off x="1358132" y="1342898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A66966-72CC-630F-F4D4-F1486E89FF29}"/>
              </a:ext>
            </a:extLst>
          </p:cNvPr>
          <p:cNvSpPr/>
          <p:nvPr/>
        </p:nvSpPr>
        <p:spPr>
          <a:xfrm>
            <a:off x="1453743" y="1442296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90C69-927E-64D8-DA39-B4C70BD41033}"/>
              </a:ext>
            </a:extLst>
          </p:cNvPr>
          <p:cNvSpPr txBox="1"/>
          <p:nvPr/>
        </p:nvSpPr>
        <p:spPr>
          <a:xfrm>
            <a:off x="3620023" y="1392023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AA2D15-7AF5-6AB2-5F4B-8D59E29E5A1B}"/>
              </a:ext>
            </a:extLst>
          </p:cNvPr>
          <p:cNvSpPr txBox="1"/>
          <p:nvPr/>
        </p:nvSpPr>
        <p:spPr>
          <a:xfrm>
            <a:off x="2156508" y="1102304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82B1329-AA50-3E96-35F3-7836E153DCC3}"/>
              </a:ext>
            </a:extLst>
          </p:cNvPr>
          <p:cNvSpPr/>
          <p:nvPr/>
        </p:nvSpPr>
        <p:spPr>
          <a:xfrm>
            <a:off x="2038043" y="1393714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B9062C6-7E39-EEE7-B2C8-62A018D3E6C2}"/>
              </a:ext>
            </a:extLst>
          </p:cNvPr>
          <p:cNvSpPr/>
          <p:nvPr/>
        </p:nvSpPr>
        <p:spPr>
          <a:xfrm>
            <a:off x="642466" y="2533926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3126323-54D3-1CA4-290F-C7817FCD64B9}"/>
              </a:ext>
            </a:extLst>
          </p:cNvPr>
          <p:cNvSpPr/>
          <p:nvPr/>
        </p:nvSpPr>
        <p:spPr>
          <a:xfrm>
            <a:off x="738077" y="2633324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FD9F7E-7C8A-ACE2-5C6A-01CB26819804}"/>
              </a:ext>
            </a:extLst>
          </p:cNvPr>
          <p:cNvSpPr/>
          <p:nvPr/>
        </p:nvSpPr>
        <p:spPr>
          <a:xfrm>
            <a:off x="1377601" y="2527228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B23D06A-F6E7-3E8F-D16B-7086862A7E46}"/>
              </a:ext>
            </a:extLst>
          </p:cNvPr>
          <p:cNvSpPr/>
          <p:nvPr/>
        </p:nvSpPr>
        <p:spPr>
          <a:xfrm>
            <a:off x="1473212" y="2626626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EBD8ED-ABA7-EAC6-D347-58466443907F}"/>
              </a:ext>
            </a:extLst>
          </p:cNvPr>
          <p:cNvSpPr txBox="1"/>
          <p:nvPr/>
        </p:nvSpPr>
        <p:spPr>
          <a:xfrm>
            <a:off x="3639492" y="2576353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712B960-225C-A3E3-6CD0-470152825841}"/>
              </a:ext>
            </a:extLst>
          </p:cNvPr>
          <p:cNvSpPr/>
          <p:nvPr/>
        </p:nvSpPr>
        <p:spPr>
          <a:xfrm>
            <a:off x="2057512" y="2578044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BE30B3-F540-F203-499E-891A7A0BFE7E}"/>
              </a:ext>
            </a:extLst>
          </p:cNvPr>
          <p:cNvSpPr txBox="1"/>
          <p:nvPr/>
        </p:nvSpPr>
        <p:spPr>
          <a:xfrm>
            <a:off x="2034598" y="2287419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77906A-1859-0315-BC89-96387E0398FF}"/>
              </a:ext>
            </a:extLst>
          </p:cNvPr>
          <p:cNvSpPr txBox="1"/>
          <p:nvPr/>
        </p:nvSpPr>
        <p:spPr>
          <a:xfrm>
            <a:off x="577654" y="2128492"/>
            <a:ext cx="21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As Planned?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9500144-6917-214A-B946-E49259C2B3BA}"/>
              </a:ext>
            </a:extLst>
          </p:cNvPr>
          <p:cNvSpPr/>
          <p:nvPr/>
        </p:nvSpPr>
        <p:spPr>
          <a:xfrm>
            <a:off x="581574" y="3615573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48D5166-30DE-8824-67A8-5049D90569DA}"/>
              </a:ext>
            </a:extLst>
          </p:cNvPr>
          <p:cNvSpPr/>
          <p:nvPr/>
        </p:nvSpPr>
        <p:spPr>
          <a:xfrm>
            <a:off x="677185" y="3714971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18E815-2669-98D5-A321-4820545C9DB9}"/>
              </a:ext>
            </a:extLst>
          </p:cNvPr>
          <p:cNvSpPr/>
          <p:nvPr/>
        </p:nvSpPr>
        <p:spPr>
          <a:xfrm>
            <a:off x="1316709" y="3608875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6619A0A9-D64E-0A0D-6CED-59B163C46E8D}"/>
              </a:ext>
            </a:extLst>
          </p:cNvPr>
          <p:cNvSpPr/>
          <p:nvPr/>
        </p:nvSpPr>
        <p:spPr>
          <a:xfrm>
            <a:off x="1412320" y="3708273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B85666-8867-ECC7-D773-CC06B6832FCB}"/>
              </a:ext>
            </a:extLst>
          </p:cNvPr>
          <p:cNvSpPr txBox="1"/>
          <p:nvPr/>
        </p:nvSpPr>
        <p:spPr>
          <a:xfrm>
            <a:off x="3578600" y="3658000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8DFCC67-7E74-EF82-8B61-22FC646FD5A5}"/>
              </a:ext>
            </a:extLst>
          </p:cNvPr>
          <p:cNvSpPr/>
          <p:nvPr/>
        </p:nvSpPr>
        <p:spPr>
          <a:xfrm>
            <a:off x="1996620" y="3659691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F09F9D-CC75-E499-A265-BE6108A26AC1}"/>
              </a:ext>
            </a:extLst>
          </p:cNvPr>
          <p:cNvSpPr txBox="1"/>
          <p:nvPr/>
        </p:nvSpPr>
        <p:spPr>
          <a:xfrm>
            <a:off x="1973706" y="3369066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D9125E1-B5AC-6109-3C55-A02E6EBBF4EB}"/>
              </a:ext>
            </a:extLst>
          </p:cNvPr>
          <p:cNvSpPr txBox="1"/>
          <p:nvPr/>
        </p:nvSpPr>
        <p:spPr>
          <a:xfrm>
            <a:off x="516761" y="3210139"/>
            <a:ext cx="368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Verified As Effective (Nonrecurrence of NC)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6C0FF5-71F8-4FAE-865A-E73663477E5C}"/>
              </a:ext>
            </a:extLst>
          </p:cNvPr>
          <p:cNvSpPr/>
          <p:nvPr/>
        </p:nvSpPr>
        <p:spPr>
          <a:xfrm>
            <a:off x="195309" y="506028"/>
            <a:ext cx="5051394" cy="4030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496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E884D7C-2649-58DA-D902-490F9E5FB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91402"/>
              </p:ext>
            </p:extLst>
          </p:nvPr>
        </p:nvGraphicFramePr>
        <p:xfrm>
          <a:off x="1484555" y="1222253"/>
          <a:ext cx="9121288" cy="194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488">
                  <a:extLst>
                    <a:ext uri="{9D8B030D-6E8A-4147-A177-3AD203B41FA5}">
                      <a16:colId xmlns:a16="http://schemas.microsoft.com/office/drawing/2014/main" val="3433732789"/>
                    </a:ext>
                  </a:extLst>
                </a:gridCol>
                <a:gridCol w="659598">
                  <a:extLst>
                    <a:ext uri="{9D8B030D-6E8A-4147-A177-3AD203B41FA5}">
                      <a16:colId xmlns:a16="http://schemas.microsoft.com/office/drawing/2014/main" val="1839113377"/>
                    </a:ext>
                  </a:extLst>
                </a:gridCol>
                <a:gridCol w="849854">
                  <a:extLst>
                    <a:ext uri="{9D8B030D-6E8A-4147-A177-3AD203B41FA5}">
                      <a16:colId xmlns:a16="http://schemas.microsoft.com/office/drawing/2014/main" val="2576837861"/>
                    </a:ext>
                  </a:extLst>
                </a:gridCol>
                <a:gridCol w="904460">
                  <a:extLst>
                    <a:ext uri="{9D8B030D-6E8A-4147-A177-3AD203B41FA5}">
                      <a16:colId xmlns:a16="http://schemas.microsoft.com/office/drawing/2014/main" val="603612649"/>
                    </a:ext>
                  </a:extLst>
                </a:gridCol>
                <a:gridCol w="1483737">
                  <a:extLst>
                    <a:ext uri="{9D8B030D-6E8A-4147-A177-3AD203B41FA5}">
                      <a16:colId xmlns:a16="http://schemas.microsoft.com/office/drawing/2014/main" val="3547587936"/>
                    </a:ext>
                  </a:extLst>
                </a:gridCol>
                <a:gridCol w="892885">
                  <a:extLst>
                    <a:ext uri="{9D8B030D-6E8A-4147-A177-3AD203B41FA5}">
                      <a16:colId xmlns:a16="http://schemas.microsoft.com/office/drawing/2014/main" val="2580459467"/>
                    </a:ext>
                  </a:extLst>
                </a:gridCol>
                <a:gridCol w="935915">
                  <a:extLst>
                    <a:ext uri="{9D8B030D-6E8A-4147-A177-3AD203B41FA5}">
                      <a16:colId xmlns:a16="http://schemas.microsoft.com/office/drawing/2014/main" val="984122125"/>
                    </a:ext>
                  </a:extLst>
                </a:gridCol>
                <a:gridCol w="1538344">
                  <a:extLst>
                    <a:ext uri="{9D8B030D-6E8A-4147-A177-3AD203B41FA5}">
                      <a16:colId xmlns:a16="http://schemas.microsoft.com/office/drawing/2014/main" val="116370936"/>
                    </a:ext>
                  </a:extLst>
                </a:gridCol>
                <a:gridCol w="1065007">
                  <a:extLst>
                    <a:ext uri="{9D8B030D-6E8A-4147-A177-3AD203B41FA5}">
                      <a16:colId xmlns:a16="http://schemas.microsoft.com/office/drawing/2014/main" val="1905288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Issued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Source: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 Issued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Clause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Action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431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402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95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2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347764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E2EDE1F-733C-D726-7077-ADF63E636550}"/>
              </a:ext>
            </a:extLst>
          </p:cNvPr>
          <p:cNvSpPr/>
          <p:nvPr/>
        </p:nvSpPr>
        <p:spPr>
          <a:xfrm>
            <a:off x="75304" y="271631"/>
            <a:ext cx="1301675" cy="6314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5ED-3DF4-8B4F-1DE6-7166A42B1147}"/>
              </a:ext>
            </a:extLst>
          </p:cNvPr>
          <p:cNvSpPr txBox="1"/>
          <p:nvPr/>
        </p:nvSpPr>
        <p:spPr>
          <a:xfrm>
            <a:off x="182880" y="2793481"/>
            <a:ext cx="1086522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NCAR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E58DC-D537-96B0-80F2-46DD7000CFEE}"/>
              </a:ext>
            </a:extLst>
          </p:cNvPr>
          <p:cNvSpPr txBox="1"/>
          <p:nvPr/>
        </p:nvSpPr>
        <p:spPr>
          <a:xfrm>
            <a:off x="1535356" y="3822368"/>
            <a:ext cx="99968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On-going (the implementation of improvement action is not yet due)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Lapsed (the implementation date of improvement action lapsed but there is still no implementation)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Closed (Improvement action effectively </a:t>
            </a:r>
            <a:r>
              <a:rPr lang="en-US" sz="1400" dirty="0" err="1"/>
              <a:t>impmented</a:t>
            </a:r>
            <a:r>
              <a:rPr lang="en-US" sz="1400" dirty="0"/>
              <a:t>)</a:t>
            </a:r>
          </a:p>
        </p:txBody>
      </p:sp>
      <p:pic>
        <p:nvPicPr>
          <p:cNvPr id="1026" name="Picture 2" descr="View icon - Free download on Iconfinder">
            <a:extLst>
              <a:ext uri="{FF2B5EF4-FFF2-40B4-BE49-F238E27FC236}">
                <a16:creationId xmlns:a16="http://schemas.microsoft.com/office/drawing/2014/main" id="{A4DBCF60-3407-9F04-31E9-15F756F2F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322" y="1684988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528AF8-074D-BC48-14E5-7882B8EF7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613" y="1663472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ment icon PNG and SVG Vector Free Download">
            <a:extLst>
              <a:ext uri="{FF2B5EF4-FFF2-40B4-BE49-F238E27FC236}">
                <a16:creationId xmlns:a16="http://schemas.microsoft.com/office/drawing/2014/main" id="{8D9AE906-FF69-ABA1-D948-0EA4AB4D7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210" y="1742628"/>
            <a:ext cx="268946" cy="2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View icon - Free download on Iconfinder">
            <a:extLst>
              <a:ext uri="{FF2B5EF4-FFF2-40B4-BE49-F238E27FC236}">
                <a16:creationId xmlns:a16="http://schemas.microsoft.com/office/drawing/2014/main" id="{7D5B9DA7-9BD1-3EAE-7E47-E6EB4502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78" y="5480050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3FA84C17-7A52-9808-E9FD-069F8D7BF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678" y="5789802"/>
            <a:ext cx="350220" cy="35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omment icon PNG and SVG Vector Free Download">
            <a:extLst>
              <a:ext uri="{FF2B5EF4-FFF2-40B4-BE49-F238E27FC236}">
                <a16:creationId xmlns:a16="http://schemas.microsoft.com/office/drawing/2014/main" id="{1A19E581-1C43-B257-3C7E-DBB4C9C3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553" y="6279202"/>
            <a:ext cx="268946" cy="27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6A63C0-5EE9-44B2-F558-67405CC5E881}"/>
              </a:ext>
            </a:extLst>
          </p:cNvPr>
          <p:cNvSpPr txBox="1"/>
          <p:nvPr/>
        </p:nvSpPr>
        <p:spPr>
          <a:xfrm>
            <a:off x="1535356" y="5266582"/>
            <a:ext cx="999684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Action Items:</a:t>
            </a:r>
          </a:p>
          <a:p>
            <a:pPr marL="800100" indent="-266700">
              <a:buFont typeface="Arial" panose="020B0604020202020204" pitchFamily="34" charset="0"/>
              <a:buChar char="•"/>
            </a:pPr>
            <a:r>
              <a:rPr lang="en-US" sz="1400" dirty="0"/>
              <a:t>View – View access only depending on the access rights given based on log-in</a:t>
            </a:r>
          </a:p>
          <a:p>
            <a:pPr marL="533400"/>
            <a:endParaRPr lang="en-US" sz="900" dirty="0"/>
          </a:p>
          <a:p>
            <a:pPr marL="819150" indent="-285750">
              <a:buFont typeface="Arial" panose="020B0604020202020204" pitchFamily="34" charset="0"/>
              <a:buChar char="•"/>
            </a:pPr>
            <a:r>
              <a:rPr lang="en-US" sz="1400" dirty="0"/>
              <a:t>Edit – For auditors, process owners who are given rights to edit the NCAR</a:t>
            </a:r>
          </a:p>
          <a:p>
            <a:pPr marL="8191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819150" indent="-285750">
              <a:buFont typeface="Arial" panose="020B0604020202020204" pitchFamily="34" charset="0"/>
              <a:buChar char="•"/>
            </a:pPr>
            <a:r>
              <a:rPr lang="en-US" sz="1400" dirty="0"/>
              <a:t>Remarks – To add remarks for the NCAR</a:t>
            </a:r>
          </a:p>
          <a:p>
            <a:pPr marL="800100" indent="-2667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CB845-5CF2-D807-8CA3-B0939AE593E0}"/>
              </a:ext>
            </a:extLst>
          </p:cNvPr>
          <p:cNvSpPr txBox="1"/>
          <p:nvPr/>
        </p:nvSpPr>
        <p:spPr>
          <a:xfrm>
            <a:off x="1376979" y="713741"/>
            <a:ext cx="891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 Action Dashboard (can be used to replace the Corrective Action Log)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4E6198-8C04-4820-BC5F-494A5F18A588}"/>
              </a:ext>
            </a:extLst>
          </p:cNvPr>
          <p:cNvSpPr/>
          <p:nvPr/>
        </p:nvSpPr>
        <p:spPr>
          <a:xfrm>
            <a:off x="7762784" y="3301993"/>
            <a:ext cx="2923798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Create New Improvement Action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A55E3-928A-AB72-9C7C-673F2CBBD2F5}"/>
              </a:ext>
            </a:extLst>
          </p:cNvPr>
          <p:cNvSpPr txBox="1"/>
          <p:nvPr/>
        </p:nvSpPr>
        <p:spPr>
          <a:xfrm>
            <a:off x="182880" y="3234700"/>
            <a:ext cx="1086522" cy="4616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200" dirty="0"/>
              <a:t>Improvement Action</a:t>
            </a:r>
          </a:p>
        </p:txBody>
      </p:sp>
    </p:spTree>
    <p:extLst>
      <p:ext uri="{BB962C8B-B14F-4D97-AF65-F5344CB8AC3E}">
        <p14:creationId xmlns:p14="http://schemas.microsoft.com/office/powerpoint/2010/main" val="344143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4A3725-D00A-882C-4E72-F0D2077BA83A}"/>
              </a:ext>
            </a:extLst>
          </p:cNvPr>
          <p:cNvSpPr txBox="1"/>
          <p:nvPr/>
        </p:nvSpPr>
        <p:spPr>
          <a:xfrm>
            <a:off x="455848" y="-30413"/>
            <a:ext cx="4959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Improvement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672DF1-AAF0-1716-4400-D7BAE503A465}"/>
              </a:ext>
            </a:extLst>
          </p:cNvPr>
          <p:cNvSpPr txBox="1"/>
          <p:nvPr/>
        </p:nvSpPr>
        <p:spPr>
          <a:xfrm>
            <a:off x="583190" y="645395"/>
            <a:ext cx="317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IA No.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94F48-4BC7-4908-846E-5FE8FCC1B42C}"/>
              </a:ext>
            </a:extLst>
          </p:cNvPr>
          <p:cNvSpPr txBox="1"/>
          <p:nvPr/>
        </p:nvSpPr>
        <p:spPr>
          <a:xfrm>
            <a:off x="3655519" y="631647"/>
            <a:ext cx="2450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1E210-60A4-6858-7E96-80A6C99DCE6D}"/>
              </a:ext>
            </a:extLst>
          </p:cNvPr>
          <p:cNvSpPr txBox="1"/>
          <p:nvPr/>
        </p:nvSpPr>
        <p:spPr>
          <a:xfrm>
            <a:off x="6317307" y="642405"/>
            <a:ext cx="3880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Department: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B57AD1-D1DD-2903-AB10-5BF8F857AEF0}"/>
              </a:ext>
            </a:extLst>
          </p:cNvPr>
          <p:cNvSpPr/>
          <p:nvPr/>
        </p:nvSpPr>
        <p:spPr>
          <a:xfrm>
            <a:off x="1638993" y="631647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</a:t>
            </a:r>
            <a:r>
              <a:rPr lang="en-US" sz="1200" dirty="0">
                <a:solidFill>
                  <a:sysClr val="windowText" lastClr="000000"/>
                </a:solidFill>
              </a:rPr>
              <a:t>System Generated)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AD9B7-C10F-F916-888F-6C6407F10D43}"/>
              </a:ext>
            </a:extLst>
          </p:cNvPr>
          <p:cNvSpPr/>
          <p:nvPr/>
        </p:nvSpPr>
        <p:spPr>
          <a:xfrm>
            <a:off x="4225677" y="631647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1F84C-D710-AFA3-0901-9BBD5A642746}"/>
              </a:ext>
            </a:extLst>
          </p:cNvPr>
          <p:cNvSpPr/>
          <p:nvPr/>
        </p:nvSpPr>
        <p:spPr>
          <a:xfrm>
            <a:off x="7383181" y="642405"/>
            <a:ext cx="2393484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(Dropdown List of All Dep’ts)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7946EA-96A3-A685-A642-8D70E4C56798}"/>
              </a:ext>
            </a:extLst>
          </p:cNvPr>
          <p:cNvSpPr txBox="1"/>
          <p:nvPr/>
        </p:nvSpPr>
        <p:spPr>
          <a:xfrm>
            <a:off x="583190" y="1097081"/>
            <a:ext cx="134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 of IA: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DC9175-4EE3-AA78-ED07-7542402D3A85}"/>
              </a:ext>
            </a:extLst>
          </p:cNvPr>
          <p:cNvGrpSpPr/>
          <p:nvPr/>
        </p:nvGrpSpPr>
        <p:grpSpPr>
          <a:xfrm>
            <a:off x="1910905" y="1066328"/>
            <a:ext cx="1223311" cy="338530"/>
            <a:chOff x="1825699" y="1334267"/>
            <a:chExt cx="1223311" cy="338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D43841-F075-5ACE-D4EA-43148E91DC18}"/>
                </a:ext>
              </a:extLst>
            </p:cNvPr>
            <p:cNvSpPr/>
            <p:nvPr/>
          </p:nvSpPr>
          <p:spPr>
            <a:xfrm>
              <a:off x="1844606" y="1334267"/>
              <a:ext cx="1204404" cy="338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Management Review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11B23B-2A66-C9CF-07AF-D7CDA0FB0C3A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0F7E3B-93F7-1726-5034-B3CF0CBAC315}"/>
              </a:ext>
            </a:extLst>
          </p:cNvPr>
          <p:cNvGrpSpPr/>
          <p:nvPr/>
        </p:nvGrpSpPr>
        <p:grpSpPr>
          <a:xfrm>
            <a:off x="3206911" y="1066328"/>
            <a:ext cx="1452041" cy="338530"/>
            <a:chOff x="1741187" y="1334267"/>
            <a:chExt cx="1452041" cy="33853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B05868-9A6E-5910-E15A-8F1307D25D79}"/>
                </a:ext>
              </a:extLst>
            </p:cNvPr>
            <p:cNvSpPr/>
            <p:nvPr/>
          </p:nvSpPr>
          <p:spPr>
            <a:xfrm>
              <a:off x="1741187" y="1334267"/>
              <a:ext cx="1452041" cy="338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Customer Feedbacks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771560B-B3E7-9DF2-DA77-FEB42959506B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208B247-13A1-A1B3-CBB3-5E77F1354694}"/>
              </a:ext>
            </a:extLst>
          </p:cNvPr>
          <p:cNvGrpSpPr/>
          <p:nvPr/>
        </p:nvGrpSpPr>
        <p:grpSpPr>
          <a:xfrm>
            <a:off x="4743464" y="1054430"/>
            <a:ext cx="1343319" cy="321525"/>
            <a:chOff x="1741187" y="1334267"/>
            <a:chExt cx="1343319" cy="3215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A92C94-80EA-A477-0D66-186CC5282BFD}"/>
                </a:ext>
              </a:extLst>
            </p:cNvPr>
            <p:cNvSpPr/>
            <p:nvPr/>
          </p:nvSpPr>
          <p:spPr>
            <a:xfrm>
              <a:off x="1741187" y="1334267"/>
              <a:ext cx="1343319" cy="32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Internal Audit 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CF928E1-BD78-D22D-73DA-EAFD0EAD203D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0F20BE-4149-B9D5-A9C4-8756D4FC920B}"/>
              </a:ext>
            </a:extLst>
          </p:cNvPr>
          <p:cNvGrpSpPr/>
          <p:nvPr/>
        </p:nvGrpSpPr>
        <p:grpSpPr>
          <a:xfrm>
            <a:off x="6268200" y="1064578"/>
            <a:ext cx="1343319" cy="321525"/>
            <a:chOff x="1825699" y="1335700"/>
            <a:chExt cx="1343319" cy="3215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D206251-40C4-FA09-9E7B-AF1E3B95ECD7}"/>
                </a:ext>
              </a:extLst>
            </p:cNvPr>
            <p:cNvSpPr/>
            <p:nvPr/>
          </p:nvSpPr>
          <p:spPr>
            <a:xfrm>
              <a:off x="1825699" y="1335700"/>
              <a:ext cx="1343319" cy="32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Monitoring</a:t>
              </a:r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E18AC4-6903-EEC5-53AD-A4EF28322223}"/>
                </a:ext>
              </a:extLst>
            </p:cNvPr>
            <p:cNvSpPr/>
            <p:nvPr/>
          </p:nvSpPr>
          <p:spPr>
            <a:xfrm>
              <a:off x="1825699" y="1445373"/>
              <a:ext cx="130641" cy="1021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nformation Sign for Hospitals, SKU: S2-0964">
            <a:extLst>
              <a:ext uri="{FF2B5EF4-FFF2-40B4-BE49-F238E27FC236}">
                <a16:creationId xmlns:a16="http://schemas.microsoft.com/office/drawing/2014/main" id="{E9B06F93-E2E8-ABA9-F203-0A8FB759F7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0623" r="25091" b="21076"/>
          <a:stretch/>
        </p:blipFill>
        <p:spPr bwMode="auto">
          <a:xfrm>
            <a:off x="9274328" y="1017335"/>
            <a:ext cx="395341" cy="51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CD640EF-5E98-CED2-4994-83162A2EFEB6}"/>
              </a:ext>
            </a:extLst>
          </p:cNvPr>
          <p:cNvSpPr txBox="1"/>
          <p:nvPr/>
        </p:nvSpPr>
        <p:spPr>
          <a:xfrm>
            <a:off x="583190" y="1489111"/>
            <a:ext cx="1116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Clause No.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2E95E-2185-4BC3-4B87-C5060D46D57E}"/>
              </a:ext>
            </a:extLst>
          </p:cNvPr>
          <p:cNvSpPr/>
          <p:nvPr/>
        </p:nvSpPr>
        <p:spPr>
          <a:xfrm>
            <a:off x="1514691" y="1489111"/>
            <a:ext cx="2393484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(Dropdown List All ISO Clauses)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2446C4-7F72-4E39-7C09-33D5991D5380}"/>
              </a:ext>
            </a:extLst>
          </p:cNvPr>
          <p:cNvSpPr txBox="1"/>
          <p:nvPr/>
        </p:nvSpPr>
        <p:spPr>
          <a:xfrm>
            <a:off x="6921118" y="1796888"/>
            <a:ext cx="2313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Evidences (If available)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7C13FC-46E7-4206-DBCC-9F3BBDA6A754}"/>
              </a:ext>
            </a:extLst>
          </p:cNvPr>
          <p:cNvSpPr/>
          <p:nvPr/>
        </p:nvSpPr>
        <p:spPr>
          <a:xfrm>
            <a:off x="6838703" y="2152750"/>
            <a:ext cx="1299325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Upload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pic>
        <p:nvPicPr>
          <p:cNvPr id="2050" name="Picture 2" descr="Upload Svg Png Icon Free Download (#150954) - OnlineWebFonts.COM">
            <a:extLst>
              <a:ext uri="{FF2B5EF4-FFF2-40B4-BE49-F238E27FC236}">
                <a16:creationId xmlns:a16="http://schemas.microsoft.com/office/drawing/2014/main" id="{B9DEAB21-399D-AF60-FAF4-18E2DE215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260" y="2191827"/>
            <a:ext cx="264236" cy="25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960587-A2EF-D0EA-63B0-42CCD20F08C8}"/>
              </a:ext>
            </a:extLst>
          </p:cNvPr>
          <p:cNvSpPr txBox="1"/>
          <p:nvPr/>
        </p:nvSpPr>
        <p:spPr>
          <a:xfrm>
            <a:off x="539392" y="2015899"/>
            <a:ext cx="5335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Issued By: (System Generated using Log-In Info)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5467D5-7699-3810-EAC1-92DF228A4616}"/>
              </a:ext>
            </a:extLst>
          </p:cNvPr>
          <p:cNvSpPr txBox="1"/>
          <p:nvPr/>
        </p:nvSpPr>
        <p:spPr>
          <a:xfrm>
            <a:off x="4326386" y="1991304"/>
            <a:ext cx="2531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Date: (System Generated)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638353-7C7D-DECF-B4A2-42A57FDD0952}"/>
              </a:ext>
            </a:extLst>
          </p:cNvPr>
          <p:cNvCxnSpPr>
            <a:cxnSpLocks/>
          </p:cNvCxnSpPr>
          <p:nvPr/>
        </p:nvCxnSpPr>
        <p:spPr>
          <a:xfrm>
            <a:off x="0" y="407240"/>
            <a:ext cx="12192000" cy="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04B634-7A67-25EB-765C-A3A23F9D4084}"/>
              </a:ext>
            </a:extLst>
          </p:cNvPr>
          <p:cNvCxnSpPr>
            <a:cxnSpLocks/>
          </p:cNvCxnSpPr>
          <p:nvPr/>
        </p:nvCxnSpPr>
        <p:spPr>
          <a:xfrm>
            <a:off x="-9217" y="3127314"/>
            <a:ext cx="12192000" cy="15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6EBAA9-FBFD-FB13-D57A-9D780DDCD915}"/>
              </a:ext>
            </a:extLst>
          </p:cNvPr>
          <p:cNvSpPr txBox="1"/>
          <p:nvPr/>
        </p:nvSpPr>
        <p:spPr>
          <a:xfrm>
            <a:off x="-6317" y="379142"/>
            <a:ext cx="4154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1 Description of Improvement Action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6E11AA-126C-31FA-0CBC-998E58C8FC70}"/>
              </a:ext>
            </a:extLst>
          </p:cNvPr>
          <p:cNvSpPr txBox="1"/>
          <p:nvPr/>
        </p:nvSpPr>
        <p:spPr>
          <a:xfrm>
            <a:off x="618033" y="3453757"/>
            <a:ext cx="4797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2.1 Improvement Action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BE61463-F8FE-514F-84CC-43900396771D}"/>
              </a:ext>
            </a:extLst>
          </p:cNvPr>
          <p:cNvSpPr/>
          <p:nvPr/>
        </p:nvSpPr>
        <p:spPr>
          <a:xfrm>
            <a:off x="958054" y="3707402"/>
            <a:ext cx="5084319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E96150-FAD6-F6AC-1C28-1C2638297146}"/>
              </a:ext>
            </a:extLst>
          </p:cNvPr>
          <p:cNvSpPr txBox="1"/>
          <p:nvPr/>
        </p:nvSpPr>
        <p:spPr>
          <a:xfrm>
            <a:off x="616086" y="3678135"/>
            <a:ext cx="4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F1FF0F-95F7-A7A9-E884-D3819714330D}"/>
              </a:ext>
            </a:extLst>
          </p:cNvPr>
          <p:cNvSpPr/>
          <p:nvPr/>
        </p:nvSpPr>
        <p:spPr>
          <a:xfrm>
            <a:off x="6103502" y="3697962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FE37A5-07B5-DE28-EB77-DB39B43400EB}"/>
              </a:ext>
            </a:extLst>
          </p:cNvPr>
          <p:cNvSpPr txBox="1"/>
          <p:nvPr/>
        </p:nvSpPr>
        <p:spPr>
          <a:xfrm>
            <a:off x="-9217" y="3145980"/>
            <a:ext cx="586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2 Improvement Actions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90E104-4B2F-D473-2099-E138D31CA693}"/>
              </a:ext>
            </a:extLst>
          </p:cNvPr>
          <p:cNvSpPr txBox="1"/>
          <p:nvPr/>
        </p:nvSpPr>
        <p:spPr>
          <a:xfrm>
            <a:off x="6343619" y="3394885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Completion Date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38A4B55-4D33-4FB0-7825-56881A202457}"/>
              </a:ext>
            </a:extLst>
          </p:cNvPr>
          <p:cNvCxnSpPr>
            <a:cxnSpLocks/>
          </p:cNvCxnSpPr>
          <p:nvPr/>
        </p:nvCxnSpPr>
        <p:spPr>
          <a:xfrm>
            <a:off x="8138028" y="3112914"/>
            <a:ext cx="0" cy="37199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9C22FB8-A38B-5673-FCD8-260233FE747F}"/>
              </a:ext>
            </a:extLst>
          </p:cNvPr>
          <p:cNvSpPr txBox="1"/>
          <p:nvPr/>
        </p:nvSpPr>
        <p:spPr>
          <a:xfrm>
            <a:off x="8199121" y="3110771"/>
            <a:ext cx="3774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Part 3 Verifications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91097B-3299-CE82-7644-FE20F8F43F63}"/>
              </a:ext>
            </a:extLst>
          </p:cNvPr>
          <p:cNvSpPr txBox="1"/>
          <p:nvPr/>
        </p:nvSpPr>
        <p:spPr>
          <a:xfrm>
            <a:off x="8178148" y="3310890"/>
            <a:ext cx="2192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Implemented As Planned?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52369F-5FF5-1CC7-3137-B384ECD8DDC3}"/>
              </a:ext>
            </a:extLst>
          </p:cNvPr>
          <p:cNvSpPr/>
          <p:nvPr/>
        </p:nvSpPr>
        <p:spPr>
          <a:xfrm>
            <a:off x="8258068" y="3739441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2B0CE2-6856-7492-D786-60F2C37FEE34}"/>
              </a:ext>
            </a:extLst>
          </p:cNvPr>
          <p:cNvSpPr/>
          <p:nvPr/>
        </p:nvSpPr>
        <p:spPr>
          <a:xfrm>
            <a:off x="8353679" y="3838839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2400D4-5659-E4B4-6212-27CFE539E496}"/>
              </a:ext>
            </a:extLst>
          </p:cNvPr>
          <p:cNvSpPr/>
          <p:nvPr/>
        </p:nvSpPr>
        <p:spPr>
          <a:xfrm>
            <a:off x="8993203" y="3732743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5A66966-72CC-630F-F4D4-F1486E89FF29}"/>
              </a:ext>
            </a:extLst>
          </p:cNvPr>
          <p:cNvSpPr/>
          <p:nvPr/>
        </p:nvSpPr>
        <p:spPr>
          <a:xfrm>
            <a:off x="9088814" y="3832141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890C69-927E-64D8-DA39-B4C70BD41033}"/>
              </a:ext>
            </a:extLst>
          </p:cNvPr>
          <p:cNvSpPr txBox="1"/>
          <p:nvPr/>
        </p:nvSpPr>
        <p:spPr>
          <a:xfrm>
            <a:off x="11255094" y="3781868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3AA2D15-7AF5-6AB2-5F4B-8D59E29E5A1B}"/>
              </a:ext>
            </a:extLst>
          </p:cNvPr>
          <p:cNvSpPr txBox="1"/>
          <p:nvPr/>
        </p:nvSpPr>
        <p:spPr>
          <a:xfrm>
            <a:off x="9791579" y="3492149"/>
            <a:ext cx="1470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Remarks/Results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82B1329-AA50-3E96-35F3-7836E153DCC3}"/>
              </a:ext>
            </a:extLst>
          </p:cNvPr>
          <p:cNvSpPr/>
          <p:nvPr/>
        </p:nvSpPr>
        <p:spPr>
          <a:xfrm>
            <a:off x="9673114" y="3783559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EE23E1-A8DF-49CA-0F42-16E7E6A3F18D}"/>
              </a:ext>
            </a:extLst>
          </p:cNvPr>
          <p:cNvSpPr/>
          <p:nvPr/>
        </p:nvSpPr>
        <p:spPr>
          <a:xfrm>
            <a:off x="965590" y="4162228"/>
            <a:ext cx="5084319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749446D-0E9D-69C5-B9CC-DDE5B3EB0C41}"/>
              </a:ext>
            </a:extLst>
          </p:cNvPr>
          <p:cNvSpPr txBox="1"/>
          <p:nvPr/>
        </p:nvSpPr>
        <p:spPr>
          <a:xfrm>
            <a:off x="623622" y="4132961"/>
            <a:ext cx="4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48D5662-8A0A-3520-8E94-3F3FC0DEB413}"/>
              </a:ext>
            </a:extLst>
          </p:cNvPr>
          <p:cNvSpPr/>
          <p:nvPr/>
        </p:nvSpPr>
        <p:spPr>
          <a:xfrm>
            <a:off x="6111038" y="4152788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772B6F6-D4F2-70DB-471D-12147F50ECA4}"/>
              </a:ext>
            </a:extLst>
          </p:cNvPr>
          <p:cNvSpPr/>
          <p:nvPr/>
        </p:nvSpPr>
        <p:spPr>
          <a:xfrm>
            <a:off x="8265604" y="4194267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0E5A713D-9BFF-2181-57C1-9126D2EAEB96}"/>
              </a:ext>
            </a:extLst>
          </p:cNvPr>
          <p:cNvSpPr/>
          <p:nvPr/>
        </p:nvSpPr>
        <p:spPr>
          <a:xfrm>
            <a:off x="8361215" y="4293665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F1F2E04-72DB-FEF5-6320-3C448846ED65}"/>
              </a:ext>
            </a:extLst>
          </p:cNvPr>
          <p:cNvSpPr/>
          <p:nvPr/>
        </p:nvSpPr>
        <p:spPr>
          <a:xfrm>
            <a:off x="9000739" y="4187569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BD726859-DDBF-E1B9-A779-BA898078B331}"/>
              </a:ext>
            </a:extLst>
          </p:cNvPr>
          <p:cNvSpPr/>
          <p:nvPr/>
        </p:nvSpPr>
        <p:spPr>
          <a:xfrm>
            <a:off x="9096350" y="4286967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4257452-B22A-31CC-68EB-B37452FE3D47}"/>
              </a:ext>
            </a:extLst>
          </p:cNvPr>
          <p:cNvSpPr txBox="1"/>
          <p:nvPr/>
        </p:nvSpPr>
        <p:spPr>
          <a:xfrm>
            <a:off x="11262630" y="4236694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C8EB54-400C-4168-5E25-6BEE07254DBE}"/>
              </a:ext>
            </a:extLst>
          </p:cNvPr>
          <p:cNvSpPr/>
          <p:nvPr/>
        </p:nvSpPr>
        <p:spPr>
          <a:xfrm>
            <a:off x="9680650" y="4238385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1EF9DC8-8E79-ED14-4CD4-A72DB8124C4E}"/>
              </a:ext>
            </a:extLst>
          </p:cNvPr>
          <p:cNvSpPr/>
          <p:nvPr/>
        </p:nvSpPr>
        <p:spPr>
          <a:xfrm>
            <a:off x="6142624" y="5399656"/>
            <a:ext cx="1706723" cy="321525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Add Improvement Action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3B68D14-FA3E-F3FD-1D4B-78D29608AF48}"/>
              </a:ext>
            </a:extLst>
          </p:cNvPr>
          <p:cNvSpPr/>
          <p:nvPr/>
        </p:nvSpPr>
        <p:spPr>
          <a:xfrm>
            <a:off x="925158" y="4649554"/>
            <a:ext cx="5084319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DE45EB5-BB29-9853-6F54-2B0151154499}"/>
              </a:ext>
            </a:extLst>
          </p:cNvPr>
          <p:cNvSpPr txBox="1"/>
          <p:nvPr/>
        </p:nvSpPr>
        <p:spPr>
          <a:xfrm>
            <a:off x="583190" y="4620287"/>
            <a:ext cx="43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3.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1C090DA-2468-B7B6-D857-DCD489DBDAC1}"/>
              </a:ext>
            </a:extLst>
          </p:cNvPr>
          <p:cNvSpPr/>
          <p:nvPr/>
        </p:nvSpPr>
        <p:spPr>
          <a:xfrm>
            <a:off x="6070606" y="4640114"/>
            <a:ext cx="1824232" cy="3215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(Date Picker)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553221A-D0ED-221E-9303-4DE86EC09E54}"/>
              </a:ext>
            </a:extLst>
          </p:cNvPr>
          <p:cNvSpPr/>
          <p:nvPr/>
        </p:nvSpPr>
        <p:spPr>
          <a:xfrm>
            <a:off x="8225172" y="4681593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Yes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4BF4DAA-6A6A-F7D8-6190-7E5D88B89B4E}"/>
              </a:ext>
            </a:extLst>
          </p:cNvPr>
          <p:cNvSpPr/>
          <p:nvPr/>
        </p:nvSpPr>
        <p:spPr>
          <a:xfrm>
            <a:off x="8320783" y="4780991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2DB4239-EFF9-6160-FB5E-3EC422ED3B87}"/>
              </a:ext>
            </a:extLst>
          </p:cNvPr>
          <p:cNvSpPr/>
          <p:nvPr/>
        </p:nvSpPr>
        <p:spPr>
          <a:xfrm>
            <a:off x="8960307" y="4674895"/>
            <a:ext cx="628108" cy="338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No</a:t>
            </a:r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1F9549-E1A6-944C-4B87-577D11B73D58}"/>
              </a:ext>
            </a:extLst>
          </p:cNvPr>
          <p:cNvSpPr/>
          <p:nvPr/>
        </p:nvSpPr>
        <p:spPr>
          <a:xfrm>
            <a:off x="9055918" y="4774293"/>
            <a:ext cx="130641" cy="1021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44E0B98-7532-A008-72B3-9EE7EE9FF456}"/>
              </a:ext>
            </a:extLst>
          </p:cNvPr>
          <p:cNvSpPr txBox="1"/>
          <p:nvPr/>
        </p:nvSpPr>
        <p:spPr>
          <a:xfrm>
            <a:off x="11222198" y="4724020"/>
            <a:ext cx="9563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Date Stamp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C61391-77A8-74E3-7B85-2B16F0216C52}"/>
              </a:ext>
            </a:extLst>
          </p:cNvPr>
          <p:cNvSpPr/>
          <p:nvPr/>
        </p:nvSpPr>
        <p:spPr>
          <a:xfrm>
            <a:off x="9640218" y="4725711"/>
            <a:ext cx="1622722" cy="31492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Text Box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52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672</Words>
  <Application>Microsoft Office PowerPoint</Application>
  <PresentationFormat>Widescreen</PresentationFormat>
  <Paragraphs>170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Francis Aguilar</cp:lastModifiedBy>
  <cp:revision>7</cp:revision>
  <dcterms:created xsi:type="dcterms:W3CDTF">2022-04-20T22:42:16Z</dcterms:created>
  <dcterms:modified xsi:type="dcterms:W3CDTF">2022-11-01T13:08:10Z</dcterms:modified>
</cp:coreProperties>
</file>