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a4f54c6f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a4f54c6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f54c6f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f54c6f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392854d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392854d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f54c6f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f54c6f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4f54c6f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4f54c6f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4f54c6f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4f54c6f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6783c95f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6783c95f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94300"/>
            <a:ext cx="8520600" cy="83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CS4800 Wildfire AI</a:t>
            </a:r>
            <a:endParaRPr b="1"/>
          </a:p>
        </p:txBody>
      </p:sp>
      <p:sp>
        <p:nvSpPr>
          <p:cNvPr id="55" name="Google Shape;55;p13"/>
          <p:cNvSpPr txBox="1"/>
          <p:nvPr>
            <p:ph idx="1" type="subTitle"/>
          </p:nvPr>
        </p:nvSpPr>
        <p:spPr>
          <a:xfrm>
            <a:off x="2125100" y="3262875"/>
            <a:ext cx="4497600" cy="66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Group Members:</a:t>
            </a:r>
            <a:endParaRPr sz="2000"/>
          </a:p>
        </p:txBody>
      </p:sp>
      <p:pic>
        <p:nvPicPr>
          <p:cNvPr id="56" name="Google Shape;56;p13"/>
          <p:cNvPicPr preferRelativeResize="0"/>
          <p:nvPr/>
        </p:nvPicPr>
        <p:blipFill>
          <a:blip r:embed="rId3">
            <a:alphaModFix/>
          </a:blip>
          <a:stretch>
            <a:fillRect/>
          </a:stretch>
        </p:blipFill>
        <p:spPr>
          <a:xfrm>
            <a:off x="7678150" y="0"/>
            <a:ext cx="1465850" cy="1099376"/>
          </a:xfrm>
          <a:prstGeom prst="rect">
            <a:avLst/>
          </a:prstGeom>
          <a:noFill/>
          <a:ln>
            <a:noFill/>
          </a:ln>
        </p:spPr>
      </p:pic>
      <p:pic>
        <p:nvPicPr>
          <p:cNvPr id="57" name="Google Shape;57;p13"/>
          <p:cNvPicPr preferRelativeResize="0"/>
          <p:nvPr/>
        </p:nvPicPr>
        <p:blipFill>
          <a:blip r:embed="rId4">
            <a:alphaModFix/>
          </a:blip>
          <a:stretch>
            <a:fillRect/>
          </a:stretch>
        </p:blipFill>
        <p:spPr>
          <a:xfrm>
            <a:off x="235075" y="3994400"/>
            <a:ext cx="989250" cy="989250"/>
          </a:xfrm>
          <a:prstGeom prst="rect">
            <a:avLst/>
          </a:prstGeom>
          <a:noFill/>
          <a:ln>
            <a:noFill/>
          </a:ln>
        </p:spPr>
      </p:pic>
      <p:pic>
        <p:nvPicPr>
          <p:cNvPr id="58" name="Google Shape;58;p13"/>
          <p:cNvPicPr preferRelativeResize="0"/>
          <p:nvPr/>
        </p:nvPicPr>
        <p:blipFill>
          <a:blip r:embed="rId5">
            <a:alphaModFix/>
          </a:blip>
          <a:stretch>
            <a:fillRect/>
          </a:stretch>
        </p:blipFill>
        <p:spPr>
          <a:xfrm>
            <a:off x="5557225" y="2747775"/>
            <a:ext cx="1586800" cy="2170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Data</a:t>
            </a:r>
            <a:endParaRPr/>
          </a:p>
        </p:txBody>
      </p:sp>
      <p:sp>
        <p:nvSpPr>
          <p:cNvPr id="64" name="Google Shape;64;p14"/>
          <p:cNvSpPr txBox="1"/>
          <p:nvPr>
            <p:ph idx="1" type="body"/>
          </p:nvPr>
        </p:nvSpPr>
        <p:spPr>
          <a:xfrm>
            <a:off x="311700" y="1216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Weather data: The California Irrigation Management Information System  </a:t>
            </a:r>
            <a:endParaRPr sz="1400"/>
          </a:p>
          <a:p>
            <a:pPr indent="0" lvl="0" marL="0" rtl="0" algn="l">
              <a:spcBef>
                <a:spcPts val="1200"/>
              </a:spcBef>
              <a:spcAft>
                <a:spcPts val="0"/>
              </a:spcAft>
              <a:buNone/>
            </a:pPr>
            <a:r>
              <a:rPr lang="en" sz="1400"/>
              <a:t>Fire Data: Kaggle.com California WildFires (2013-2020) </a:t>
            </a:r>
            <a:endParaRPr sz="1400"/>
          </a:p>
          <a:p>
            <a:pPr indent="-317500" lvl="0" marL="457200" rtl="0" algn="l">
              <a:spcBef>
                <a:spcPts val="1200"/>
              </a:spcBef>
              <a:spcAft>
                <a:spcPts val="0"/>
              </a:spcAft>
              <a:buSzPts val="1400"/>
              <a:buChar char="●"/>
            </a:pPr>
            <a:r>
              <a:rPr lang="en" sz="1400"/>
              <a:t>We matched the </a:t>
            </a:r>
            <a:r>
              <a:rPr lang="en" sz="1400"/>
              <a:t>dates &amp; locations of the fire data to weather data and combined the information</a:t>
            </a:r>
            <a:endParaRPr sz="1400"/>
          </a:p>
          <a:p>
            <a:pPr indent="-317500" lvl="0" marL="457200" rtl="0" algn="l">
              <a:spcBef>
                <a:spcPts val="0"/>
              </a:spcBef>
              <a:spcAft>
                <a:spcPts val="0"/>
              </a:spcAft>
              <a:buSzPts val="1400"/>
              <a:buChar char="●"/>
            </a:pPr>
            <a:r>
              <a:rPr lang="en" sz="1400"/>
              <a:t>Sorting in Excel, exporting as .csv </a:t>
            </a:r>
            <a:endParaRPr sz="1400"/>
          </a:p>
          <a:p>
            <a:pPr indent="-317500" lvl="0" marL="457200" rtl="0" algn="l">
              <a:spcBef>
                <a:spcPts val="0"/>
              </a:spcBef>
              <a:spcAft>
                <a:spcPts val="0"/>
              </a:spcAft>
              <a:buSzPts val="1400"/>
              <a:buChar char="●"/>
            </a:pPr>
            <a:r>
              <a:rPr lang="en" sz="1400"/>
              <a:t>Formatted the data to feed into the training model</a:t>
            </a:r>
            <a:endParaRPr sz="1400"/>
          </a:p>
        </p:txBody>
      </p:sp>
      <p:pic>
        <p:nvPicPr>
          <p:cNvPr id="65" name="Google Shape;65;p14"/>
          <p:cNvPicPr preferRelativeResize="0"/>
          <p:nvPr/>
        </p:nvPicPr>
        <p:blipFill>
          <a:blip r:embed="rId3">
            <a:alphaModFix/>
          </a:blip>
          <a:stretch>
            <a:fillRect/>
          </a:stretch>
        </p:blipFill>
        <p:spPr>
          <a:xfrm>
            <a:off x="245870" y="3657775"/>
            <a:ext cx="1338900" cy="1241200"/>
          </a:xfrm>
          <a:prstGeom prst="rect">
            <a:avLst/>
          </a:prstGeom>
          <a:noFill/>
          <a:ln>
            <a:noFill/>
          </a:ln>
        </p:spPr>
      </p:pic>
      <p:pic>
        <p:nvPicPr>
          <p:cNvPr id="66" name="Google Shape;66;p14"/>
          <p:cNvPicPr preferRelativeResize="0"/>
          <p:nvPr/>
        </p:nvPicPr>
        <p:blipFill>
          <a:blip r:embed="rId4">
            <a:alphaModFix/>
          </a:blip>
          <a:stretch>
            <a:fillRect/>
          </a:stretch>
        </p:blipFill>
        <p:spPr>
          <a:xfrm>
            <a:off x="7600750" y="3610775"/>
            <a:ext cx="1434952" cy="1434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699750" y="2914975"/>
            <a:ext cx="6035400" cy="1230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Used </a:t>
            </a:r>
            <a:r>
              <a:rPr lang="en"/>
              <a:t>Jupyter notebooks in JupyterLab</a:t>
            </a:r>
            <a:endParaRPr/>
          </a:p>
          <a:p>
            <a:pPr indent="-325755" lvl="0" marL="457200" rtl="0" algn="l">
              <a:spcBef>
                <a:spcPts val="0"/>
              </a:spcBef>
              <a:spcAft>
                <a:spcPts val="0"/>
              </a:spcAft>
              <a:buSzPct val="100000"/>
              <a:buChar char="●"/>
            </a:pPr>
            <a:r>
              <a:rPr lang="en"/>
              <a:t>Tried DeepAR as well as a foray with SageMaker Canvas</a:t>
            </a:r>
            <a:endParaRPr/>
          </a:p>
          <a:p>
            <a:pPr indent="-325755" lvl="0" marL="457200" rtl="0" algn="l">
              <a:spcBef>
                <a:spcPts val="0"/>
              </a:spcBef>
              <a:spcAft>
                <a:spcPts val="0"/>
              </a:spcAft>
              <a:buSzPct val="100000"/>
              <a:buChar char="●"/>
            </a:pPr>
            <a:r>
              <a:rPr lang="en"/>
              <a:t>Ended up using XGBoost</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2408850" y="348300"/>
            <a:ext cx="4326301" cy="2223450"/>
          </a:xfrm>
          <a:prstGeom prst="rect">
            <a:avLst/>
          </a:prstGeom>
          <a:noFill/>
          <a:ln>
            <a:noFill/>
          </a:ln>
        </p:spPr>
      </p:pic>
      <p:pic>
        <p:nvPicPr>
          <p:cNvPr id="73" name="Google Shape;73;p15"/>
          <p:cNvPicPr preferRelativeResize="0"/>
          <p:nvPr/>
        </p:nvPicPr>
        <p:blipFill>
          <a:blip r:embed="rId4">
            <a:alphaModFix/>
          </a:blip>
          <a:stretch>
            <a:fillRect/>
          </a:stretch>
        </p:blipFill>
        <p:spPr>
          <a:xfrm>
            <a:off x="7898600" y="4145581"/>
            <a:ext cx="885275" cy="66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vs DeepAR Forecasting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XGBoost can be used for solving regression problems.</a:t>
            </a:r>
            <a:endParaRPr/>
          </a:p>
          <a:p>
            <a:pPr indent="-342900" lvl="0" marL="457200" rtl="0" algn="l">
              <a:spcBef>
                <a:spcPts val="0"/>
              </a:spcBef>
              <a:spcAft>
                <a:spcPts val="0"/>
              </a:spcAft>
              <a:buSzPts val="1800"/>
              <a:buChar char="●"/>
            </a:pPr>
            <a:r>
              <a:rPr lang="en"/>
              <a:t>It provides a continuous value between 0 and 1 which is the prediction value that represents a probability of the target variable.</a:t>
            </a:r>
            <a:endParaRPr/>
          </a:p>
          <a:p>
            <a:pPr indent="-342900" lvl="0" marL="457200" rtl="0" algn="l">
              <a:spcBef>
                <a:spcPts val="0"/>
              </a:spcBef>
              <a:spcAft>
                <a:spcPts val="0"/>
              </a:spcAft>
              <a:buSzPts val="1800"/>
              <a:buChar char="●"/>
            </a:pPr>
            <a:r>
              <a:rPr lang="en"/>
              <a:t>The first column is called the target variable and the other remaining columns are the feature variables that help to build the predictive model.</a:t>
            </a:r>
            <a:endParaRPr/>
          </a:p>
          <a:p>
            <a:pPr indent="-342900" lvl="0" marL="457200" rtl="0" algn="l">
              <a:spcBef>
                <a:spcPts val="0"/>
              </a:spcBef>
              <a:spcAft>
                <a:spcPts val="0"/>
              </a:spcAft>
              <a:buSzPts val="1800"/>
              <a:buChar char="●"/>
            </a:pPr>
            <a:r>
              <a:rPr lang="en"/>
              <a:t>Since we are trying to predict </a:t>
            </a:r>
            <a:r>
              <a:rPr lang="en"/>
              <a:t>whether there was a fire or not, this algorithm is appropriate for solving our problem</a:t>
            </a:r>
            <a:endParaRPr/>
          </a:p>
          <a:p>
            <a:pPr indent="-342900" lvl="0" marL="457200" rtl="0" algn="l">
              <a:spcBef>
                <a:spcPts val="0"/>
              </a:spcBef>
              <a:spcAft>
                <a:spcPts val="0"/>
              </a:spcAft>
              <a:buSzPts val="1800"/>
              <a:buChar char="●"/>
            </a:pPr>
            <a:r>
              <a:rPr lang="en"/>
              <a:t>DeepAR is a time-series algorithm that builds a model using the output of the previous day as input.</a:t>
            </a:r>
            <a:endParaRPr/>
          </a:p>
          <a:p>
            <a:pPr indent="-317500" lvl="1" marL="914400" rtl="0" algn="l">
              <a:spcBef>
                <a:spcPts val="0"/>
              </a:spcBef>
              <a:spcAft>
                <a:spcPts val="0"/>
              </a:spcAft>
              <a:buSzPts val="1400"/>
              <a:buChar char="○"/>
            </a:pPr>
            <a:r>
              <a:rPr lang="en"/>
              <a:t>This algorithm would also work well for our project, but the result of this algorithm was not a continuous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the Lambda Function</a:t>
            </a:r>
            <a:endParaRPr/>
          </a:p>
        </p:txBody>
      </p:sp>
      <p:sp>
        <p:nvSpPr>
          <p:cNvPr id="85" name="Google Shape;85;p17"/>
          <p:cNvSpPr txBox="1"/>
          <p:nvPr>
            <p:ph idx="1" type="body"/>
          </p:nvPr>
        </p:nvSpPr>
        <p:spPr>
          <a:xfrm>
            <a:off x="311700" y="1152475"/>
            <a:ext cx="8520600" cy="3834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To expose the endpoint used for making predictions, a lambda function that uses our endpoint was deployed using API Gateway.</a:t>
            </a:r>
            <a:endParaRPr/>
          </a:p>
          <a:p>
            <a:pPr indent="-325755" lvl="0" marL="457200" rtl="0" algn="l">
              <a:spcBef>
                <a:spcPts val="0"/>
              </a:spcBef>
              <a:spcAft>
                <a:spcPts val="0"/>
              </a:spcAft>
              <a:buSzPct val="100000"/>
              <a:buChar char="●"/>
            </a:pPr>
            <a:r>
              <a:rPr lang="en"/>
              <a:t>For the lambda function, an environment variable that is the name of our endpoint first needs to be set up. Then we can call the invoke_endpoint function on our sagemaker runtime variable with the necessary data that was passed to our function through the payload.</a:t>
            </a:r>
            <a:endParaRPr/>
          </a:p>
          <a:p>
            <a:pPr indent="-325755" lvl="0" marL="457200" rtl="0" algn="l">
              <a:spcBef>
                <a:spcPts val="0"/>
              </a:spcBef>
              <a:spcAft>
                <a:spcPts val="0"/>
              </a:spcAft>
              <a:buSzPct val="100000"/>
              <a:buChar char="●"/>
            </a:pPr>
            <a:r>
              <a:rPr lang="en"/>
              <a:t>To get the list of station IDs, </a:t>
            </a:r>
            <a:r>
              <a:rPr lang="en"/>
              <a:t>which</a:t>
            </a:r>
            <a:r>
              <a:rPr lang="en"/>
              <a:t> we used as our locations, we used an endpoint that was created by the web service team that queried a database that had the location data. Then we run our prediction for every location.</a:t>
            </a:r>
            <a:endParaRPr/>
          </a:p>
          <a:p>
            <a:pPr indent="-325755" lvl="0" marL="457200" rtl="0" algn="l">
              <a:spcBef>
                <a:spcPts val="0"/>
              </a:spcBef>
              <a:spcAft>
                <a:spcPts val="0"/>
              </a:spcAft>
              <a:buSzPct val="100000"/>
              <a:buChar char="●"/>
            </a:pPr>
            <a:r>
              <a:rPr lang="en"/>
              <a:t>After we have collected all the predictions, we return that entire list as the body of the JSON return file. </a:t>
            </a:r>
            <a:endParaRPr/>
          </a:p>
          <a:p>
            <a:pPr indent="-325755" lvl="0" marL="457200" rtl="0" algn="l">
              <a:spcBef>
                <a:spcPts val="0"/>
              </a:spcBef>
              <a:spcAft>
                <a:spcPts val="0"/>
              </a:spcAft>
              <a:buSzPct val="100000"/>
              <a:buChar char="●"/>
            </a:pPr>
            <a:r>
              <a:rPr lang="en"/>
              <a:t>Now that we finished the lambda function, we can deploy it using API Gateway which supplies us with the URL needed to invoke our function which uses our endpoint.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Coordinating with Web Service Team</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our coordination involved discussing how the data is passed between modules, what data needs to be calculated using historical data, and how some data should be formatted:</a:t>
            </a:r>
            <a:endParaRPr/>
          </a:p>
          <a:p>
            <a:pPr indent="-317500" lvl="1" marL="914400" rtl="0" algn="l">
              <a:spcBef>
                <a:spcPts val="0"/>
              </a:spcBef>
              <a:spcAft>
                <a:spcPts val="0"/>
              </a:spcAft>
              <a:buSzPts val="1400"/>
              <a:buChar char="○"/>
            </a:pPr>
            <a:r>
              <a:rPr lang="en"/>
              <a:t>The name of the labels of the data in the payload that is passed to our lambda function needed to be known in advance. We settled on ‘air’, ‘hum’, ‘date’, ‘p30’, ‘p60’ and ‘p90’.</a:t>
            </a:r>
            <a:endParaRPr/>
          </a:p>
          <a:p>
            <a:pPr indent="-317500" lvl="1" marL="914400" rtl="0" algn="l">
              <a:spcBef>
                <a:spcPts val="0"/>
              </a:spcBef>
              <a:spcAft>
                <a:spcPts val="0"/>
              </a:spcAft>
              <a:buSzPts val="1400"/>
              <a:buChar char="○"/>
            </a:pPr>
            <a:r>
              <a:rPr lang="en"/>
              <a:t>The temperature, humidity, and precipitation needed to calculated using historical data; we gave our historical data to the web service team that stores it in a </a:t>
            </a:r>
            <a:r>
              <a:rPr lang="en"/>
              <a:t>database</a:t>
            </a:r>
            <a:r>
              <a:rPr lang="en"/>
              <a:t> which is queried when it is needed.</a:t>
            </a:r>
            <a:endParaRPr/>
          </a:p>
          <a:p>
            <a:pPr indent="-317500" lvl="1" marL="914400" rtl="0" algn="l">
              <a:spcBef>
                <a:spcPts val="0"/>
              </a:spcBef>
              <a:spcAft>
                <a:spcPts val="0"/>
              </a:spcAft>
              <a:buSzPts val="1400"/>
              <a:buChar char="○"/>
            </a:pPr>
            <a:r>
              <a:rPr lang="en"/>
              <a:t>Dates need to be converted into a unique value, and we settled on converting the date into an integer. The date format of mm/dd/yyyy is converted into an integer in the form yyyymmdd. </a:t>
            </a:r>
            <a:r>
              <a:rPr lang="en"/>
              <a:t>For example, 01/01/2013 is converted into 20130101.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Unit Tests:</a:t>
            </a:r>
            <a:endParaRPr/>
          </a:p>
          <a:p>
            <a:pPr indent="-317500" lvl="1" marL="914400" rtl="0" algn="l">
              <a:spcBef>
                <a:spcPts val="0"/>
              </a:spcBef>
              <a:spcAft>
                <a:spcPts val="0"/>
              </a:spcAft>
              <a:buSzPts val="1400"/>
              <a:buChar char="○"/>
            </a:pPr>
            <a:r>
              <a:rPr lang="en"/>
              <a:t>Before training the AI model, we get a subset of the training data to see how well our model can predict wildfires. </a:t>
            </a:r>
            <a:r>
              <a:rPr lang="en"/>
              <a:t>Unfortunately, the result is not as we had hoped. Of all of the testing data we had, we predicted that there would not be any fires, but there were 161 fires in the test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Integration Tests:</a:t>
            </a:r>
            <a:endParaRPr/>
          </a:p>
          <a:p>
            <a:pPr indent="-317500" lvl="1" marL="914400" rtl="0" algn="l">
              <a:spcBef>
                <a:spcPts val="0"/>
              </a:spcBef>
              <a:spcAft>
                <a:spcPts val="0"/>
              </a:spcAft>
              <a:buSzPts val="1400"/>
              <a:buChar char="○"/>
            </a:pPr>
            <a:r>
              <a:rPr lang="en"/>
              <a:t>Once our endpoint was created and we had a URL that we could pass a payload to, we worked closely with the webservice team to make sure that they can access our endpoint. We used the Postman application to test whether our endpoint can be accessed through other users.</a:t>
            </a:r>
            <a:endParaRPr/>
          </a:p>
        </p:txBody>
      </p:sp>
      <p:pic>
        <p:nvPicPr>
          <p:cNvPr id="98" name="Google Shape;98;p19"/>
          <p:cNvPicPr preferRelativeResize="0"/>
          <p:nvPr/>
        </p:nvPicPr>
        <p:blipFill>
          <a:blip r:embed="rId3">
            <a:alphaModFix/>
          </a:blip>
          <a:stretch>
            <a:fillRect/>
          </a:stretch>
        </p:blipFill>
        <p:spPr>
          <a:xfrm>
            <a:off x="1752600" y="2107660"/>
            <a:ext cx="1172750" cy="9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Validation Testing:</a:t>
            </a:r>
            <a:endParaRPr/>
          </a:p>
          <a:p>
            <a:pPr indent="-317500" lvl="1" marL="914400" rtl="0" algn="l">
              <a:spcBef>
                <a:spcPts val="0"/>
              </a:spcBef>
              <a:spcAft>
                <a:spcPts val="0"/>
              </a:spcAft>
              <a:buSzPts val="1400"/>
              <a:buChar char="○"/>
            </a:pPr>
            <a:r>
              <a:rPr lang="en"/>
              <a:t>We needed to test whether our endpoint can wait for a request, and then </a:t>
            </a:r>
            <a:r>
              <a:rPr lang="en"/>
              <a:t>respond</a:t>
            </a:r>
            <a:r>
              <a:rPr lang="en"/>
              <a:t> back with predictions when it did </a:t>
            </a:r>
            <a:r>
              <a:rPr lang="en"/>
              <a:t>receive</a:t>
            </a:r>
            <a:r>
              <a:rPr lang="en"/>
              <a:t> a request. This was also done using Postman.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System Testing:</a:t>
            </a:r>
            <a:endParaRPr/>
          </a:p>
          <a:p>
            <a:pPr indent="-317500" lvl="1" marL="914400" rtl="0" algn="l">
              <a:spcBef>
                <a:spcPts val="0"/>
              </a:spcBef>
              <a:spcAft>
                <a:spcPts val="0"/>
              </a:spcAft>
              <a:buSzPts val="1400"/>
              <a:buChar char="○"/>
            </a:pPr>
            <a:r>
              <a:rPr lang="en"/>
              <a:t>Now that our endpoint was connected to the web service team and predictions can be delivered to them on request, the web service team can pass the predictions to the web app team which displays the results on a map. To test this, we simply used the web app teams application to pass it data and wait for the map to be updated with the resulting predictions.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