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A5106-7948-4B1D-A9AB-C70E0804E9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C6D95-5709-467A-9228-56439D53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C6D95-5709-467A-9228-56439D53A5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B150D5B-CEF7-44CA-8744-48A3329BC4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E32A3E4C-2E1D-46B4-BD24-CDC6985D19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64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0D5B-CEF7-44CA-8744-48A3329BC4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3E4C-2E1D-46B4-BD24-CDC6985D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3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0D5B-CEF7-44CA-8744-48A3329BC4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3E4C-2E1D-46B4-BD24-CDC6985D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0D5B-CEF7-44CA-8744-48A3329BC4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3E4C-2E1D-46B4-BD24-CDC6985D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6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0D5B-CEF7-44CA-8744-48A3329BC4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3E4C-2E1D-46B4-BD24-CDC6985D19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69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0D5B-CEF7-44CA-8744-48A3329BC4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3E4C-2E1D-46B4-BD24-CDC6985D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8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0D5B-CEF7-44CA-8744-48A3329BC4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3E4C-2E1D-46B4-BD24-CDC6985D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8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0D5B-CEF7-44CA-8744-48A3329BC4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3E4C-2E1D-46B4-BD24-CDC6985D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0D5B-CEF7-44CA-8744-48A3329BC4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3E4C-2E1D-46B4-BD24-CDC6985D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1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0D5B-CEF7-44CA-8744-48A3329BC4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3E4C-2E1D-46B4-BD24-CDC6985D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2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0D5B-CEF7-44CA-8744-48A3329BC4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3E4C-2E1D-46B4-BD24-CDC6985D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1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B150D5B-CEF7-44CA-8744-48A3329BC4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E32A3E4C-2E1D-46B4-BD24-CDC6985D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37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ree_variables_and_bound_variabl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1085-2482-4668-BB2F-FC3C7F04D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/>
              <a:t>LISP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56A7E-4C97-4AC3-97A4-6515FAA70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7612"/>
            <a:ext cx="9144000" cy="7301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Presenter:</a:t>
            </a:r>
          </a:p>
          <a:p>
            <a:r>
              <a:rPr lang="en-US" dirty="0"/>
              <a:t>Christopher Koepke</a:t>
            </a:r>
          </a:p>
        </p:txBody>
      </p:sp>
    </p:spTree>
    <p:extLst>
      <p:ext uri="{BB962C8B-B14F-4D97-AF65-F5344CB8AC3E}">
        <p14:creationId xmlns:p14="http://schemas.microsoft.com/office/powerpoint/2010/main" val="360922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E42D2C-7AF3-4149-A623-986931147076}"/>
              </a:ext>
            </a:extLst>
          </p:cNvPr>
          <p:cNvSpPr txBox="1">
            <a:spLocks/>
          </p:cNvSpPr>
          <p:nvPr/>
        </p:nvSpPr>
        <p:spPr>
          <a:xfrm>
            <a:off x="710214" y="324579"/>
            <a:ext cx="1028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LISP ARRAYS AND POINTERS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D5A67-2702-4645-BB82-25244C61AD78}"/>
              </a:ext>
            </a:extLst>
          </p:cNvPr>
          <p:cNvSpPr txBox="1"/>
          <p:nvPr/>
        </p:nvSpPr>
        <p:spPr>
          <a:xfrm>
            <a:off x="710213" y="1251750"/>
            <a:ext cx="102803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LISP arrays are like other programming languages. It is just continuous blocks of memory where each block of memory is the size of the elements being sorted in them.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indexing of the array is 0 to n-1 and must be a non-negative integer.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Pointers are used in LISP but not exactly in the way that we have seen in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LISP is build on the idea of lists, nearly every function, variable, list, etc. is basically a pointer to a memory location that holds a value and another pointer to its pair.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make what I think of as a pseudo-pointer. We can use the functions car and </a:t>
            </a:r>
            <a:r>
              <a:rPr lang="en-US" dirty="0" err="1"/>
              <a:t>cdr.</a:t>
            </a:r>
            <a:endParaRPr lang="en-US" dirty="0"/>
          </a:p>
          <a:p>
            <a:pPr lvl="8"/>
            <a:r>
              <a:rPr lang="en-US" dirty="0"/>
              <a:t>				      car returns a copy of the first value of a</a:t>
            </a:r>
          </a:p>
          <a:p>
            <a:pPr lvl="8"/>
            <a:r>
              <a:rPr lang="en-US" dirty="0"/>
              <a:t>                                   and </a:t>
            </a:r>
            <a:r>
              <a:rPr lang="en-US" dirty="0" err="1"/>
              <a:t>cdr</a:t>
            </a:r>
            <a:r>
              <a:rPr lang="en-US" dirty="0"/>
              <a:t> returns a copy of the rest.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15DA5-B798-42FD-A33A-82D22B4E2ECD}"/>
              </a:ext>
            </a:extLst>
          </p:cNvPr>
          <p:cNvSpPr txBox="1"/>
          <p:nvPr/>
        </p:nvSpPr>
        <p:spPr>
          <a:xfrm>
            <a:off x="1201446" y="2221246"/>
            <a:ext cx="9522779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setf</a:t>
            </a:r>
            <a:r>
              <a:rPr lang="en-US" dirty="0">
                <a:solidFill>
                  <a:schemeClr val="bg1"/>
                </a:solidFill>
              </a:rPr>
              <a:t> my-array (make-array '(10)))  // An array named my-array with size of 10.</a:t>
            </a:r>
          </a:p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setf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aref</a:t>
            </a:r>
            <a:r>
              <a:rPr lang="en-US" dirty="0">
                <a:solidFill>
                  <a:schemeClr val="bg1"/>
                </a:solidFill>
              </a:rPr>
              <a:t> my-array 0) 25)               // </a:t>
            </a:r>
            <a:r>
              <a:rPr lang="en-US" dirty="0" err="1">
                <a:solidFill>
                  <a:schemeClr val="bg1"/>
                </a:solidFill>
              </a:rPr>
              <a:t>aref</a:t>
            </a:r>
            <a:r>
              <a:rPr lang="en-US" dirty="0">
                <a:solidFill>
                  <a:schemeClr val="bg1"/>
                </a:solidFill>
              </a:rPr>
              <a:t> is used to access the array at a given index and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// the </a:t>
            </a:r>
            <a:r>
              <a:rPr lang="en-US" dirty="0" err="1">
                <a:solidFill>
                  <a:schemeClr val="bg1"/>
                </a:solidFill>
              </a:rPr>
              <a:t>setf</a:t>
            </a:r>
            <a:r>
              <a:rPr lang="en-US" dirty="0">
                <a:solidFill>
                  <a:schemeClr val="bg1"/>
                </a:solidFill>
              </a:rPr>
              <a:t> is used to insert the value 25.</a:t>
            </a:r>
          </a:p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setf</a:t>
            </a:r>
            <a:r>
              <a:rPr lang="en-US" dirty="0">
                <a:solidFill>
                  <a:schemeClr val="bg1"/>
                </a:solidFill>
              </a:rPr>
              <a:t> x (make-array '(3 3)                 // make a 3x3 array and assign the initial elements.</a:t>
            </a:r>
          </a:p>
          <a:p>
            <a:r>
              <a:rPr lang="en-US" dirty="0">
                <a:solidFill>
                  <a:schemeClr val="bg1"/>
                </a:solidFill>
              </a:rPr>
              <a:t>     '((0 1 2 ) (3 4 5) (6 7 8))))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EF362-6426-4CE3-BE1F-7F9CDA85E1B2}"/>
              </a:ext>
            </a:extLst>
          </p:cNvPr>
          <p:cNvSpPr txBox="1"/>
          <p:nvPr/>
        </p:nvSpPr>
        <p:spPr>
          <a:xfrm>
            <a:off x="710212" y="5452899"/>
            <a:ext cx="5805997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setq</a:t>
            </a:r>
            <a:r>
              <a:rPr lang="en-US" dirty="0">
                <a:solidFill>
                  <a:schemeClr val="bg1"/>
                </a:solidFill>
              </a:rPr>
              <a:t> a '(1 2 3))  // set the list to the name a</a:t>
            </a:r>
          </a:p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setq</a:t>
            </a:r>
            <a:r>
              <a:rPr lang="en-US" dirty="0">
                <a:solidFill>
                  <a:schemeClr val="bg1"/>
                </a:solidFill>
              </a:rPr>
              <a:t> b (</a:t>
            </a:r>
            <a:r>
              <a:rPr lang="en-US" dirty="0" err="1">
                <a:solidFill>
                  <a:schemeClr val="bg1"/>
                </a:solidFill>
              </a:rPr>
              <a:t>cdr</a:t>
            </a:r>
            <a:r>
              <a:rPr lang="en-US" dirty="0">
                <a:solidFill>
                  <a:schemeClr val="bg1"/>
                </a:solidFill>
              </a:rPr>
              <a:t> a))  // set b to point to the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element of a</a:t>
            </a:r>
          </a:p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setf</a:t>
            </a:r>
            <a:r>
              <a:rPr lang="en-US" dirty="0">
                <a:solidFill>
                  <a:schemeClr val="bg1"/>
                </a:solidFill>
              </a:rPr>
              <a:t> (car b) 4)  // change first element b points to </a:t>
            </a:r>
            <a:r>
              <a:rPr lang="en-US" dirty="0" err="1">
                <a:solidFill>
                  <a:schemeClr val="bg1"/>
                </a:solidFill>
              </a:rPr>
              <a:t>to</a:t>
            </a:r>
            <a:r>
              <a:rPr lang="en-US" dirty="0">
                <a:solidFill>
                  <a:schemeClr val="bg1"/>
                </a:solidFill>
              </a:rPr>
              <a:t> 4</a:t>
            </a:r>
          </a:p>
          <a:p>
            <a:r>
              <a:rPr lang="en-US" dirty="0">
                <a:solidFill>
                  <a:schemeClr val="bg1"/>
                </a:solidFill>
              </a:rPr>
              <a:t>(print a)           // outputs (1 4 3)</a:t>
            </a:r>
          </a:p>
        </p:txBody>
      </p:sp>
    </p:spTree>
    <p:extLst>
      <p:ext uri="{BB962C8B-B14F-4D97-AF65-F5344CB8AC3E}">
        <p14:creationId xmlns:p14="http://schemas.microsoft.com/office/powerpoint/2010/main" val="45019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E42D2C-7AF3-4149-A623-986931147076}"/>
              </a:ext>
            </a:extLst>
          </p:cNvPr>
          <p:cNvSpPr txBox="1">
            <a:spLocks/>
          </p:cNvSpPr>
          <p:nvPr/>
        </p:nvSpPr>
        <p:spPr>
          <a:xfrm>
            <a:off x="710213" y="358609"/>
            <a:ext cx="7501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REFERENCES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D5A67-2702-4645-BB82-25244C61AD78}"/>
              </a:ext>
            </a:extLst>
          </p:cNvPr>
          <p:cNvSpPr txBox="1"/>
          <p:nvPr/>
        </p:nvSpPr>
        <p:spPr>
          <a:xfrm>
            <a:off x="506027" y="1189606"/>
            <a:ext cx="107242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Wikipedia contributors. (2022, April 7). Lisp (programming language). In </a:t>
            </a:r>
            <a:r>
              <a:rPr lang="en-US" i="1" dirty="0"/>
              <a:t>Wikipedia, The Free Encyclopedia</a:t>
            </a:r>
            <a:r>
              <a:rPr lang="en-US" dirty="0"/>
              <a:t>. Retrieved 21:54, April 23, 2022, from https://en.wikipedia.org/w/index.php?title=Lisp_(programming_language)&amp;oldid=1081505625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Hemmendinger, D. (Invalid Date). </a:t>
            </a:r>
            <a:r>
              <a:rPr lang="en-US" i="1" dirty="0"/>
              <a:t>LISP</a:t>
            </a:r>
            <a:r>
              <a:rPr lang="en-US" dirty="0"/>
              <a:t>. </a:t>
            </a:r>
            <a:r>
              <a:rPr lang="en-US" i="1" dirty="0"/>
              <a:t>Encyclopedia Britannica</a:t>
            </a:r>
            <a:r>
              <a:rPr lang="en-US" dirty="0"/>
              <a:t>. https://www.britannica.com/technology/LISP-computer-language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Wikipedia contributors. (2022, February 7). S-expression. In </a:t>
            </a:r>
            <a:r>
              <a:rPr lang="en-US" i="1" dirty="0"/>
              <a:t>Wikipedia, The Free Encyclopedia</a:t>
            </a:r>
            <a:r>
              <a:rPr lang="en-US" dirty="0"/>
              <a:t>. Retrieved 22:32, April 23, 2022, from https://en.wikipedia.org/w/index.php?title=S-expression&amp;oldid=1070385728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www.gnu.org. (No Date Provided). Control Structures in </a:t>
            </a:r>
            <a:r>
              <a:rPr lang="en-US" dirty="0" err="1"/>
              <a:t>elisp</a:t>
            </a:r>
            <a:r>
              <a:rPr lang="en-US" dirty="0"/>
              <a:t>. Retrieved April 23, 2022, from https://www.gnu.org/software/emacs/manual/html_node/elisp/Control-Structures.html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6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E42D2C-7AF3-4149-A623-986931147076}"/>
              </a:ext>
            </a:extLst>
          </p:cNvPr>
          <p:cNvSpPr txBox="1">
            <a:spLocks/>
          </p:cNvSpPr>
          <p:nvPr/>
        </p:nvSpPr>
        <p:spPr>
          <a:xfrm>
            <a:off x="825624" y="324579"/>
            <a:ext cx="7501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IS LISP?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7EC1B-7BCE-4842-A50F-57327D81240A}"/>
              </a:ext>
            </a:extLst>
          </p:cNvPr>
          <p:cNvSpPr txBox="1"/>
          <p:nvPr/>
        </p:nvSpPr>
        <p:spPr>
          <a:xfrm>
            <a:off x="825623" y="1155576"/>
            <a:ext cx="100051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an acronym of list processing (LISP).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family of programming languages.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means that there are many “dialects” of LISP.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well-known general-purpose dialects are Racket, Common LISP, Scheme, and Clojure.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originally created as a practical mathematical notation for computer programs.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Influenced by lambda calculus (Seen on next slide).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designed for easy manipulation of data strings (Basically a list of data).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fully parenthesized prefix notation style syntax.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A+B*C  =&gt;  (+A(*BC))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in 1959 by John McCarthy at MIT.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the second oldest high-level language. Fortran was developed a year earlier.</a:t>
            </a:r>
          </a:p>
        </p:txBody>
      </p:sp>
    </p:spTree>
    <p:extLst>
      <p:ext uri="{BB962C8B-B14F-4D97-AF65-F5344CB8AC3E}">
        <p14:creationId xmlns:p14="http://schemas.microsoft.com/office/powerpoint/2010/main" val="362755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E42D2C-7AF3-4149-A623-986931147076}"/>
              </a:ext>
            </a:extLst>
          </p:cNvPr>
          <p:cNvSpPr txBox="1">
            <a:spLocks/>
          </p:cNvSpPr>
          <p:nvPr/>
        </p:nvSpPr>
        <p:spPr>
          <a:xfrm>
            <a:off x="710214" y="324579"/>
            <a:ext cx="7501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IS LISP?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0133ABF-F8B7-4E46-8F9F-D01D416BD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09204"/>
              </p:ext>
            </p:extLst>
          </p:nvPr>
        </p:nvGraphicFramePr>
        <p:xfrm>
          <a:off x="852256" y="2001647"/>
          <a:ext cx="10005133" cy="2613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455">
                  <a:extLst>
                    <a:ext uri="{9D8B030D-6E8A-4147-A177-3AD203B41FA5}">
                      <a16:colId xmlns:a16="http://schemas.microsoft.com/office/drawing/2014/main" val="3636394748"/>
                    </a:ext>
                  </a:extLst>
                </a:gridCol>
                <a:gridCol w="2512470">
                  <a:extLst>
                    <a:ext uri="{9D8B030D-6E8A-4147-A177-3AD203B41FA5}">
                      <a16:colId xmlns:a16="http://schemas.microsoft.com/office/drawing/2014/main" val="3207542821"/>
                    </a:ext>
                  </a:extLst>
                </a:gridCol>
                <a:gridCol w="5668208">
                  <a:extLst>
                    <a:ext uri="{9D8B030D-6E8A-4147-A177-3AD203B41FA5}">
                      <a16:colId xmlns:a16="http://schemas.microsoft.com/office/drawing/2014/main" val="1867760748"/>
                    </a:ext>
                  </a:extLst>
                </a:gridCol>
              </a:tblGrid>
              <a:tr h="272438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35124"/>
                  </a:ext>
                </a:extLst>
              </a:tr>
              <a:tr h="681094">
                <a:tc>
                  <a:txBody>
                    <a:bodyPr/>
                    <a:lstStyle/>
                    <a:p>
                      <a:r>
                        <a:rPr lang="en-US" i="1"/>
                        <a:t>x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character or string representing a parameter or mathematical/logical value.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278979"/>
                  </a:ext>
                </a:extLst>
              </a:tr>
              <a:tr h="885422">
                <a:tc>
                  <a:txBody>
                    <a:bodyPr/>
                    <a:lstStyle/>
                    <a:p>
                      <a:r>
                        <a:rPr lang="el-GR" dirty="0"/>
                        <a:t>(λ</a:t>
                      </a:r>
                      <a:r>
                        <a:rPr lang="en-US" i="1" dirty="0" err="1"/>
                        <a:t>x</a:t>
                      </a:r>
                      <a:r>
                        <a:rPr lang="en-US" dirty="0" err="1"/>
                        <a:t>.</a:t>
                      </a:r>
                      <a:r>
                        <a:rPr lang="en-US" i="1" dirty="0" err="1"/>
                        <a:t>M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definition (</a:t>
                      </a:r>
                      <a:r>
                        <a:rPr lang="en-US" i="1" dirty="0"/>
                        <a:t>M</a:t>
                      </a:r>
                      <a:r>
                        <a:rPr lang="en-US" dirty="0"/>
                        <a:t> is a lambda term). The variable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becomes </a:t>
                      </a:r>
                      <a:r>
                        <a:rPr lang="en-US" dirty="0">
                          <a:hlinkClick r:id="rId2" tooltip="Free variables and bound variables"/>
                        </a:rPr>
                        <a:t>bound</a:t>
                      </a:r>
                      <a:r>
                        <a:rPr lang="en-US" dirty="0"/>
                        <a:t> in the expression.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820384"/>
                  </a:ext>
                </a:extLst>
              </a:tr>
              <a:tr h="681094">
                <a:tc>
                  <a:txBody>
                    <a:bodyPr/>
                    <a:lstStyle/>
                    <a:p>
                      <a:r>
                        <a:rPr lang="en-US"/>
                        <a:t>(</a:t>
                      </a:r>
                      <a:r>
                        <a:rPr lang="en-US" i="1"/>
                        <a:t>M</a:t>
                      </a:r>
                      <a:r>
                        <a:rPr lang="en-US"/>
                        <a:t> </a:t>
                      </a:r>
                      <a:r>
                        <a:rPr lang="en-US" i="1"/>
                        <a:t>N</a:t>
                      </a:r>
                      <a:r>
                        <a:rPr lang="en-US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Applying a function to an argument. </a:t>
                      </a:r>
                      <a:r>
                        <a:rPr lang="en-US" i="1" dirty="0"/>
                        <a:t>M</a:t>
                      </a:r>
                      <a:r>
                        <a:rPr lang="en-US" dirty="0"/>
                        <a:t> and 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 are lambda terms.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5983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A94ECFA-BE7C-4DC1-A53C-A83E966EB12E}"/>
              </a:ext>
            </a:extLst>
          </p:cNvPr>
          <p:cNvSpPr txBox="1"/>
          <p:nvPr/>
        </p:nvSpPr>
        <p:spPr>
          <a:xfrm>
            <a:off x="852255" y="5091756"/>
            <a:ext cx="1000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expression: </a:t>
            </a:r>
            <a:r>
              <a:rPr lang="es-ES" sz="2400" dirty="0"/>
              <a:t>(λ</a:t>
            </a:r>
            <a:r>
              <a:rPr lang="es-ES" sz="2400" i="1" dirty="0"/>
              <a:t>x</a:t>
            </a:r>
            <a:r>
              <a:rPr lang="es-ES" sz="2400" dirty="0"/>
              <a:t>.λ</a:t>
            </a:r>
            <a:r>
              <a:rPr lang="es-ES" sz="2400" i="1" dirty="0"/>
              <a:t>y</a:t>
            </a:r>
            <a:r>
              <a:rPr lang="es-ES" sz="2400" dirty="0"/>
              <a:t>.(λ</a:t>
            </a:r>
            <a:r>
              <a:rPr lang="es-ES" sz="2400" i="1" dirty="0"/>
              <a:t>z</a:t>
            </a:r>
            <a:r>
              <a:rPr lang="es-ES" sz="2400" dirty="0"/>
              <a:t>.(λ</a:t>
            </a:r>
            <a:r>
              <a:rPr lang="es-ES" sz="2400" i="1" dirty="0"/>
              <a:t>x</a:t>
            </a:r>
            <a:r>
              <a:rPr lang="es-ES" sz="2400" dirty="0"/>
              <a:t>.</a:t>
            </a:r>
            <a:r>
              <a:rPr lang="es-ES" sz="2400" i="1" dirty="0"/>
              <a:t>z x</a:t>
            </a:r>
            <a:r>
              <a:rPr lang="es-ES" sz="2400" dirty="0"/>
              <a:t>) (λ</a:t>
            </a:r>
            <a:r>
              <a:rPr lang="es-ES" sz="2400" i="1" dirty="0"/>
              <a:t>y</a:t>
            </a:r>
            <a:r>
              <a:rPr lang="es-ES" sz="2400" dirty="0"/>
              <a:t>.</a:t>
            </a:r>
            <a:r>
              <a:rPr lang="es-ES" sz="2400" i="1" dirty="0"/>
              <a:t>z y</a:t>
            </a:r>
            <a:r>
              <a:rPr lang="es-ES" sz="2400" dirty="0"/>
              <a:t>)) (</a:t>
            </a:r>
            <a:r>
              <a:rPr lang="es-ES" sz="2400" i="1" dirty="0"/>
              <a:t>x y</a:t>
            </a:r>
            <a:r>
              <a:rPr lang="es-ES" sz="2400" dirty="0"/>
              <a:t>))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7A141-E0D3-49D1-840A-507D44185B03}"/>
              </a:ext>
            </a:extLst>
          </p:cNvPr>
          <p:cNvSpPr txBox="1"/>
          <p:nvPr/>
        </p:nvSpPr>
        <p:spPr>
          <a:xfrm>
            <a:off x="852255" y="1393945"/>
            <a:ext cx="991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 Calculus Notation</a:t>
            </a:r>
          </a:p>
        </p:txBody>
      </p:sp>
    </p:spTree>
    <p:extLst>
      <p:ext uri="{BB962C8B-B14F-4D97-AF65-F5344CB8AC3E}">
        <p14:creationId xmlns:p14="http://schemas.microsoft.com/office/powerpoint/2010/main" val="421825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E42D2C-7AF3-4149-A623-986931147076}"/>
              </a:ext>
            </a:extLst>
          </p:cNvPr>
          <p:cNvSpPr txBox="1">
            <a:spLocks/>
          </p:cNvSpPr>
          <p:nvPr/>
        </p:nvSpPr>
        <p:spPr>
          <a:xfrm>
            <a:off x="710214" y="324579"/>
            <a:ext cx="7501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IS LISP?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D5A67-2702-4645-BB82-25244C61AD78}"/>
              </a:ext>
            </a:extLst>
          </p:cNvPr>
          <p:cNvSpPr txBox="1"/>
          <p:nvPr/>
        </p:nvSpPr>
        <p:spPr>
          <a:xfrm>
            <a:off x="710213" y="1251750"/>
            <a:ext cx="102803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favorited programming language for research into Artificial Intelligence.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its creation, it has been used to pioneer the many ideas in computer science that we use to this day.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tree data structures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automatic storage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dynamic typing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Conditionals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higher-order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self-hosting compiler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read–eval–print loop.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 lists are a major data structure in LISP.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LISP source code is made of lists.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LISP programs can manipulate source code as a data 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led to the macro system, which is used to create new syntax in LISP.</a:t>
            </a:r>
          </a:p>
        </p:txBody>
      </p:sp>
    </p:spTree>
    <p:extLst>
      <p:ext uri="{BB962C8B-B14F-4D97-AF65-F5344CB8AC3E}">
        <p14:creationId xmlns:p14="http://schemas.microsoft.com/office/powerpoint/2010/main" val="365509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E42D2C-7AF3-4149-A623-986931147076}"/>
              </a:ext>
            </a:extLst>
          </p:cNvPr>
          <p:cNvSpPr txBox="1">
            <a:spLocks/>
          </p:cNvSpPr>
          <p:nvPr/>
        </p:nvSpPr>
        <p:spPr>
          <a:xfrm>
            <a:off x="710213" y="200291"/>
            <a:ext cx="1028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LISP BUILDING BLOCKS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D5A67-2702-4645-BB82-25244C61AD78}"/>
              </a:ext>
            </a:extLst>
          </p:cNvPr>
          <p:cNvSpPr txBox="1"/>
          <p:nvPr/>
        </p:nvSpPr>
        <p:spPr>
          <a:xfrm>
            <a:off x="710213" y="1031288"/>
            <a:ext cx="102803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three basic building blocks in LISP.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Atoms are a continuous string of characters (including special characters) or numbers.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Hello&amp;World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1234567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**Hello**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“#$%^&amp;!”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list is just a sequence/collection of atoms or other lists inside parenthesis.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(1 2 3 4)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 Hello &amp; World)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 A B (C D) (1 2 3)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string is just a sequence of characters enclosed inside double quotations (just like in Java/C++)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“Hello World”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“1 2 3 4”</a:t>
            </a:r>
          </a:p>
        </p:txBody>
      </p:sp>
    </p:spTree>
    <p:extLst>
      <p:ext uri="{BB962C8B-B14F-4D97-AF65-F5344CB8AC3E}">
        <p14:creationId xmlns:p14="http://schemas.microsoft.com/office/powerpoint/2010/main" val="367090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E42D2C-7AF3-4149-A623-986931147076}"/>
              </a:ext>
            </a:extLst>
          </p:cNvPr>
          <p:cNvSpPr txBox="1">
            <a:spLocks/>
          </p:cNvSpPr>
          <p:nvPr/>
        </p:nvSpPr>
        <p:spPr>
          <a:xfrm>
            <a:off x="710213" y="333457"/>
            <a:ext cx="1028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LISP BUILDING BLOCKS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1BBDB-7D77-4250-B7D6-4529AE6184F0}"/>
              </a:ext>
            </a:extLst>
          </p:cNvPr>
          <p:cNvSpPr txBox="1"/>
          <p:nvPr/>
        </p:nvSpPr>
        <p:spPr>
          <a:xfrm>
            <a:off x="710213" y="1164454"/>
            <a:ext cx="102803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LISP, a list is just a series of cells in an ordered pair arrangement, with the previous element pointing to the next element in the list.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Symbolic Expressions, commonly referred to as S-expressions, were invented for and used in LISP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S-expressions are defined as either an atom or an expression of the form (X . 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modern representation of S-expressions: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(x y z)  =&gt;  (x. (y. (z. (NIL)))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NIL is used to represent the end of the list; it is like NULL, but it does not mean NULL.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NIL is a symbol whereas NULL is a type.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S-expressions represent both source-code and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Meaning that atoms, lists, strings are S-expressions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 == (2 + 2)  in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(= 4 (+ 2 2))  in LISP  // S-expression in prefix notation</a:t>
            </a:r>
          </a:p>
        </p:txBody>
      </p:sp>
    </p:spTree>
    <p:extLst>
      <p:ext uri="{BB962C8B-B14F-4D97-AF65-F5344CB8AC3E}">
        <p14:creationId xmlns:p14="http://schemas.microsoft.com/office/powerpoint/2010/main" val="92718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E42D2C-7AF3-4149-A623-986931147076}"/>
              </a:ext>
            </a:extLst>
          </p:cNvPr>
          <p:cNvSpPr txBox="1">
            <a:spLocks/>
          </p:cNvSpPr>
          <p:nvPr/>
        </p:nvSpPr>
        <p:spPr>
          <a:xfrm>
            <a:off x="710214" y="324579"/>
            <a:ext cx="1028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CONTROL STURCTURES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D5A67-2702-4645-BB82-25244C61AD78}"/>
              </a:ext>
            </a:extLst>
          </p:cNvPr>
          <p:cNvSpPr txBox="1"/>
          <p:nvPr/>
        </p:nvSpPr>
        <p:spPr>
          <a:xfrm>
            <a:off x="710213" y="1251750"/>
            <a:ext cx="10280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different control structures in LISP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Sequencing:  (</a:t>
            </a:r>
            <a:r>
              <a:rPr lang="en-US" dirty="0" err="1"/>
              <a:t>progn</a:t>
            </a:r>
            <a:r>
              <a:rPr lang="en-US" dirty="0"/>
              <a:t> a b c …)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Evaluate each expression in sequence and then return the value is the last expression.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Example: (</a:t>
            </a:r>
            <a:r>
              <a:rPr lang="en-US" dirty="0" err="1"/>
              <a:t>progn</a:t>
            </a:r>
            <a:r>
              <a:rPr lang="en-US" dirty="0"/>
              <a:t> print ‘Hello’ (values 1 2 3 4))  // print will display 1 2 3 4 because it</a:t>
            </a:r>
          </a:p>
          <a:p>
            <a:pPr lvl="2"/>
            <a:r>
              <a:rPr lang="en-US" dirty="0"/>
              <a:t>                                                                                  // is a list called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Conditionals: IF-THEN-ELSE  // like Java/C++ but if no else is present than a nil</a:t>
            </a:r>
          </a:p>
          <a:p>
            <a:pPr lvl="1"/>
            <a:r>
              <a:rPr lang="en-US" dirty="0"/>
              <a:t>                                                        // is returned if the condition is nil</a:t>
            </a:r>
          </a:p>
          <a:p>
            <a:pPr lvl="1"/>
            <a:r>
              <a:rPr lang="en-US" dirty="0"/>
              <a:t>                            WHEN                // variant of the IF-THEN-ELSE but with not else</a:t>
            </a:r>
          </a:p>
          <a:p>
            <a:pPr lvl="1"/>
            <a:r>
              <a:rPr lang="en-US" dirty="0"/>
              <a:t>                                                        // present.</a:t>
            </a:r>
          </a:p>
          <a:p>
            <a:pPr lvl="1"/>
            <a:r>
              <a:rPr lang="en-US" dirty="0"/>
              <a:t>                            UNLESS            //  Same as WHEN but evaluates on a false condition.</a:t>
            </a:r>
          </a:p>
          <a:p>
            <a:pPr lvl="1"/>
            <a:r>
              <a:rPr lang="en-US" dirty="0"/>
              <a:t>                            COND                // like SWITCH-CASE. t is Boolean true and used as a</a:t>
            </a:r>
          </a:p>
          <a:p>
            <a:pPr lvl="1"/>
            <a:r>
              <a:rPr lang="en-US" dirty="0"/>
              <a:t>                                                       // default case. Non-cascading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7518D-9FD6-49CF-814B-7F29FE3BD1B7}"/>
              </a:ext>
            </a:extLst>
          </p:cNvPr>
          <p:cNvSpPr txBox="1"/>
          <p:nvPr/>
        </p:nvSpPr>
        <p:spPr>
          <a:xfrm>
            <a:off x="1180731" y="5104660"/>
            <a:ext cx="231707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(if (&gt; 3 2)</a:t>
            </a:r>
          </a:p>
          <a:p>
            <a:r>
              <a:rPr lang="en-US" dirty="0">
                <a:solidFill>
                  <a:schemeClr val="bg1"/>
                </a:solidFill>
              </a:rPr>
              <a:t>    "Three is bigger!"</a:t>
            </a:r>
          </a:p>
          <a:p>
            <a:r>
              <a:rPr lang="en-US" dirty="0">
                <a:solidFill>
                  <a:schemeClr val="bg1"/>
                </a:solidFill>
              </a:rPr>
              <a:t>    "Two is bigger!")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B698F-BDB7-4EBB-9C0C-8D7057AD62DA}"/>
              </a:ext>
            </a:extLst>
          </p:cNvPr>
          <p:cNvSpPr txBox="1"/>
          <p:nvPr/>
        </p:nvSpPr>
        <p:spPr>
          <a:xfrm>
            <a:off x="3675356" y="5104660"/>
            <a:ext cx="3409026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cond</a:t>
            </a:r>
            <a:r>
              <a:rPr lang="en-US" dirty="0">
                <a:solidFill>
                  <a:schemeClr val="bg1"/>
                </a:solidFill>
              </a:rPr>
              <a:t> (test-1) </a:t>
            </a:r>
            <a:r>
              <a:rPr lang="en-US" dirty="0" err="1">
                <a:solidFill>
                  <a:schemeClr val="bg1"/>
                </a:solidFill>
              </a:rPr>
              <a:t>doSomething</a:t>
            </a:r>
            <a:r>
              <a:rPr lang="en-US" dirty="0">
                <a:solidFill>
                  <a:schemeClr val="bg1"/>
                </a:solidFill>
              </a:rPr>
              <a:t> ...)</a:t>
            </a:r>
          </a:p>
          <a:p>
            <a:r>
              <a:rPr lang="en-US" dirty="0">
                <a:solidFill>
                  <a:schemeClr val="bg1"/>
                </a:solidFill>
              </a:rPr>
              <a:t>          (test-2) </a:t>
            </a:r>
            <a:r>
              <a:rPr lang="en-US" dirty="0" err="1">
                <a:solidFill>
                  <a:schemeClr val="bg1"/>
                </a:solidFill>
              </a:rPr>
              <a:t>doSomething</a:t>
            </a:r>
            <a:r>
              <a:rPr lang="en-US" dirty="0">
                <a:solidFill>
                  <a:schemeClr val="bg1"/>
                </a:solidFill>
              </a:rPr>
              <a:t> ...)</a:t>
            </a:r>
          </a:p>
          <a:p>
            <a:r>
              <a:rPr lang="en-US" dirty="0">
                <a:solidFill>
                  <a:schemeClr val="bg1"/>
                </a:solidFill>
              </a:rPr>
              <a:t>          (test-3) </a:t>
            </a:r>
            <a:r>
              <a:rPr lang="en-US" dirty="0" err="1">
                <a:solidFill>
                  <a:schemeClr val="bg1"/>
                </a:solidFill>
              </a:rPr>
              <a:t>doSomething</a:t>
            </a:r>
            <a:r>
              <a:rPr lang="en-US" dirty="0">
                <a:solidFill>
                  <a:schemeClr val="bg1"/>
                </a:solidFill>
              </a:rPr>
              <a:t> ...)</a:t>
            </a:r>
          </a:p>
          <a:p>
            <a:r>
              <a:rPr lang="en-US" dirty="0">
                <a:solidFill>
                  <a:schemeClr val="bg1"/>
                </a:solidFill>
              </a:rPr>
              <a:t>          (t ... )</a:t>
            </a:r>
          </a:p>
          <a:p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9AC79-05B8-481D-A4F2-03EA1A96853B}"/>
              </a:ext>
            </a:extLst>
          </p:cNvPr>
          <p:cNvSpPr txBox="1"/>
          <p:nvPr/>
        </p:nvSpPr>
        <p:spPr>
          <a:xfrm>
            <a:off x="7261935" y="4893593"/>
            <a:ext cx="3728619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(when (&gt; 3 4)</a:t>
            </a:r>
          </a:p>
          <a:p>
            <a:r>
              <a:rPr lang="en-US" dirty="0">
                <a:solidFill>
                  <a:schemeClr val="bg1"/>
                </a:solidFill>
              </a:rPr>
              <a:t>  "Three is bigger than four.")</a:t>
            </a:r>
          </a:p>
          <a:p>
            <a:r>
              <a:rPr lang="en-US" dirty="0">
                <a:solidFill>
                  <a:schemeClr val="bg1"/>
                </a:solidFill>
              </a:rPr>
              <a:t>(when (&lt; 2 5)</a:t>
            </a:r>
          </a:p>
          <a:p>
            <a:r>
              <a:rPr lang="en-US" dirty="0">
                <a:solidFill>
                  <a:schemeClr val="bg1"/>
                </a:solidFill>
              </a:rPr>
              <a:t>  "Two is smaller than five.")</a:t>
            </a:r>
          </a:p>
          <a:p>
            <a:r>
              <a:rPr lang="en-US" dirty="0">
                <a:solidFill>
                  <a:schemeClr val="bg1"/>
                </a:solidFill>
              </a:rPr>
              <a:t>(unless (&gt; 3 4)</a:t>
            </a:r>
          </a:p>
          <a:p>
            <a:r>
              <a:rPr lang="en-US" dirty="0">
                <a:solidFill>
                  <a:schemeClr val="bg1"/>
                </a:solidFill>
              </a:rPr>
              <a:t>  "Three is bigger than four.")</a:t>
            </a:r>
          </a:p>
        </p:txBody>
      </p:sp>
    </p:spTree>
    <p:extLst>
      <p:ext uri="{BB962C8B-B14F-4D97-AF65-F5344CB8AC3E}">
        <p14:creationId xmlns:p14="http://schemas.microsoft.com/office/powerpoint/2010/main" val="341605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E42D2C-7AF3-4149-A623-986931147076}"/>
              </a:ext>
            </a:extLst>
          </p:cNvPr>
          <p:cNvSpPr txBox="1">
            <a:spLocks/>
          </p:cNvSpPr>
          <p:nvPr/>
        </p:nvSpPr>
        <p:spPr>
          <a:xfrm>
            <a:off x="710214" y="324579"/>
            <a:ext cx="1028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CONTROL STURCTURES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D5A67-2702-4645-BB82-25244C61AD78}"/>
              </a:ext>
            </a:extLst>
          </p:cNvPr>
          <p:cNvSpPr txBox="1"/>
          <p:nvPr/>
        </p:nvSpPr>
        <p:spPr>
          <a:xfrm>
            <a:off x="710213" y="1251750"/>
            <a:ext cx="102803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Constructs for Combining Conditions.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and, or, not    // these are logical not bitwise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logand</a:t>
            </a:r>
            <a:r>
              <a:rPr lang="en-US" dirty="0"/>
              <a:t>, </a:t>
            </a:r>
            <a:r>
              <a:rPr lang="en-US" dirty="0" err="1"/>
              <a:t>logior</a:t>
            </a:r>
            <a:r>
              <a:rPr lang="en-US" dirty="0"/>
              <a:t>, </a:t>
            </a:r>
            <a:r>
              <a:rPr lang="en-US" dirty="0" err="1"/>
              <a:t>logxor</a:t>
            </a:r>
            <a:r>
              <a:rPr lang="en-US" dirty="0"/>
              <a:t>, </a:t>
            </a:r>
            <a:r>
              <a:rPr lang="en-US" dirty="0" err="1"/>
              <a:t>lognor</a:t>
            </a:r>
            <a:r>
              <a:rPr lang="en-US" dirty="0"/>
              <a:t>, </a:t>
            </a:r>
            <a:r>
              <a:rPr lang="en-US" dirty="0" err="1"/>
              <a:t>logeqv</a:t>
            </a:r>
            <a:r>
              <a:rPr lang="en-US" dirty="0"/>
              <a:t>, </a:t>
            </a:r>
            <a:r>
              <a:rPr lang="en-US" dirty="0" err="1"/>
              <a:t>logcount</a:t>
            </a:r>
            <a:r>
              <a:rPr lang="en-US" dirty="0"/>
              <a:t>, ash     // bitwise operations; ash is a shift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Interation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     // same as Java/C++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Dolist</a:t>
            </a:r>
            <a:r>
              <a:rPr lang="en-US" dirty="0"/>
              <a:t>      // execute body for each element in a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Dotimes</a:t>
            </a:r>
            <a:r>
              <a:rPr lang="en-US" dirty="0"/>
              <a:t>  //  similar to a for loop, 0 to n-1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Nonlocal exits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Catch and throw  // like try and catch</a:t>
            </a:r>
          </a:p>
          <a:p>
            <a:pPr lvl="1"/>
            <a:r>
              <a:rPr lang="en-US" dirty="0"/>
              <a:t>     // if throw is executed (meaning some</a:t>
            </a:r>
          </a:p>
          <a:p>
            <a:pPr lvl="1"/>
            <a:r>
              <a:rPr lang="en-US" dirty="0"/>
              <a:t>    //  error occurs), control returns to the </a:t>
            </a:r>
          </a:p>
          <a:p>
            <a:pPr lvl="1"/>
            <a:r>
              <a:rPr lang="en-US" dirty="0"/>
              <a:t>    // corresponding catch from the caller,</a:t>
            </a:r>
          </a:p>
          <a:p>
            <a:pPr lvl="1"/>
            <a:r>
              <a:rPr lang="en-US" dirty="0"/>
              <a:t>    // else the following code will be executed.</a:t>
            </a:r>
          </a:p>
          <a:p>
            <a:pPr lvl="1"/>
            <a:r>
              <a:rPr lang="en-US" dirty="0"/>
              <a:t>NOTE: Catch can be nested, and throw will</a:t>
            </a:r>
          </a:p>
          <a:p>
            <a:pPr lvl="1"/>
            <a:r>
              <a:rPr lang="en-US" dirty="0"/>
              <a:t>   look for the correct catch even if it was not </a:t>
            </a:r>
          </a:p>
          <a:p>
            <a:pPr lvl="1"/>
            <a:r>
              <a:rPr lang="en-US" dirty="0"/>
              <a:t>   the caller.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81A15-BB62-40C5-B217-D4B277B73008}"/>
              </a:ext>
            </a:extLst>
          </p:cNvPr>
          <p:cNvSpPr txBox="1"/>
          <p:nvPr/>
        </p:nvSpPr>
        <p:spPr>
          <a:xfrm>
            <a:off x="6409678" y="1057921"/>
            <a:ext cx="2547889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(and exp1 exp2)</a:t>
            </a:r>
          </a:p>
          <a:p>
            <a:r>
              <a:rPr lang="en-US" dirty="0">
                <a:solidFill>
                  <a:schemeClr val="bg1"/>
                </a:solidFill>
              </a:rPr>
              <a:t>(or exp1 exp2)</a:t>
            </a:r>
          </a:p>
          <a:p>
            <a:r>
              <a:rPr lang="en-US" dirty="0">
                <a:solidFill>
                  <a:schemeClr val="bg1"/>
                </a:solidFill>
              </a:rPr>
              <a:t>(not exp1)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27C7B-E258-4737-B458-79B8FEADD8FA}"/>
              </a:ext>
            </a:extLst>
          </p:cNvPr>
          <p:cNvSpPr txBox="1"/>
          <p:nvPr/>
        </p:nvSpPr>
        <p:spPr>
          <a:xfrm>
            <a:off x="6809173" y="2549817"/>
            <a:ext cx="207737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(while (condition)</a:t>
            </a:r>
          </a:p>
          <a:p>
            <a:r>
              <a:rPr lang="en-US" dirty="0">
                <a:solidFill>
                  <a:schemeClr val="bg1"/>
                </a:solidFill>
              </a:rPr>
              <a:t>     (do something)</a:t>
            </a:r>
          </a:p>
          <a:p>
            <a:r>
              <a:rPr lang="en-US" dirty="0">
                <a:solidFill>
                  <a:schemeClr val="bg1"/>
                </a:solidFill>
              </a:rPr>
              <a:t>     (do something)</a:t>
            </a:r>
          </a:p>
          <a:p>
            <a:r>
              <a:rPr lang="en-US" dirty="0">
                <a:solidFill>
                  <a:schemeClr val="bg1"/>
                </a:solidFill>
              </a:rPr>
              <a:t>     …..)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FAD4D-0EFD-4C52-BB45-9B5ECC7D17FD}"/>
              </a:ext>
            </a:extLst>
          </p:cNvPr>
          <p:cNvSpPr txBox="1"/>
          <p:nvPr/>
        </p:nvSpPr>
        <p:spPr>
          <a:xfrm>
            <a:off x="8957567" y="3338687"/>
            <a:ext cx="228156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dolist</a:t>
            </a:r>
            <a:r>
              <a:rPr lang="en-US" dirty="0">
                <a:solidFill>
                  <a:schemeClr val="bg1"/>
                </a:solidFill>
              </a:rPr>
              <a:t> (item '(a b c))</a:t>
            </a:r>
          </a:p>
          <a:p>
            <a:r>
              <a:rPr lang="en-US" dirty="0">
                <a:solidFill>
                  <a:schemeClr val="bg1"/>
                </a:solidFill>
              </a:rPr>
              <a:t>     (print item))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39109-CB98-4C36-BAF7-0F6918B6DC9E}"/>
              </a:ext>
            </a:extLst>
          </p:cNvPr>
          <p:cNvSpPr txBox="1"/>
          <p:nvPr/>
        </p:nvSpPr>
        <p:spPr>
          <a:xfrm>
            <a:off x="9004175" y="2549817"/>
            <a:ext cx="178219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dotimes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5)</a:t>
            </a:r>
          </a:p>
          <a:p>
            <a:r>
              <a:rPr lang="en-US" dirty="0">
                <a:solidFill>
                  <a:schemeClr val="bg1"/>
                </a:solidFill>
              </a:rPr>
              <a:t>     (print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11BF7-84BD-4D3C-A92C-ED503C712298}"/>
              </a:ext>
            </a:extLst>
          </p:cNvPr>
          <p:cNvSpPr txBox="1"/>
          <p:nvPr/>
        </p:nvSpPr>
        <p:spPr>
          <a:xfrm>
            <a:off x="6112274" y="4188292"/>
            <a:ext cx="347117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defun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someFunction</a:t>
            </a:r>
            <a:r>
              <a:rPr lang="en-US" dirty="0">
                <a:solidFill>
                  <a:schemeClr val="bg1"/>
                </a:solidFill>
              </a:rPr>
              <a:t>( )</a:t>
            </a:r>
          </a:p>
          <a:p>
            <a:r>
              <a:rPr lang="en-US" dirty="0">
                <a:solidFill>
                  <a:schemeClr val="bg1"/>
                </a:solidFill>
              </a:rPr>
              <a:t>     (catch ‘</a:t>
            </a:r>
            <a:r>
              <a:rPr lang="en-US" dirty="0" err="1">
                <a:solidFill>
                  <a:schemeClr val="bg1"/>
                </a:solidFill>
              </a:rPr>
              <a:t>someFunction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(</a:t>
            </a:r>
            <a:r>
              <a:rPr lang="en-US" dirty="0" err="1">
                <a:solidFill>
                  <a:schemeClr val="bg1"/>
                </a:solidFill>
              </a:rPr>
              <a:t>innerFunction</a:t>
            </a:r>
            <a:r>
              <a:rPr lang="en-US" dirty="0">
                <a:solidFill>
                  <a:schemeClr val="bg1"/>
                </a:solidFill>
              </a:rPr>
              <a:t>)))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defun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innerFunction</a:t>
            </a:r>
            <a:r>
              <a:rPr lang="en-US" dirty="0">
                <a:solidFill>
                  <a:schemeClr val="bg1"/>
                </a:solidFill>
              </a:rPr>
              <a:t>( )</a:t>
            </a:r>
          </a:p>
          <a:p>
            <a:r>
              <a:rPr lang="en-US" dirty="0">
                <a:solidFill>
                  <a:schemeClr val="bg1"/>
                </a:solidFill>
              </a:rPr>
              <a:t>     (if x</a:t>
            </a:r>
          </a:p>
          <a:p>
            <a:r>
              <a:rPr lang="en-US" dirty="0">
                <a:solidFill>
                  <a:schemeClr val="bg1"/>
                </a:solidFill>
              </a:rPr>
              <a:t>          (throw ‘</a:t>
            </a:r>
            <a:r>
              <a:rPr lang="en-US" dirty="0" err="1">
                <a:solidFill>
                  <a:schemeClr val="bg1"/>
                </a:solidFill>
              </a:rPr>
              <a:t>someFunction</a:t>
            </a:r>
            <a:r>
              <a:rPr lang="en-US" dirty="0">
                <a:solidFill>
                  <a:schemeClr val="bg1"/>
                </a:solidFill>
              </a:rPr>
              <a:t> t))</a:t>
            </a:r>
          </a:p>
          <a:p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247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E42D2C-7AF3-4149-A623-986931147076}"/>
              </a:ext>
            </a:extLst>
          </p:cNvPr>
          <p:cNvSpPr txBox="1">
            <a:spLocks/>
          </p:cNvSpPr>
          <p:nvPr/>
        </p:nvSpPr>
        <p:spPr>
          <a:xfrm>
            <a:off x="710214" y="324579"/>
            <a:ext cx="1028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LISP BINDING AND 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D5A67-2702-4645-BB82-25244C61AD78}"/>
              </a:ext>
            </a:extLst>
          </p:cNvPr>
          <p:cNvSpPr txBox="1"/>
          <p:nvPr/>
        </p:nvSpPr>
        <p:spPr>
          <a:xfrm>
            <a:off x="701335" y="1251750"/>
            <a:ext cx="10280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LISP had dynamic binding when interpreted and both static and dynamic when complied.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Later dialects of LISP went with static binding but preserved dynamic binding.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LISP, variables have no types, but data objects do. Scalar for values and data types for</a:t>
            </a:r>
          </a:p>
          <a:p>
            <a:r>
              <a:rPr lang="en-US" dirty="0"/>
              <a:t>                                                                                                                    objects. Example: (1 2 3)</a:t>
            </a:r>
          </a:p>
          <a:p>
            <a:r>
              <a:rPr lang="en-US" dirty="0"/>
              <a:t>                                                                                                                    is a list data type whose</a:t>
            </a:r>
          </a:p>
          <a:p>
            <a:r>
              <a:rPr lang="en-US" dirty="0"/>
              <a:t>                                                                                                                    values are integer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7DD26B-C31C-4E22-91EE-E43D39E43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09360"/>
              </p:ext>
            </p:extLst>
          </p:nvPr>
        </p:nvGraphicFramePr>
        <p:xfrm>
          <a:off x="701335" y="2121891"/>
          <a:ext cx="7345046" cy="441152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3918">
                  <a:extLst>
                    <a:ext uri="{9D8B030D-6E8A-4147-A177-3AD203B41FA5}">
                      <a16:colId xmlns:a16="http://schemas.microsoft.com/office/drawing/2014/main" val="1282665615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1272825921"/>
                    </a:ext>
                  </a:extLst>
                </a:gridCol>
                <a:gridCol w="2027555">
                  <a:extLst>
                    <a:ext uri="{9D8B030D-6E8A-4147-A177-3AD203B41FA5}">
                      <a16:colId xmlns:a16="http://schemas.microsoft.com/office/drawing/2014/main" val="1954313174"/>
                    </a:ext>
                  </a:extLst>
                </a:gridCol>
                <a:gridCol w="1819593">
                  <a:extLst>
                    <a:ext uri="{9D8B030D-6E8A-4147-A177-3AD203B41FA5}">
                      <a16:colId xmlns:a16="http://schemas.microsoft.com/office/drawing/2014/main" val="850564168"/>
                    </a:ext>
                  </a:extLst>
                </a:gridCol>
              </a:tblGrid>
              <a:tr h="396047">
                <a:tc>
                  <a:txBody>
                    <a:bodyPr/>
                    <a:lstStyle/>
                    <a:p>
                      <a:r>
                        <a:rPr lang="en-US" b="0" dirty="0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fixnum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simple-string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057651"/>
                  </a:ext>
                </a:extLst>
              </a:tr>
              <a:tr h="401548">
                <a:tc>
                  <a:txBody>
                    <a:bodyPr/>
                    <a:lstStyle/>
                    <a:p>
                      <a:r>
                        <a:rPr lang="en-US"/>
                        <a:t>atom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simple-vector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902759"/>
                  </a:ext>
                </a:extLst>
              </a:tr>
              <a:tr h="401548">
                <a:tc>
                  <a:txBody>
                    <a:bodyPr/>
                    <a:lstStyle/>
                    <a:p>
                      <a:r>
                        <a:rPr lang="en-US"/>
                        <a:t>bignum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random-state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single-float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284533"/>
                  </a:ext>
                </a:extLst>
              </a:tr>
              <a:tr h="401548">
                <a:tc>
                  <a:txBody>
                    <a:bodyPr/>
                    <a:lstStyle/>
                    <a:p>
                      <a:r>
                        <a:rPr lang="en-US"/>
                        <a:t>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hash-table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standard-char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51737"/>
                  </a:ext>
                </a:extLst>
              </a:tr>
              <a:tr h="401548">
                <a:tc>
                  <a:txBody>
                    <a:bodyPr/>
                    <a:lstStyle/>
                    <a:p>
                      <a:r>
                        <a:rPr lang="en-US"/>
                        <a:t>bit-vector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01322"/>
                  </a:ext>
                </a:extLst>
              </a:tr>
              <a:tr h="401548">
                <a:tc>
                  <a:txBody>
                    <a:bodyPr/>
                    <a:lstStyle/>
                    <a:p>
                      <a:r>
                        <a:rPr lang="en-US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readtable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64179"/>
                  </a:ext>
                </a:extLst>
              </a:tr>
              <a:tr h="401548">
                <a:tc>
                  <a:txBody>
                    <a:bodyPr/>
                    <a:lstStyle/>
                    <a:p>
                      <a:r>
                        <a:rPr lang="en-US"/>
                        <a:t>[common]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[string-char]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244283"/>
                  </a:ext>
                </a:extLst>
              </a:tr>
              <a:tr h="40154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compiled-function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long-float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short-float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201797"/>
                  </a:ext>
                </a:extLst>
              </a:tr>
              <a:tr h="401548">
                <a:tc>
                  <a:txBody>
                    <a:bodyPr/>
                    <a:lstStyle/>
                    <a:p>
                      <a:r>
                        <a:rPr lang="en-US"/>
                        <a:t>complex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signed-byte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422780"/>
                  </a:ext>
                </a:extLst>
              </a:tr>
              <a:tr h="401548">
                <a:tc>
                  <a:txBody>
                    <a:bodyPr/>
                    <a:lstStyle/>
                    <a:p>
                      <a:r>
                        <a:rPr lang="en-US"/>
                        <a:t>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simple-array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unsigned-byte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561935"/>
                  </a:ext>
                </a:extLst>
              </a:tr>
              <a:tr h="401548">
                <a:tc>
                  <a:txBody>
                    <a:bodyPr/>
                    <a:lstStyle/>
                    <a:p>
                      <a:r>
                        <a:rPr lang="en-US"/>
                        <a:t>double-float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simple-bit-vector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1132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F58FDF-2E53-4901-A3A5-F991C1A9BEBC}"/>
              </a:ext>
            </a:extLst>
          </p:cNvPr>
          <p:cNvSpPr txBox="1"/>
          <p:nvPr/>
        </p:nvSpPr>
        <p:spPr>
          <a:xfrm>
            <a:off x="8185212" y="3491737"/>
            <a:ext cx="2894120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defvar</a:t>
            </a:r>
            <a:r>
              <a:rPr lang="en-US" dirty="0">
                <a:solidFill>
                  <a:schemeClr val="bg1"/>
                </a:solidFill>
              </a:rPr>
              <a:t> x 10)</a:t>
            </a:r>
          </a:p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defvar</a:t>
            </a:r>
            <a:r>
              <a:rPr lang="en-US" dirty="0">
                <a:solidFill>
                  <a:schemeClr val="bg1"/>
                </a:solidFill>
              </a:rPr>
              <a:t> y 34.567)</a:t>
            </a:r>
          </a:p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defvar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bg</a:t>
            </a:r>
            <a:r>
              <a:rPr lang="en-US" dirty="0">
                <a:solidFill>
                  <a:schemeClr val="bg1"/>
                </a:solidFill>
              </a:rPr>
              <a:t> (complex 1 2))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(print(type-of(x))</a:t>
            </a:r>
          </a:p>
          <a:p>
            <a:r>
              <a:rPr lang="en-US" dirty="0">
                <a:solidFill>
                  <a:schemeClr val="bg1"/>
                </a:solidFill>
              </a:rPr>
              <a:t>(print(type-of(y))</a:t>
            </a:r>
          </a:p>
          <a:p>
            <a:r>
              <a:rPr lang="en-US" dirty="0">
                <a:solidFill>
                  <a:schemeClr val="bg1"/>
                </a:solidFill>
              </a:rPr>
              <a:t>(print(type-of(</a:t>
            </a:r>
            <a:r>
              <a:rPr lang="en-US" dirty="0" err="1">
                <a:solidFill>
                  <a:schemeClr val="bg1"/>
                </a:solidFill>
              </a:rPr>
              <a:t>bg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// (INTEGER 0 28147…..)</a:t>
            </a:r>
          </a:p>
          <a:p>
            <a:r>
              <a:rPr lang="en-US" dirty="0">
                <a:solidFill>
                  <a:schemeClr val="bg1"/>
                </a:solidFill>
              </a:rPr>
              <a:t>// SINGLE-FLOAT</a:t>
            </a:r>
          </a:p>
          <a:p>
            <a:r>
              <a:rPr lang="en-US" dirty="0">
                <a:solidFill>
                  <a:schemeClr val="bg1"/>
                </a:solidFill>
              </a:rPr>
              <a:t>//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4087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485</TotalTime>
  <Words>1712</Words>
  <Application>Microsoft Office PowerPoint</Application>
  <PresentationFormat>Widescreen</PresentationFormat>
  <Paragraphs>256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View</vt:lpstr>
      <vt:lpstr>LISP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LISP</dc:title>
  <dc:creator>Christopher Koepke</dc:creator>
  <cp:lastModifiedBy>Christopher Koepke</cp:lastModifiedBy>
  <cp:revision>8</cp:revision>
  <dcterms:created xsi:type="dcterms:W3CDTF">2022-04-22T22:32:26Z</dcterms:created>
  <dcterms:modified xsi:type="dcterms:W3CDTF">2022-04-25T02:24:30Z</dcterms:modified>
</cp:coreProperties>
</file>