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5" r:id="rId2"/>
    <p:sldId id="273" r:id="rId3"/>
    <p:sldId id="274" r:id="rId4"/>
    <p:sldId id="275" r:id="rId5"/>
    <p:sldId id="276" r:id="rId6"/>
    <p:sldId id="282" r:id="rId7"/>
    <p:sldId id="261" r:id="rId8"/>
    <p:sldId id="281" r:id="rId9"/>
    <p:sldId id="263" r:id="rId10"/>
    <p:sldId id="283" r:id="rId11"/>
    <p:sldId id="277" r:id="rId12"/>
    <p:sldId id="278" r:id="rId13"/>
    <p:sldId id="279" r:id="rId14"/>
    <p:sldId id="280" r:id="rId15"/>
    <p:sldId id="26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2"/>
    <p:restoredTop sz="91002"/>
  </p:normalViewPr>
  <p:slideViewPr>
    <p:cSldViewPr>
      <p:cViewPr varScale="1">
        <p:scale>
          <a:sx n="100" d="100"/>
          <a:sy n="100" d="100"/>
        </p:scale>
        <p:origin x="11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8F311-A572-4B4B-A0FA-697467C89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82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CC41F-3D1D-49BB-92B7-082333E0D6F2}" type="datetimeFigureOut">
              <a:rPr lang="en-US"/>
              <a:pPr>
                <a:defRPr/>
              </a:pPr>
              <a:t>5/29/21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8F7F7D-800F-4C71-BA45-58942CB00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941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863E6-CE37-47D2-8BA3-B9D3775F67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2463F-106D-42D7-820A-C5A22AC0C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93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541BB-6272-46F8-83E6-285F51ABB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36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76597-6C93-4F74-A366-CC76530A6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7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474B1-16CB-4AF5-B61D-CBB50050B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99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08C4B-DBD9-4735-88B0-02F10888E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40CCA-3A6E-4085-93F0-932BD386FE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1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FF926-AC77-4E57-81B0-F1AB6212FE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09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54644-383F-4501-A8A8-25436925E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2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7176-A743-40C3-B06C-6C52E3469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4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F1CDC-AEB9-4DC7-B39E-126AB6704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5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F4DCDD-5772-4699-8973-02E9E00C71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ture0CourseIntro/1_ekist00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lyang@cpp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Course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0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descr="Screenshot" title="Canvas Group">
            <a:extLst>
              <a:ext uri="{FF2B5EF4-FFF2-40B4-BE49-F238E27FC236}">
                <a16:creationId xmlns:a16="http://schemas.microsoft.com/office/drawing/2014/main" id="{1E612822-6D9A-0544-B536-012A6249103B}"/>
              </a:ext>
            </a:extLst>
          </p:cNvPr>
          <p:cNvGrpSpPr/>
          <p:nvPr/>
        </p:nvGrpSpPr>
        <p:grpSpPr>
          <a:xfrm>
            <a:off x="0" y="1446283"/>
            <a:ext cx="9144000" cy="3965433"/>
            <a:chOff x="0" y="1446283"/>
            <a:chExt cx="9144000" cy="3965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5CC9A5-F897-C643-9BD8-D017F845A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46283"/>
              <a:ext cx="9144000" cy="396543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677C95-6275-6F40-9A91-D26F045720B2}"/>
                </a:ext>
              </a:extLst>
            </p:cNvPr>
            <p:cNvSpPr/>
            <p:nvPr/>
          </p:nvSpPr>
          <p:spPr>
            <a:xfrm>
              <a:off x="762000" y="4648200"/>
              <a:ext cx="838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E63184-DCBB-DA42-A41E-3B4483F9C768}"/>
                </a:ext>
              </a:extLst>
            </p:cNvPr>
            <p:cNvSpPr/>
            <p:nvPr/>
          </p:nvSpPr>
          <p:spPr>
            <a:xfrm>
              <a:off x="7772400" y="1676400"/>
              <a:ext cx="1371600" cy="990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35968D8F-5371-0A43-976E-1CB877F71C29}"/>
                </a:ext>
              </a:extLst>
            </p:cNvPr>
            <p:cNvSpPr/>
            <p:nvPr/>
          </p:nvSpPr>
          <p:spPr>
            <a:xfrm>
              <a:off x="1752600" y="4831081"/>
              <a:ext cx="990600" cy="45719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D74455E-E2C2-0C4B-875F-5FACC4C9E787}"/>
                </a:ext>
              </a:extLst>
            </p:cNvPr>
            <p:cNvSpPr/>
            <p:nvPr/>
          </p:nvSpPr>
          <p:spPr>
            <a:xfrm rot="10800000">
              <a:off x="6629400" y="2171700"/>
              <a:ext cx="990600" cy="76785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 title="shape">
            <a:extLst>
              <a:ext uri="{FF2B5EF4-FFF2-40B4-BE49-F238E27FC236}">
                <a16:creationId xmlns:a16="http://schemas.microsoft.com/office/drawing/2014/main" id="{5EE19349-FD0C-9849-A418-6741D1F0E8B8}"/>
              </a:ext>
            </a:extLst>
          </p:cNvPr>
          <p:cNvSpPr/>
          <p:nvPr/>
        </p:nvSpPr>
        <p:spPr>
          <a:xfrm>
            <a:off x="3200400" y="3352800"/>
            <a:ext cx="502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Students self create/join groups first; </a:t>
            </a:r>
          </a:p>
          <a:p>
            <a:pPr algn="ctr"/>
            <a:r>
              <a:rPr lang="en-US" sz="2000" dirty="0"/>
              <a:t>Q&amp;A on teams Friday office hour zoom.</a:t>
            </a:r>
          </a:p>
        </p:txBody>
      </p:sp>
    </p:spTree>
    <p:extLst>
      <p:ext uri="{BB962C8B-B14F-4D97-AF65-F5344CB8AC3E}">
        <p14:creationId xmlns:p14="http://schemas.microsoft.com/office/powerpoint/2010/main" val="284461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9E1-13E6-4A4F-BFE1-8FC473B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Syllabus</a:t>
            </a:r>
          </a:p>
        </p:txBody>
      </p:sp>
      <p:sp>
        <p:nvSpPr>
          <p:cNvPr id="3" name="Content Placeholder 2" descr="Highlight" title="Shape">
            <a:extLst>
              <a:ext uri="{FF2B5EF4-FFF2-40B4-BE49-F238E27FC236}">
                <a16:creationId xmlns:a16="http://schemas.microsoft.com/office/drawing/2014/main" id="{33E475C6-90D7-D545-8C80-62EA624A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 dirty="0"/>
              <a:t>Canvas -&gt; Syllabus -&gt; highlighted link</a:t>
            </a:r>
          </a:p>
          <a:p>
            <a:pPr lvl="1"/>
            <a:r>
              <a:rPr lang="en-US" dirty="0"/>
              <a:t>Please read the complete syllabus carefully</a:t>
            </a:r>
          </a:p>
          <a:p>
            <a:r>
              <a:rPr lang="en-US" sz="2800" dirty="0"/>
              <a:t>Points system </a:t>
            </a:r>
            <a:r>
              <a:rPr lang="en-US" sz="2400" dirty="0"/>
              <a:t>(see syllabus for grade assignment policy)</a:t>
            </a:r>
            <a:endParaRPr lang="en-US" sz="2800" dirty="0"/>
          </a:p>
          <a:p>
            <a:pPr marL="457200" lvl="1" indent="0">
              <a:buNone/>
            </a:pPr>
            <a:r>
              <a:rPr lang="en-US" sz="2000" dirty="0"/>
              <a:t>Discussion Participation (5 x 10 points) 		50  points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err="1"/>
              <a:t>zyBook</a:t>
            </a:r>
            <a:r>
              <a:rPr lang="en-US" sz="2000" dirty="0"/>
              <a:t> Activities   (10 x 10 points)		100 points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Homework	(5 x 20 points)			100 points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Team Project	(1 x 50 points)			 50   points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Tests					 300 points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Total					 600 points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5ECCFF-818D-3146-A9C9-BB8F6067A7F1}"/>
              </a:ext>
            </a:extLst>
          </p:cNvPr>
          <p:cNvSpPr/>
          <p:nvPr/>
        </p:nvSpPr>
        <p:spPr>
          <a:xfrm>
            <a:off x="685800" y="2971800"/>
            <a:ext cx="80772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41D2-A0B6-D545-AE8A-81485A42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A4-133D-8849-8A77-5761542F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95400"/>
            <a:ext cx="7772400" cy="5257800"/>
          </a:xfrm>
        </p:spPr>
        <p:txBody>
          <a:bodyPr/>
          <a:lstStyle/>
          <a:p>
            <a:r>
              <a:rPr lang="en-US" dirty="0"/>
              <a:t>Participation (P1 – P5)</a:t>
            </a:r>
          </a:p>
          <a:p>
            <a:pPr lvl="1"/>
            <a:r>
              <a:rPr lang="en-US" sz="2400" dirty="0"/>
              <a:t>Canvas -&gt; Assignments</a:t>
            </a:r>
          </a:p>
          <a:p>
            <a:r>
              <a:rPr lang="en-US" sz="2800" dirty="0" err="1"/>
              <a:t>zyBook</a:t>
            </a:r>
            <a:r>
              <a:rPr lang="en-US" sz="2800" dirty="0"/>
              <a:t> Activities (Z1 – Z10)</a:t>
            </a:r>
          </a:p>
          <a:p>
            <a:pPr lvl="1"/>
            <a:r>
              <a:rPr lang="en-US" sz="2400" dirty="0"/>
              <a:t>Assignment: on </a:t>
            </a:r>
            <a:r>
              <a:rPr lang="en-US" sz="2400" dirty="0" err="1"/>
              <a:t>zyBook</a:t>
            </a:r>
            <a:r>
              <a:rPr lang="en-US" sz="2400" dirty="0"/>
              <a:t> as well as Module activities</a:t>
            </a:r>
          </a:p>
          <a:p>
            <a:pPr lvl="1"/>
            <a:r>
              <a:rPr lang="en-US" sz="2400" dirty="0"/>
              <a:t>all activities including challenging ones of designated sections</a:t>
            </a:r>
            <a:endParaRPr lang="en-US" sz="2000" dirty="0"/>
          </a:p>
          <a:p>
            <a:r>
              <a:rPr lang="en-US" sz="2800" dirty="0"/>
              <a:t>Homework (H1 – H5)</a:t>
            </a:r>
          </a:p>
          <a:p>
            <a:pPr lvl="1" algn="just"/>
            <a:r>
              <a:rPr lang="en-US" sz="2400" dirty="0"/>
              <a:t>Canvas -&gt; Assignments </a:t>
            </a:r>
          </a:p>
          <a:p>
            <a:pPr lvl="1" algn="just"/>
            <a:r>
              <a:rPr lang="en-US" sz="2400" dirty="0"/>
              <a:t>Technical issue: </a:t>
            </a:r>
            <a:r>
              <a:rPr lang="en-US" sz="2400" dirty="0" err="1"/>
              <a:t>GradeScope</a:t>
            </a:r>
            <a:r>
              <a:rPr lang="en-US" sz="2400" dirty="0"/>
              <a:t> submission</a:t>
            </a:r>
          </a:p>
          <a:p>
            <a:pPr lvl="2" algn="just"/>
            <a:r>
              <a:rPr lang="en-US" sz="2000" dirty="0"/>
              <a:t>Working on it (hope it’s transparency to students)</a:t>
            </a:r>
          </a:p>
          <a:p>
            <a:pPr lvl="1" algn="just"/>
            <a:endParaRPr lang="en-US" sz="2400" dirty="0"/>
          </a:p>
          <a:p>
            <a:endParaRPr lang="en-US" dirty="0"/>
          </a:p>
        </p:txBody>
      </p:sp>
      <p:sp>
        <p:nvSpPr>
          <p:cNvPr id="4" name="Teardrop 3" descr="Note" title="Shape">
            <a:extLst>
              <a:ext uri="{FF2B5EF4-FFF2-40B4-BE49-F238E27FC236}">
                <a16:creationId xmlns:a16="http://schemas.microsoft.com/office/drawing/2014/main" id="{7687033A-7FBE-264F-B9AB-067100AC507C}"/>
              </a:ext>
            </a:extLst>
          </p:cNvPr>
          <p:cNvSpPr/>
          <p:nvPr/>
        </p:nvSpPr>
        <p:spPr>
          <a:xfrm>
            <a:off x="5257800" y="1310640"/>
            <a:ext cx="3429000" cy="10668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See Class Schedule at the end of syllabus </a:t>
            </a:r>
          </a:p>
        </p:txBody>
      </p:sp>
    </p:spTree>
    <p:extLst>
      <p:ext uri="{BB962C8B-B14F-4D97-AF65-F5344CB8AC3E}">
        <p14:creationId xmlns:p14="http://schemas.microsoft.com/office/powerpoint/2010/main" val="188455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EF77-21E6-0042-9DC3-5CE50A5C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57200"/>
            <a:ext cx="42291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4CE5-94A5-ED48-9B8F-4B801128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4876800"/>
          </a:xfrm>
        </p:spPr>
        <p:txBody>
          <a:bodyPr/>
          <a:lstStyle/>
          <a:p>
            <a:r>
              <a:rPr lang="en-US" sz="2800" dirty="0"/>
              <a:t>Canvas -&gt; Week 2, Week 3, Week 5 modules.</a:t>
            </a:r>
          </a:p>
          <a:p>
            <a:r>
              <a:rPr lang="en-US" sz="2800" dirty="0"/>
              <a:t>Each test must be completed before cut-off time</a:t>
            </a:r>
          </a:p>
          <a:p>
            <a:pPr lvl="1"/>
            <a:r>
              <a:rPr lang="en-US" sz="2400" dirty="0"/>
              <a:t>See Class Schedule for (a range of) dates for each test</a:t>
            </a:r>
          </a:p>
          <a:p>
            <a:pPr lvl="1"/>
            <a:r>
              <a:rPr lang="en-US" sz="2400" dirty="0"/>
              <a:t>Once started, must complete the test within the allocated time</a:t>
            </a:r>
          </a:p>
          <a:p>
            <a:r>
              <a:rPr lang="en-US" sz="2800" dirty="0"/>
              <a:t>Prior to each test, you may request/join a review session</a:t>
            </a:r>
          </a:p>
          <a:p>
            <a:pPr lvl="1"/>
            <a:r>
              <a:rPr lang="en-US" sz="2400" dirty="0"/>
              <a:t>During my office hours or select a time convenient to a group of students interested for a review session</a:t>
            </a:r>
          </a:p>
          <a:p>
            <a:pPr lvl="1"/>
            <a:r>
              <a:rPr lang="en-US" sz="2400" dirty="0"/>
              <a:t>At most two review sessions (in addition to office hours) will be given for each test</a:t>
            </a:r>
          </a:p>
          <a:p>
            <a:pPr lvl="1"/>
            <a:endParaRPr lang="en-US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6B85444E-2086-E246-BEC6-50746A80E83A}"/>
              </a:ext>
            </a:extLst>
          </p:cNvPr>
          <p:cNvSpPr/>
          <p:nvPr/>
        </p:nvSpPr>
        <p:spPr>
          <a:xfrm>
            <a:off x="3810000" y="457200"/>
            <a:ext cx="4876800" cy="9906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 available on Canvas yet. See Module for available dates.</a:t>
            </a:r>
          </a:p>
        </p:txBody>
      </p:sp>
    </p:spTree>
    <p:extLst>
      <p:ext uri="{BB962C8B-B14F-4D97-AF65-F5344CB8AC3E}">
        <p14:creationId xmlns:p14="http://schemas.microsoft.com/office/powerpoint/2010/main" val="118249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94A0-3CC5-9344-B3DF-5FE78947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47244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415F-B8F6-9B4D-B65B-F98A1559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r>
              <a:rPr lang="en-US" sz="2800" dirty="0"/>
              <a:t>Study a multicore or an advanced CPU/GPU architecture</a:t>
            </a:r>
          </a:p>
          <a:p>
            <a:r>
              <a:rPr lang="en-US" sz="2800" dirty="0"/>
              <a:t>P3: select a topic (i.e. a CPU/GPU)</a:t>
            </a:r>
          </a:p>
          <a:p>
            <a:pPr lvl="1"/>
            <a:r>
              <a:rPr lang="en-US" sz="2400" dirty="0"/>
              <a:t>At most two teams could work on the same one</a:t>
            </a:r>
          </a:p>
          <a:p>
            <a:pPr lvl="1"/>
            <a:r>
              <a:rPr lang="en-US" sz="2400" dirty="0"/>
              <a:t>May change later (if the new choice not taken yet)</a:t>
            </a:r>
          </a:p>
          <a:p>
            <a:r>
              <a:rPr lang="en-US" sz="2800" dirty="0"/>
              <a:t>Deliverable</a:t>
            </a:r>
          </a:p>
          <a:p>
            <a:pPr lvl="1"/>
            <a:r>
              <a:rPr lang="en-US" sz="2400" dirty="0"/>
              <a:t>A presentation file introducing the architecture features of this new/contemporary CPU</a:t>
            </a:r>
          </a:p>
          <a:p>
            <a:r>
              <a:rPr lang="en-US" sz="2800" dirty="0"/>
              <a:t>Can start and submit the team project at any time </a:t>
            </a:r>
          </a:p>
          <a:p>
            <a:pPr lvl="1"/>
            <a:r>
              <a:rPr lang="en-US" sz="2400" dirty="0"/>
              <a:t>Don’t have to wait till the due date</a:t>
            </a:r>
          </a:p>
        </p:txBody>
      </p:sp>
      <p:sp>
        <p:nvSpPr>
          <p:cNvPr id="4" name="Teardrop 3" descr="note" title="Shape">
            <a:extLst>
              <a:ext uri="{FF2B5EF4-FFF2-40B4-BE49-F238E27FC236}">
                <a16:creationId xmlns:a16="http://schemas.microsoft.com/office/drawing/2014/main" id="{B5059BBC-A4C0-C649-B6D9-088B0C30B513}"/>
              </a:ext>
            </a:extLst>
          </p:cNvPr>
          <p:cNvSpPr/>
          <p:nvPr/>
        </p:nvSpPr>
        <p:spPr>
          <a:xfrm>
            <a:off x="4724400" y="457200"/>
            <a:ext cx="4267200" cy="10668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</a:rPr>
              <a:t>Better stay with the same team as participation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17607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Finally 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906" y="15240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Let’s work together to achieve our goal.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Any question feel free to email me </a:t>
            </a:r>
            <a:r>
              <a:rPr lang="en-US" alt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lyang@cpp.edu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or join my office hour zoom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	</a:t>
            </a:r>
            <a:r>
              <a:rPr lang="en-US" sz="2400" dirty="0"/>
              <a:t> 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To-Do </a:t>
            </a:r>
            <a:r>
              <a:rPr lang="en-US" altLang="en-US" sz="2800">
                <a:solidFill>
                  <a:srgbClr val="FF0000"/>
                </a:solidFill>
              </a:rPr>
              <a:t>List 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/>
              <a:t>zyBooks</a:t>
            </a:r>
            <a:r>
              <a:rPr lang="en-US" altLang="en-US" sz="2400" dirty="0"/>
              <a:t> textbook sign up and purchase;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Explore Canvas;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Read syllabus thoroughly;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Post self-introduction at Discussions (optional).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9B98-EFC5-6941-9014-25E0F88C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34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CS 3650 Computer Architecture 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Summer 2021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Asynchronous Mode of Instruction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EA14-989F-EE41-BD8E-486C7B6A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981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Summer 5-week offering: extremely compact!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53F9-F684-5743-B41D-1F9FAE8F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743200"/>
            <a:ext cx="77724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Expected/suggested time to be spent:</a:t>
            </a:r>
          </a:p>
          <a:p>
            <a:pPr marL="0" indent="0">
              <a:buNone/>
            </a:pPr>
            <a:r>
              <a:rPr lang="en-US" dirty="0"/>
              <a:t>	Lectures: 	4 days a week</a:t>
            </a:r>
          </a:p>
          <a:p>
            <a:pPr marL="0" indent="0">
              <a:buNone/>
            </a:pPr>
            <a:r>
              <a:rPr lang="en-US" dirty="0"/>
              <a:t>			3 hours each day</a:t>
            </a:r>
          </a:p>
          <a:p>
            <a:pPr marL="0" indent="0">
              <a:buNone/>
            </a:pPr>
            <a:r>
              <a:rPr lang="en-US" dirty="0"/>
              <a:t>	+ time for assignments </a:t>
            </a:r>
          </a:p>
          <a:p>
            <a:pPr marL="0" indent="0">
              <a:buNone/>
            </a:pPr>
            <a:r>
              <a:rPr lang="en-US" dirty="0"/>
              <a:t>		3x regular semester </a:t>
            </a:r>
          </a:p>
        </p:txBody>
      </p:sp>
      <p:sp>
        <p:nvSpPr>
          <p:cNvPr id="4" name="Rounded Rectangle 3" title="box">
            <a:extLst>
              <a:ext uri="{FF2B5EF4-FFF2-40B4-BE49-F238E27FC236}">
                <a16:creationId xmlns:a16="http://schemas.microsoft.com/office/drawing/2014/main" id="{A7B3DEDC-6EE4-8B48-87FD-AFF55F24FE09}"/>
              </a:ext>
            </a:extLst>
          </p:cNvPr>
          <p:cNvSpPr/>
          <p:nvPr/>
        </p:nvSpPr>
        <p:spPr>
          <a:xfrm>
            <a:off x="7086600" y="4114800"/>
            <a:ext cx="1905000" cy="12192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It’s 4-unit course!</a:t>
            </a:r>
          </a:p>
        </p:txBody>
      </p:sp>
    </p:spTree>
    <p:extLst>
      <p:ext uri="{BB962C8B-B14F-4D97-AF65-F5344CB8AC3E}">
        <p14:creationId xmlns:p14="http://schemas.microsoft.com/office/powerpoint/2010/main" val="171123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80D4-56A4-1647-9CB2-69660E1D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Asynchronous Mode of Instruction: Tips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7A74-003C-CC4D-9FA2-AE8F2528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33714"/>
            <a:ext cx="7924800" cy="4953000"/>
          </a:xfrm>
        </p:spPr>
        <p:txBody>
          <a:bodyPr/>
          <a:lstStyle/>
          <a:p>
            <a:r>
              <a:rPr lang="en-US" sz="2600" dirty="0"/>
              <a:t>Take lectures on your own pace</a:t>
            </a:r>
          </a:p>
          <a:p>
            <a:pPr lvl="1"/>
            <a:r>
              <a:rPr lang="en-US" sz="2400" dirty="0"/>
              <a:t>Please be ahead of each milestone!</a:t>
            </a:r>
          </a:p>
          <a:p>
            <a:pPr lvl="2"/>
            <a:r>
              <a:rPr lang="en-US" sz="2000" dirty="0"/>
              <a:t>This is one of the keys for your success!</a:t>
            </a:r>
          </a:p>
          <a:p>
            <a:r>
              <a:rPr lang="en-US" sz="2600" dirty="0"/>
              <a:t>Pay attention to assignments due dates</a:t>
            </a:r>
          </a:p>
          <a:p>
            <a:pPr lvl="1"/>
            <a:r>
              <a:rPr lang="en-US" sz="2400" dirty="0"/>
              <a:t>Due dates are “lock” steps sync with learning activities</a:t>
            </a:r>
          </a:p>
          <a:p>
            <a:pPr lvl="2"/>
            <a:r>
              <a:rPr lang="en-US" sz="2000" dirty="0"/>
              <a:t>Align the activities:  lectures, assignments, and discussions.</a:t>
            </a:r>
          </a:p>
          <a:p>
            <a:r>
              <a:rPr lang="en-US" sz="2600" dirty="0"/>
              <a:t>Tests are also “lock” steps</a:t>
            </a:r>
          </a:p>
          <a:p>
            <a:pPr lvl="1"/>
            <a:r>
              <a:rPr lang="en-US" sz="2200" dirty="0"/>
              <a:t>Study for it, but don’t be stressful</a:t>
            </a:r>
          </a:p>
          <a:p>
            <a:r>
              <a:rPr lang="en-US" sz="2600" dirty="0"/>
              <a:t>Post or check discussions frequently</a:t>
            </a:r>
          </a:p>
          <a:p>
            <a:pPr lvl="1"/>
            <a:r>
              <a:rPr lang="en-US" sz="2400" dirty="0"/>
              <a:t>keep yourself alive and active in the virtual classroom </a:t>
            </a:r>
          </a:p>
          <a:p>
            <a:r>
              <a:rPr lang="en-US" sz="2600" dirty="0"/>
              <a:t>Zoom: visit office hours and/or request review sessions</a:t>
            </a:r>
          </a:p>
        </p:txBody>
      </p:sp>
      <p:sp>
        <p:nvSpPr>
          <p:cNvPr id="4" name="Teardrop 3" descr="note" title="box">
            <a:extLst>
              <a:ext uri="{FF2B5EF4-FFF2-40B4-BE49-F238E27FC236}">
                <a16:creationId xmlns:a16="http://schemas.microsoft.com/office/drawing/2014/main" id="{FC4CBDAD-DB64-714E-8620-F820867D76F9}"/>
              </a:ext>
            </a:extLst>
          </p:cNvPr>
          <p:cNvSpPr/>
          <p:nvPr/>
        </p:nvSpPr>
        <p:spPr>
          <a:xfrm>
            <a:off x="5943600" y="2057400"/>
            <a:ext cx="2057400" cy="990600"/>
          </a:xfrm>
          <a:prstGeom prst="teardrop">
            <a:avLst>
              <a:gd name="adj" fmla="val 1097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great challenge to all of us!</a:t>
            </a:r>
          </a:p>
        </p:txBody>
      </p:sp>
    </p:spTree>
    <p:extLst>
      <p:ext uri="{BB962C8B-B14F-4D97-AF65-F5344CB8AC3E}">
        <p14:creationId xmlns:p14="http://schemas.microsoft.com/office/powerpoint/2010/main" val="205598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2370-AFE5-0848-92B4-25F2AA6A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1754"/>
            <a:ext cx="4419600" cy="7088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DCD1-9254-5146-A30A-C7CFAA2C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02" y="1196317"/>
            <a:ext cx="6291198" cy="2819400"/>
          </a:xfrm>
        </p:spPr>
        <p:txBody>
          <a:bodyPr/>
          <a:lstStyle/>
          <a:p>
            <a:r>
              <a:rPr lang="en-US" sz="2800" dirty="0"/>
              <a:t>CPP resources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Canvas</a:t>
            </a:r>
            <a:r>
              <a:rPr lang="en-US" sz="2000" dirty="0"/>
              <a:t>: all course documents </a:t>
            </a:r>
            <a:endParaRPr lang="en-US" sz="2000" b="1" dirty="0"/>
          </a:p>
          <a:p>
            <a:pPr lvl="1"/>
            <a:r>
              <a:rPr lang="en-US" sz="2000" dirty="0"/>
              <a:t>Please check </a:t>
            </a:r>
            <a:r>
              <a:rPr lang="en-US" sz="2000" dirty="0" err="1"/>
              <a:t>cpp</a:t>
            </a:r>
            <a:r>
              <a:rPr lang="en-US" sz="2000" dirty="0"/>
              <a:t> emails daily</a:t>
            </a:r>
          </a:p>
          <a:p>
            <a:pPr lvl="2"/>
            <a:r>
              <a:rPr lang="en-US" sz="1800" dirty="0"/>
              <a:t>Announcements may be sent via emails</a:t>
            </a:r>
          </a:p>
        </p:txBody>
      </p:sp>
      <p:sp>
        <p:nvSpPr>
          <p:cNvPr id="4" name="Teardrop 3" descr="note" title="box">
            <a:extLst>
              <a:ext uri="{FF2B5EF4-FFF2-40B4-BE49-F238E27FC236}">
                <a16:creationId xmlns:a16="http://schemas.microsoft.com/office/drawing/2014/main" id="{73D76A96-B954-614E-B07E-8DD014CE5DA6}"/>
              </a:ext>
            </a:extLst>
          </p:cNvPr>
          <p:cNvSpPr/>
          <p:nvPr/>
        </p:nvSpPr>
        <p:spPr>
          <a:xfrm>
            <a:off x="4800600" y="281754"/>
            <a:ext cx="3098800" cy="1394646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Materials posted are for this class only; no sharing/posting to the  outside of the clas</a:t>
            </a:r>
            <a:r>
              <a:rPr lang="en-US" sz="2000" dirty="0"/>
              <a:t>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2E4B0-FDFF-0A44-9594-291319482A75}"/>
              </a:ext>
            </a:extLst>
          </p:cNvPr>
          <p:cNvSpPr/>
          <p:nvPr/>
        </p:nvSpPr>
        <p:spPr>
          <a:xfrm>
            <a:off x="304800" y="2880423"/>
            <a:ext cx="7620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zyBooks</a:t>
            </a:r>
            <a:r>
              <a:rPr lang="en-US" sz="2800" dirty="0"/>
              <a:t> (</a:t>
            </a:r>
            <a:r>
              <a:rPr lang="en-US" sz="2800" dirty="0" err="1"/>
              <a:t>learn.zybooks.com</a:t>
            </a:r>
            <a:r>
              <a:rPr lang="en-US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dedicated </a:t>
            </a:r>
            <a:r>
              <a:rPr lang="en-US" sz="2000" dirty="0" err="1"/>
              <a:t>zyBook</a:t>
            </a:r>
            <a:r>
              <a:rPr lang="en-US" sz="2000" dirty="0"/>
              <a:t> as our textbook.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Sign up account at </a:t>
            </a:r>
            <a:r>
              <a:rPr lang="en-US" sz="2000" dirty="0" err="1"/>
              <a:t>zyBooks</a:t>
            </a:r>
            <a:r>
              <a:rPr lang="en-US" sz="2000" dirty="0"/>
              <a:t> site and purchase the textbook.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Zoom </a:t>
            </a:r>
            <a:r>
              <a:rPr lang="en-US" dirty="0"/>
              <a:t>(meeting id: 9098694052)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Feel free to drop in at any office hours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M 9- 9:30am, W 4-4:30pm, F 1-1:30pm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May request a session for review and Q&amp;As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3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DB88E-336F-ED45-9924-E97168DEE6D4}"/>
              </a:ext>
            </a:extLst>
          </p:cNvPr>
          <p:cNvGrpSpPr/>
          <p:nvPr/>
        </p:nvGrpSpPr>
        <p:grpSpPr>
          <a:xfrm>
            <a:off x="0" y="1092868"/>
            <a:ext cx="9144000" cy="4672263"/>
            <a:chOff x="0" y="1092868"/>
            <a:chExt cx="9144000" cy="46722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F6572F-4771-4042-88DC-EB9E2B324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92868"/>
              <a:ext cx="9144000" cy="467226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4ABF7F-A538-B042-A29E-AFC46C3E72DE}"/>
                </a:ext>
              </a:extLst>
            </p:cNvPr>
            <p:cNvSpPr/>
            <p:nvPr/>
          </p:nvSpPr>
          <p:spPr>
            <a:xfrm>
              <a:off x="457200" y="2362200"/>
              <a:ext cx="1143000" cy="10795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6C263F-8D91-A247-A22D-3FE351AF92E0}"/>
                </a:ext>
              </a:extLst>
            </p:cNvPr>
            <p:cNvSpPr/>
            <p:nvPr/>
          </p:nvSpPr>
          <p:spPr>
            <a:xfrm>
              <a:off x="457200" y="3886200"/>
              <a:ext cx="11430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965D4AA0-D09F-A94C-893B-6FC4AC5D4BA9}"/>
                </a:ext>
              </a:extLst>
            </p:cNvPr>
            <p:cNvSpPr/>
            <p:nvPr/>
          </p:nvSpPr>
          <p:spPr>
            <a:xfrm rot="19929798" flipV="1">
              <a:off x="968672" y="2215234"/>
              <a:ext cx="838200" cy="104199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0F8F567-2FF3-1144-BDCB-B4AC9B01094F}"/>
                </a:ext>
              </a:extLst>
            </p:cNvPr>
            <p:cNvSpPr/>
            <p:nvPr/>
          </p:nvSpPr>
          <p:spPr>
            <a:xfrm>
              <a:off x="1782703" y="1752600"/>
              <a:ext cx="1874897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Required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BEAECF16-A1BC-9648-9EE5-2D5A4CF33CD0}"/>
                </a:ext>
              </a:extLst>
            </p:cNvPr>
            <p:cNvSpPr/>
            <p:nvPr/>
          </p:nvSpPr>
          <p:spPr>
            <a:xfrm rot="19929798" flipV="1">
              <a:off x="1375160" y="3641306"/>
              <a:ext cx="838200" cy="153703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 descr="Screenshot" title="Canvas Homepage">
              <a:extLst>
                <a:ext uri="{FF2B5EF4-FFF2-40B4-BE49-F238E27FC236}">
                  <a16:creationId xmlns:a16="http://schemas.microsoft.com/office/drawing/2014/main" id="{A096EA43-7F70-8741-90DF-932A5F8E58FB}"/>
                </a:ext>
              </a:extLst>
            </p:cNvPr>
            <p:cNvSpPr/>
            <p:nvPr/>
          </p:nvSpPr>
          <p:spPr>
            <a:xfrm>
              <a:off x="2193871" y="3169115"/>
              <a:ext cx="3521129" cy="45038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Feel free to use by teams but not monitored/supported by instructor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97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Course 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300" dirty="0"/>
              <a:t>Introduction and CPU Performance (Lecture 1)</a:t>
            </a:r>
          </a:p>
          <a:p>
            <a:pPr eaLnBrk="1" hangingPunct="1"/>
            <a:r>
              <a:rPr lang="en-US" altLang="en-US" sz="2300" dirty="0"/>
              <a:t>Computer Logic (Lecture 2)</a:t>
            </a:r>
          </a:p>
          <a:p>
            <a:pPr eaLnBrk="1" hangingPunct="1"/>
            <a:r>
              <a:rPr lang="en-US" altLang="en-US" sz="2300" dirty="0"/>
              <a:t>Flip-Flops and Sequential Machines (Lecture 3)</a:t>
            </a:r>
          </a:p>
          <a:p>
            <a:pPr eaLnBrk="1" hangingPunct="1"/>
            <a:r>
              <a:rPr lang="en-US" altLang="en-US" sz="2300" dirty="0"/>
              <a:t>Instruction Set Architecture (Lecture 4)</a:t>
            </a:r>
          </a:p>
          <a:p>
            <a:pPr eaLnBrk="1" hangingPunct="1"/>
            <a:r>
              <a:rPr lang="en-US" altLang="en-US" sz="2300" dirty="0"/>
              <a:t>Arithmetic for computers (Lecture 5)</a:t>
            </a:r>
          </a:p>
          <a:p>
            <a:pPr lvl="1" eaLnBrk="1" hangingPunct="1"/>
            <a:r>
              <a:rPr lang="en-US" altLang="en-US" sz="1900" dirty="0"/>
              <a:t>Integer operations and how to build an ALU  </a:t>
            </a:r>
          </a:p>
          <a:p>
            <a:pPr lvl="1" eaLnBrk="1" hangingPunct="1"/>
            <a:r>
              <a:rPr lang="en-US" altLang="en-US" sz="1900" dirty="0"/>
              <a:t>Floating point representations and operations </a:t>
            </a:r>
            <a:r>
              <a:rPr lang="en-US" altLang="en-US" sz="1600" dirty="0"/>
              <a:t> </a:t>
            </a:r>
            <a:endParaRPr lang="en-US" altLang="en-US" sz="1900" dirty="0"/>
          </a:p>
          <a:p>
            <a:pPr eaLnBrk="1" hangingPunct="1"/>
            <a:r>
              <a:rPr lang="en-US" altLang="en-US" sz="2300" dirty="0"/>
              <a:t>The processor (Lecture 6)</a:t>
            </a:r>
          </a:p>
          <a:p>
            <a:pPr lvl="1" eaLnBrk="1" hangingPunct="1"/>
            <a:r>
              <a:rPr lang="en-US" altLang="en-US" sz="1900" dirty="0"/>
              <a:t>Constructing a processor </a:t>
            </a:r>
            <a:r>
              <a:rPr lang="en-US" altLang="en-US" sz="1900" dirty="0" err="1"/>
              <a:t>datapath</a:t>
            </a:r>
            <a:r>
              <a:rPr lang="en-US" altLang="en-US" sz="1900" dirty="0"/>
              <a:t> to execute our instructions   </a:t>
            </a:r>
          </a:p>
          <a:p>
            <a:pPr lvl="1" eaLnBrk="1" hangingPunct="1"/>
            <a:r>
              <a:rPr lang="en-US" altLang="en-US" sz="1900" dirty="0"/>
              <a:t>Design control units to control instruction execution  </a:t>
            </a:r>
          </a:p>
          <a:p>
            <a:pPr eaLnBrk="1" hangingPunct="1"/>
            <a:r>
              <a:rPr lang="en-US" altLang="en-US" sz="2300" dirty="0"/>
              <a:t>Pipelining to improve performance (Lecture 7)</a:t>
            </a:r>
          </a:p>
          <a:p>
            <a:pPr eaLnBrk="1" hangingPunct="1"/>
            <a:r>
              <a:rPr lang="en-US" altLang="en-US" sz="2300" dirty="0"/>
              <a:t>Memory:  caches and virtual memory (Lecture 8)</a:t>
            </a:r>
          </a:p>
          <a:p>
            <a:pPr eaLnBrk="1" hangingPunct="1"/>
            <a:r>
              <a:rPr lang="en-US" altLang="en-US" sz="2300" dirty="0"/>
              <a:t>Multicore Architecture: Design Trend (Team Project)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" title="Canvas 5-week module">
            <a:extLst>
              <a:ext uri="{FF2B5EF4-FFF2-40B4-BE49-F238E27FC236}">
                <a16:creationId xmlns:a16="http://schemas.microsoft.com/office/drawing/2014/main" id="{2776315C-CB1B-3247-B077-FE0B470D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831184"/>
          </a:xfrm>
          <a:prstGeom prst="rect">
            <a:avLst/>
          </a:prstGeom>
        </p:spPr>
      </p:pic>
      <p:sp>
        <p:nvSpPr>
          <p:cNvPr id="6" name="Teardrop 5" descr="5-week module" title="Note">
            <a:extLst>
              <a:ext uri="{FF2B5EF4-FFF2-40B4-BE49-F238E27FC236}">
                <a16:creationId xmlns:a16="http://schemas.microsoft.com/office/drawing/2014/main" id="{37ABD8F2-789F-6B47-81B5-68CB0B28B0B7}"/>
              </a:ext>
            </a:extLst>
          </p:cNvPr>
          <p:cNvSpPr/>
          <p:nvPr/>
        </p:nvSpPr>
        <p:spPr>
          <a:xfrm>
            <a:off x="5486400" y="304800"/>
            <a:ext cx="2514600" cy="9906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Canvas 5-week Modules</a:t>
            </a:r>
          </a:p>
        </p:txBody>
      </p:sp>
    </p:spTree>
    <p:extLst>
      <p:ext uri="{BB962C8B-B14F-4D97-AF65-F5344CB8AC3E}">
        <p14:creationId xmlns:p14="http://schemas.microsoft.com/office/powerpoint/2010/main" val="225841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Collaboration among classmates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Strongly recommend you study in a small group setting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More effective learning experience</a:t>
            </a:r>
          </a:p>
          <a:p>
            <a:pPr lvl="1" eaLnBrk="1" hangingPunct="1"/>
            <a:r>
              <a:rPr lang="en-US" altLang="en-US" sz="2000" dirty="0"/>
              <a:t>Build up your remote collaboration experience</a:t>
            </a:r>
          </a:p>
          <a:p>
            <a:pPr lvl="1" eaLnBrk="1" hangingPunct="1"/>
            <a:r>
              <a:rPr lang="en-US" altLang="en-US" sz="2000" dirty="0"/>
              <a:t>A lot of tools available</a:t>
            </a:r>
          </a:p>
          <a:p>
            <a:pPr lvl="2" eaLnBrk="1" hangingPunct="1"/>
            <a:r>
              <a:rPr lang="en-US" altLang="en-US" sz="1800" dirty="0"/>
              <a:t>Canvas collaborations, Discord, Microsoft Teams, …</a:t>
            </a:r>
          </a:p>
          <a:p>
            <a:pPr lvl="1" eaLnBrk="1" hangingPunct="1"/>
            <a:r>
              <a:rPr lang="en-US" altLang="en-US" sz="2000" dirty="0"/>
              <a:t>Your choice, not enforced nor graded for this class</a:t>
            </a:r>
          </a:p>
          <a:p>
            <a:pPr eaLnBrk="1" hangingPunct="1"/>
            <a:r>
              <a:rPr lang="en-US" altLang="en-US" sz="2400" dirty="0"/>
              <a:t>Teamwork</a:t>
            </a:r>
          </a:p>
          <a:p>
            <a:pPr lvl="1" eaLnBrk="1" hangingPunct="1"/>
            <a:r>
              <a:rPr lang="en-US" altLang="en-US" sz="2000" dirty="0"/>
              <a:t>Some participation assignments (e.g. P2, P3, P4)</a:t>
            </a:r>
          </a:p>
          <a:p>
            <a:pPr lvl="1" eaLnBrk="1" hangingPunct="1"/>
            <a:r>
              <a:rPr lang="en-US" altLang="en-US" sz="2000" dirty="0"/>
              <a:t>A team project in the last module</a:t>
            </a:r>
          </a:p>
          <a:p>
            <a:pPr lvl="2" eaLnBrk="1" hangingPunct="1"/>
            <a:r>
              <a:rPr lang="en-US" altLang="en-US" sz="1800" dirty="0"/>
              <a:t>Study of alternative architecture such as multicore processors etc.</a:t>
            </a:r>
            <a:endParaRPr lang="en-US" altLang="en-US" sz="1600" dirty="0"/>
          </a:p>
          <a:p>
            <a:pPr lvl="1" eaLnBrk="1" hangingPunct="1"/>
            <a:r>
              <a:rPr lang="en-US" altLang="en-US" sz="2000" dirty="0"/>
              <a:t>Team size: 1 to 4 allowed</a:t>
            </a:r>
          </a:p>
          <a:p>
            <a:pPr lvl="2" eaLnBrk="1" hangingPunct="1"/>
            <a:r>
              <a:rPr lang="en-US" altLang="en-US" sz="1800" dirty="0"/>
              <a:t>recommended: 2 – 3 members per team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cture 1: Introduction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Course Information&amp;quot;&quot;/&gt;&lt;property id=&quot;20307&quot; value=&quot;264&quot;/&gt;&lt;/object&gt;&lt;object type=&quot;3&quot; unique_id=&quot;10005&quot;&gt;&lt;property id=&quot;20148&quot; value=&quot;5&quot;/&gt;&lt;property id=&quot;20300&quot; value=&quot;Slide 3 - &amp;quot;Blackboard and Course Documents&amp;quot;&quot;/&gt;&lt;property id=&quot;20307&quot; value=&quot;266&quot;/&gt;&lt;/object&gt;&lt;object type=&quot;3&quot; unique_id=&quot;10006&quot;&gt;&lt;property id=&quot;20148&quot; value=&quot;5&quot;/&gt;&lt;property id=&quot;20300&quot; value=&quot;Slide 4 - &amp;quot;Introduction to Computer Organization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What is a Computer?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Classes of Computers&amp;quot;&quot;/&gt;&lt;property id=&quot;20307&quot; value=&quot;271&quot;/&gt;&lt;/object&gt;&lt;object type=&quot;3&quot; unique_id=&quot;10009&quot;&gt;&lt;property id=&quot;20148&quot; value=&quot;5&quot;/&gt;&lt;property id=&quot;20300&quot; value=&quot;Slide 7 - &amp;quot;Below Your Program&amp;quot;&quot;/&gt;&lt;property id=&quot;20307&quot; value=&quot;272&quot;/&gt;&lt;/object&gt;&lt;object type=&quot;3&quot; unique_id=&quot;10010&quot;&gt;&lt;property id=&quot;20148&quot; value=&quot;5&quot;/&gt;&lt;property id=&quot;20300&quot; value=&quot;Slide 8 - &amp;quot;Computer Abstraction&amp;quot;&quot;/&gt;&lt;property id=&quot;20307&quot; value=&quot;267&quot;/&gt;&lt;/object&gt;&lt;object type=&quot;3&quot; unique_id=&quot;10011&quot;&gt;&lt;property id=&quot;20148&quot; value=&quot;5&quot;/&gt;&lt;property id=&quot;20300&quot; value=&quot;Slide 9 - &amp;quot;Abstraction&amp;quot;&quot;/&gt;&lt;property id=&quot;20307&quot; value=&quot;259&quot;/&gt;&lt;/object&gt;&lt;object type=&quot;3&quot; unique_id=&quot;10012&quot;&gt;&lt;property id=&quot;20148&quot; value=&quot;5&quot;/&gt;&lt;property id=&quot;20300&quot; value=&quot;Slide 10&quot;/&gt;&lt;property id=&quot;20307&quot; value=&quot;270&quot;/&gt;&lt;/object&gt;&lt;object type=&quot;3&quot; unique_id=&quot;10013&quot;&gt;&lt;property id=&quot;20148&quot; value=&quot;5&quot;/&gt;&lt;property id=&quot;20300&quot; value=&quot;Slide 11 - &amp;quot;Figure 1.3 Explanation&amp;quot;&quot;/&gt;&lt;property id=&quot;20307&quot; value=&quot;268&quot;/&gt;&lt;/object&gt;&lt;object type=&quot;3&quot; unique_id=&quot;10014&quot;&gt;&lt;property id=&quot;20148&quot; value=&quot;5&quot;/&gt;&lt;property id=&quot;20300&quot; value=&quot;Slide 12 - &amp;quot;Instruction Set Architecture&amp;quot;&quot;/&gt;&lt;property id=&quot;20307&quot; value=&quot;260&quot;/&gt;&lt;/object&gt;&lt;object type=&quot;3&quot; unique_id=&quot;10015&quot;&gt;&lt;property id=&quot;20148&quot; value=&quot;5&quot;/&gt;&lt;property id=&quot;20300&quot; value=&quot;Slide 13 - &amp;quot;Course Prerequisites&amp;quot;&quot;/&gt;&lt;property id=&quot;20307&quot; value=&quot;262&quot;/&gt;&lt;/object&gt;&lt;object type=&quot;3&quot; unique_id=&quot;10016&quot;&gt;&lt;property id=&quot;20148&quot; value=&quot;5&quot;/&gt;&lt;property id=&quot;20300&quot; value=&quot;Slide 14 - &amp;quot;Course Outline&amp;quot;&quot;/&gt;&lt;property id=&quot;20307&quot; value=&quot;261&quot;/&gt;&lt;/object&gt;&lt;object type=&quot;3&quot; unique_id=&quot;10017&quot;&gt;&lt;property id=&quot;20148&quot; value=&quot;5&quot;/&gt;&lt;property id=&quot;20300&quot; value=&quot;Slide 15 - &amp;quot;About Projects  &amp;quot;&quot;/&gt;&lt;property id=&quot;20307&quot; value=&quot;263&quot;/&gt;&lt;/object&gt;&lt;object type=&quot;3&quot; unique_id=&quot;10018&quot;&gt;&lt;property id=&quot;20148&quot; value=&quot;5&quot;/&gt;&lt;property id=&quot;20300&quot; value=&quot;Slide 16 - &amp;quot;Key to a good grade&amp;quot;&quot;/&gt;&lt;property id=&quot;20307&quot; value=&quot;269&quot;/&gt;&lt;/object&gt;&lt;object type=&quot;3&quot; unique_id=&quot;10019&quot;&gt;&lt;property id=&quot;20148&quot; value=&quot;5&quot;/&gt;&lt;property id=&quot;20300&quot; value=&quot;Slide 17 - &amp;quot;Finally …&amp;quot;&quot;/&gt;&lt;property id=&quot;20307&quot; value=&quot;265&quot;/&gt;&lt;/object&gt;&lt;/object&gt;&lt;object type=&quot;8&quot; unique_id=&quot;1003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932</Words>
  <Application>Microsoft Macintosh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Default Design</vt:lpstr>
      <vt:lpstr>Course Introduction</vt:lpstr>
      <vt:lpstr>PowerPoint Presentation</vt:lpstr>
      <vt:lpstr>Summer 5-week offering: extremely compact!</vt:lpstr>
      <vt:lpstr>Asynchronous Mode of Instruction: Tips </vt:lpstr>
      <vt:lpstr>Platforms</vt:lpstr>
      <vt:lpstr>PowerPoint Presentation</vt:lpstr>
      <vt:lpstr>Course Outline</vt:lpstr>
      <vt:lpstr>PowerPoint Presentation</vt:lpstr>
      <vt:lpstr>Collaboration among classmates</vt:lpstr>
      <vt:lpstr>PowerPoint Presentation</vt:lpstr>
      <vt:lpstr>Syllabus</vt:lpstr>
      <vt:lpstr>Assignments</vt:lpstr>
      <vt:lpstr>Tests </vt:lpstr>
      <vt:lpstr>Team Project</vt:lpstr>
      <vt:lpstr>Finally …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365 – Summer 2003</dc:title>
  <dc:creator>lyang</dc:creator>
  <cp:lastModifiedBy>Microsoft Office User</cp:lastModifiedBy>
  <cp:revision>92</cp:revision>
  <dcterms:created xsi:type="dcterms:W3CDTF">2003-06-09T18:06:08Z</dcterms:created>
  <dcterms:modified xsi:type="dcterms:W3CDTF">2021-05-29T17:09:54Z</dcterms:modified>
</cp:coreProperties>
</file>