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5" r:id="rId2"/>
    <p:sldId id="256" r:id="rId3"/>
    <p:sldId id="257" r:id="rId4"/>
    <p:sldId id="258" r:id="rId5"/>
    <p:sldId id="267" r:id="rId6"/>
    <p:sldId id="271" r:id="rId7"/>
    <p:sldId id="272" r:id="rId8"/>
    <p:sldId id="273" r:id="rId9"/>
    <p:sldId id="277" r:id="rId10"/>
    <p:sldId id="259" r:id="rId11"/>
    <p:sldId id="268" r:id="rId12"/>
    <p:sldId id="269" r:id="rId13"/>
    <p:sldId id="270" r:id="rId14"/>
    <p:sldId id="260" r:id="rId15"/>
    <p:sldId id="278" r:id="rId16"/>
    <p:sldId id="279" r:id="rId17"/>
    <p:sldId id="280" r:id="rId18"/>
    <p:sldId id="281" r:id="rId19"/>
    <p:sldId id="282" r:id="rId20"/>
    <p:sldId id="274" r:id="rId21"/>
    <p:sldId id="275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EEDE"/>
    <a:srgbClr val="BA7666"/>
    <a:srgbClr val="28EEEE"/>
    <a:srgbClr val="2DD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44"/>
    <p:restoredTop sz="91002"/>
  </p:normalViewPr>
  <p:slideViewPr>
    <p:cSldViewPr>
      <p:cViewPr varScale="1">
        <p:scale>
          <a:sx n="100" d="100"/>
          <a:sy n="100" d="100"/>
        </p:scale>
        <p:origin x="6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8F311-A572-4B4B-A0FA-697467C89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2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CC41F-3D1D-49BB-92B7-082333E0D6F2}" type="datetimeFigureOut">
              <a:rPr lang="en-US"/>
              <a:pPr>
                <a:defRPr/>
              </a:pPr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8F7F7D-800F-4C71-BA45-58942CB00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941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B65D08-2CD4-4F62-BE51-1ACF998A3E2F}" type="datetime4">
              <a:rPr lang="en-US" altLang="en-US" smtClean="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May 29,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AB2E0F-76B9-459A-A520-029DE4003FC2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0322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5380E8-3BDC-4D86-A3CF-461CEC191F54}" type="datetime4">
              <a:rPr lang="en-US" altLang="en-US" smtClean="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May 29,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AF7611-74BE-438B-9F76-59584FE20791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80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F7F7D-800F-4C71-BA45-58942CB0002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75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863E6-CE37-47D2-8BA3-B9D3775F67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2463F-106D-42D7-820A-C5A22AC0C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3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41BB-6272-46F8-83E6-285F51ABB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3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AU" altLang="en-US"/>
              <a:t>Chapter 1 — Computer Abstractions and Technology — </a:t>
            </a:r>
            <a:fld id="{E3243EB6-506D-42FA-8060-50264DB168A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7827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76597-6C93-4F74-A366-CC76530A6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7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474B1-16CB-4AF5-B61D-CBB50050B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99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08C4B-DBD9-4735-88B0-02F10888E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40CCA-3A6E-4085-93F0-932BD386F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FF926-AC77-4E57-81B0-F1AB6212F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0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4644-383F-4501-A8A8-25436925E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2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7176-A743-40C3-B06C-6C52E3469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F1CDC-AEB9-4DC7-B39E-126AB6704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5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F4DCDD-5772-4699-8973-02E9E00C71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1a/1_4hfsp74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architect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1a: Introduction to Computer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1a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8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CS264/CS2640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required prerequisite course</a:t>
            </a:r>
          </a:p>
          <a:p>
            <a:pPr eaLnBrk="1" hangingPunct="1"/>
            <a:r>
              <a:rPr lang="en-US" altLang="en-US" sz="2800" dirty="0"/>
              <a:t>Title: </a:t>
            </a:r>
            <a:r>
              <a:rPr lang="en-US" sz="2000" dirty="0">
                <a:solidFill>
                  <a:srgbClr val="C00000"/>
                </a:solidFill>
              </a:rPr>
              <a:t>Computer Organization </a:t>
            </a:r>
            <a:r>
              <a:rPr lang="en-US" sz="2000" dirty="0"/>
              <a:t>and Assembly Programming </a:t>
            </a:r>
            <a:endParaRPr lang="en-US" altLang="en-US" sz="2000" i="1" dirty="0"/>
          </a:p>
          <a:p>
            <a:pPr eaLnBrk="1" hangingPunct="1"/>
            <a:r>
              <a:rPr lang="en-US" altLang="en-US" sz="2800" dirty="0"/>
              <a:t>Catalog description</a:t>
            </a:r>
            <a:r>
              <a:rPr lang="en-US" dirty="0"/>
              <a:t> 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Number representation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integer arithmetic</a:t>
            </a:r>
            <a:r>
              <a:rPr lang="en-US" sz="2000" dirty="0"/>
              <a:t>. </a:t>
            </a:r>
            <a:r>
              <a:rPr lang="en-US" sz="2000" dirty="0">
                <a:solidFill>
                  <a:srgbClr val="C00000"/>
                </a:solidFill>
              </a:rPr>
              <a:t>Von Neumann machine. Instruction set architecture. Addressing modes</a:t>
            </a:r>
            <a:r>
              <a:rPr lang="en-US" sz="2000" dirty="0"/>
              <a:t>. Assembly programming. Arrays and records. Subroutines and macros.  Interrupts. I/O interfacing and communication. </a:t>
            </a:r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12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347B-6720-2E4E-BA36-5B1C584E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Von-Neumann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D56D-B189-7046-A582-96A6FA58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01054"/>
            <a:ext cx="4636718" cy="4114800"/>
          </a:xfrm>
        </p:spPr>
        <p:txBody>
          <a:bodyPr/>
          <a:lstStyle/>
          <a:p>
            <a:r>
              <a:rPr lang="en-US" dirty="0"/>
              <a:t>Stored program concepts</a:t>
            </a:r>
          </a:p>
          <a:p>
            <a:endParaRPr lang="en-US" dirty="0"/>
          </a:p>
        </p:txBody>
      </p:sp>
      <p:grpSp>
        <p:nvGrpSpPr>
          <p:cNvPr id="23" name="Group 22" descr="VN Machine" title="Figure">
            <a:extLst>
              <a:ext uri="{FF2B5EF4-FFF2-40B4-BE49-F238E27FC236}">
                <a16:creationId xmlns:a16="http://schemas.microsoft.com/office/drawing/2014/main" id="{BA144E34-EAD2-B344-BE57-CD251C6F1006}"/>
              </a:ext>
            </a:extLst>
          </p:cNvPr>
          <p:cNvGrpSpPr/>
          <p:nvPr/>
        </p:nvGrpSpPr>
        <p:grpSpPr>
          <a:xfrm>
            <a:off x="914400" y="2667000"/>
            <a:ext cx="3336945" cy="2922740"/>
            <a:chOff x="1143000" y="2438400"/>
            <a:chExt cx="3336945" cy="29227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6386C8-CDA1-0D40-8345-1C9BCED2A7DC}"/>
                </a:ext>
              </a:extLst>
            </p:cNvPr>
            <p:cNvSpPr/>
            <p:nvPr/>
          </p:nvSpPr>
          <p:spPr>
            <a:xfrm>
              <a:off x="1524000" y="2438400"/>
              <a:ext cx="190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64FF0CE-E743-734A-BFB5-6F8B5A3207AC}"/>
                </a:ext>
              </a:extLst>
            </p:cNvPr>
            <p:cNvSpPr/>
            <p:nvPr/>
          </p:nvSpPr>
          <p:spPr>
            <a:xfrm>
              <a:off x="1143000" y="4294340"/>
              <a:ext cx="31242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5DA011-285A-2B42-B92C-A087A3E26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100" y="3124200"/>
              <a:ext cx="0" cy="1120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332FC2-AE27-9A48-BD40-7EBF34BA1369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124200"/>
              <a:ext cx="0" cy="1120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88ADA-68A2-F543-826D-584F1B134FDF}"/>
                </a:ext>
              </a:extLst>
            </p:cNvPr>
            <p:cNvSpPr txBox="1"/>
            <p:nvPr/>
          </p:nvSpPr>
          <p:spPr>
            <a:xfrm>
              <a:off x="1143000" y="345338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Control</a:t>
              </a:r>
              <a:r>
                <a:rPr lang="en-US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9DF458-4953-D147-A94F-B1DFCAB37001}"/>
                </a:ext>
              </a:extLst>
            </p:cNvPr>
            <p:cNvSpPr txBox="1"/>
            <p:nvPr/>
          </p:nvSpPr>
          <p:spPr>
            <a:xfrm>
              <a:off x="2705100" y="3429799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instruction/data</a:t>
              </a:r>
            </a:p>
          </p:txBody>
        </p:sp>
      </p:grpSp>
      <p:sp>
        <p:nvSpPr>
          <p:cNvPr id="25" name="Rounded Rectangle 24" descr="Instruction execution steps" title="Box">
            <a:extLst>
              <a:ext uri="{FF2B5EF4-FFF2-40B4-BE49-F238E27FC236}">
                <a16:creationId xmlns:a16="http://schemas.microsoft.com/office/drawing/2014/main" id="{792A7FBD-12E3-9240-9D50-D3667A3D0D7F}"/>
              </a:ext>
            </a:extLst>
          </p:cNvPr>
          <p:cNvSpPr/>
          <p:nvPr/>
        </p:nvSpPr>
        <p:spPr>
          <a:xfrm>
            <a:off x="5181600" y="2743200"/>
            <a:ext cx="3581400" cy="2743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Instruction Execution Steps: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Fetch Instruction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Decode &amp; fetch operands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Execution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(repeat for next instruction)</a:t>
            </a:r>
          </a:p>
        </p:txBody>
      </p:sp>
    </p:spTree>
    <p:extLst>
      <p:ext uri="{BB962C8B-B14F-4D97-AF65-F5344CB8AC3E}">
        <p14:creationId xmlns:p14="http://schemas.microsoft.com/office/powerpoint/2010/main" val="310317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F7F0-30FE-E64B-9D6B-378A2D0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Representation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6FE8-CE1C-E849-BE51-EF27991B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44" y="1828800"/>
            <a:ext cx="7009356" cy="411480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Integer</a:t>
            </a:r>
          </a:p>
          <a:p>
            <a:pPr marL="400050" lvl="1" indent="0">
              <a:buNone/>
            </a:pPr>
            <a:r>
              <a:rPr lang="en-US" sz="2000" dirty="0"/>
              <a:t>	2’s complement representations	1101 1101 (-35)</a:t>
            </a:r>
          </a:p>
          <a:p>
            <a:pPr marL="400050" lvl="1" indent="0">
              <a:buNone/>
            </a:pPr>
            <a:r>
              <a:rPr lang="en-US" sz="2000" dirty="0"/>
              <a:t>	signed/unsigned representations	0010 0011 (35)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Floating point</a:t>
            </a:r>
          </a:p>
          <a:p>
            <a:pPr marL="0" indent="0">
              <a:buNone/>
            </a:pPr>
            <a:r>
              <a:rPr lang="en-US" sz="2400" dirty="0"/>
              <a:t>	IEEE 754 standard for FP # representations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3.25 =&gt; 0 1000 0000 1010 0000 0000 0000 0000 000</a:t>
            </a:r>
            <a:endParaRPr lang="en-US" dirty="0"/>
          </a:p>
        </p:txBody>
      </p:sp>
      <p:sp>
        <p:nvSpPr>
          <p:cNvPr id="4" name="Rounded Rectangle 3" descr="Note" title="Box">
            <a:extLst>
              <a:ext uri="{FF2B5EF4-FFF2-40B4-BE49-F238E27FC236}">
                <a16:creationId xmlns:a16="http://schemas.microsoft.com/office/drawing/2014/main" id="{FDF648D9-A81C-D246-AEF6-47F7C7F064C1}"/>
              </a:ext>
            </a:extLst>
          </p:cNvPr>
          <p:cNvSpPr/>
          <p:nvPr/>
        </p:nvSpPr>
        <p:spPr>
          <a:xfrm>
            <a:off x="838200" y="4572000"/>
            <a:ext cx="7086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Hope you’re familiar with these terms; if not, extra efforts to be spent on these prerequisite topics. Following lectures will contain a quick review of topic A and detailed review of topic B.</a:t>
            </a:r>
          </a:p>
        </p:txBody>
      </p:sp>
    </p:spTree>
    <p:extLst>
      <p:ext uri="{BB962C8B-B14F-4D97-AF65-F5344CB8AC3E}">
        <p14:creationId xmlns:p14="http://schemas.microsoft.com/office/powerpoint/2010/main" val="30940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FD35-4D72-DB45-93B7-E9FC5B3E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11" y="5334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Integer Arithmetic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FE2CB6-D61C-644A-BB5D-3DFE10ED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11" y="1676400"/>
            <a:ext cx="7772400" cy="4114800"/>
          </a:xfrm>
        </p:spPr>
        <p:txBody>
          <a:bodyPr/>
          <a:lstStyle/>
          <a:p>
            <a:r>
              <a:rPr lang="en-US" sz="2800" dirty="0"/>
              <a:t>Binary addition, subtraction, multiplication, …</a:t>
            </a:r>
          </a:p>
        </p:txBody>
      </p:sp>
      <p:pic>
        <p:nvPicPr>
          <p:cNvPr id="8" name="Picture 7" descr="add" title="Figure">
            <a:extLst>
              <a:ext uri="{FF2B5EF4-FFF2-40B4-BE49-F238E27FC236}">
                <a16:creationId xmlns:a16="http://schemas.microsoft.com/office/drawing/2014/main" id="{48E2C5F9-5AEC-A34B-97E8-D7996ECD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789"/>
            <a:ext cx="3276600" cy="1509222"/>
          </a:xfrm>
          <a:prstGeom prst="rect">
            <a:avLst/>
          </a:prstGeom>
        </p:spPr>
      </p:pic>
      <p:pic>
        <p:nvPicPr>
          <p:cNvPr id="10" name="Picture 9" descr="sub" title="Figure">
            <a:extLst>
              <a:ext uri="{FF2B5EF4-FFF2-40B4-BE49-F238E27FC236}">
                <a16:creationId xmlns:a16="http://schemas.microsoft.com/office/drawing/2014/main" id="{2A2F3984-7F8D-0143-90BA-94EE3661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07689"/>
            <a:ext cx="2112818" cy="1549400"/>
          </a:xfrm>
          <a:prstGeom prst="rect">
            <a:avLst/>
          </a:prstGeom>
        </p:spPr>
      </p:pic>
      <p:pic>
        <p:nvPicPr>
          <p:cNvPr id="11" name="Picture 10" descr="mult" title="Figure">
            <a:extLst>
              <a:ext uri="{FF2B5EF4-FFF2-40B4-BE49-F238E27FC236}">
                <a16:creationId xmlns:a16="http://schemas.microsoft.com/office/drawing/2014/main" id="{5F5EFE4A-1565-1944-9CCE-D01A92502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191000"/>
            <a:ext cx="3657600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9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Instruction Set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altLang="en-US" sz="2400" dirty="0"/>
              <a:t>A very important abstraction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interface</a:t>
            </a:r>
            <a:r>
              <a:rPr lang="en-US" altLang="en-US" sz="2000" dirty="0"/>
              <a:t> between hardware and low-level software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standardizes instructions, machine language bit patterns, etc.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advantage:  </a:t>
            </a:r>
            <a:r>
              <a:rPr lang="en-US" altLang="en-US" sz="2000" i="1" dirty="0"/>
              <a:t>different implementations of the same architecture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disadvantage:  </a:t>
            </a:r>
            <a:r>
              <a:rPr lang="en-US" altLang="en-US" sz="2000" i="1" dirty="0"/>
              <a:t>sometimes prevents using new innovations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Modern instruction set architectures:</a:t>
            </a:r>
          </a:p>
          <a:p>
            <a:pPr lvl="1" eaLnBrk="1" hangingPunct="1"/>
            <a:r>
              <a:rPr lang="en-US" altLang="en-US" sz="2000" dirty="0"/>
              <a:t>80x86/Pentium/K6,  PowerPC,  DEC Alpha, </a:t>
            </a:r>
            <a:r>
              <a:rPr lang="en-US" altLang="en-US" sz="2000" dirty="0">
                <a:solidFill>
                  <a:srgbClr val="C00000"/>
                </a:solidFill>
              </a:rPr>
              <a:t>MIPS</a:t>
            </a:r>
            <a:r>
              <a:rPr lang="en-US" altLang="en-US" sz="2000" dirty="0"/>
              <a:t>, SPARC, PA-RISC, …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59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0A96-BA3A-1446-8057-7A520B99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03" y="533400"/>
            <a:ext cx="7772400" cy="6858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3ABB-D3AF-D542-8838-B82C6242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03" y="1600200"/>
            <a:ext cx="7772400" cy="4114800"/>
          </a:xfrm>
        </p:spPr>
        <p:txBody>
          <a:bodyPr/>
          <a:lstStyle/>
          <a:p>
            <a:r>
              <a:rPr lang="en-US" sz="2800" dirty="0"/>
              <a:t>MIPS Instruction Set</a:t>
            </a:r>
          </a:p>
          <a:p>
            <a:pPr lvl="1"/>
            <a:r>
              <a:rPr lang="en-US" sz="2400" dirty="0"/>
              <a:t>Simple in Design</a:t>
            </a:r>
          </a:p>
          <a:p>
            <a:pPr lvl="1"/>
            <a:r>
              <a:rPr lang="en-US" sz="2400" dirty="0"/>
              <a:t>Should be able to pick up quickly if the assembly for your CS264/2640 is not MIPS</a:t>
            </a:r>
          </a:p>
          <a:p>
            <a:pPr lvl="1"/>
            <a:r>
              <a:rPr lang="en-US" sz="2400" dirty="0"/>
              <a:t>Detailed MIPS instruction set can be found in </a:t>
            </a:r>
            <a:r>
              <a:rPr lang="en-US" sz="2400" dirty="0" err="1"/>
              <a:t>zyBook</a:t>
            </a:r>
            <a:r>
              <a:rPr lang="en-US" sz="2400" dirty="0"/>
              <a:t> Table 2.2.2 in section 2.2.</a:t>
            </a:r>
          </a:p>
          <a:p>
            <a:pPr lvl="1"/>
            <a:r>
              <a:rPr lang="en-US" sz="2400" dirty="0"/>
              <a:t>We only cover a small subset  </a:t>
            </a:r>
          </a:p>
          <a:p>
            <a:pPr marL="914400" lvl="2" indent="0">
              <a:buNone/>
            </a:pPr>
            <a:r>
              <a:rPr lang="en-US" sz="2000" dirty="0"/>
              <a:t>add, sub, and, or,  </a:t>
            </a:r>
            <a:r>
              <a:rPr lang="en-US" sz="2000" dirty="0" err="1"/>
              <a:t>beq</a:t>
            </a:r>
            <a:r>
              <a:rPr lang="en-US" sz="2000" dirty="0"/>
              <a:t>, </a:t>
            </a:r>
            <a:r>
              <a:rPr lang="en-US" sz="2000" dirty="0" err="1"/>
              <a:t>bne</a:t>
            </a:r>
            <a:r>
              <a:rPr lang="en-US" sz="2000" dirty="0"/>
              <a:t>, </a:t>
            </a:r>
            <a:r>
              <a:rPr lang="en-US" sz="2000" dirty="0" err="1"/>
              <a:t>addi</a:t>
            </a:r>
            <a:r>
              <a:rPr lang="en-US" sz="2000" dirty="0"/>
              <a:t>, </a:t>
            </a:r>
            <a:r>
              <a:rPr lang="en-US" sz="2000" dirty="0" err="1"/>
              <a:t>lw</a:t>
            </a:r>
            <a:r>
              <a:rPr lang="en-US" sz="2000" dirty="0"/>
              <a:t>, </a:t>
            </a:r>
            <a:r>
              <a:rPr lang="en-US" sz="2000" dirty="0" err="1"/>
              <a:t>sw</a:t>
            </a:r>
            <a:r>
              <a:rPr lang="en-US" sz="2000" dirty="0"/>
              <a:t>, </a:t>
            </a:r>
            <a:r>
              <a:rPr lang="en-US" sz="2000" dirty="0" err="1"/>
              <a:t>andi</a:t>
            </a:r>
            <a:r>
              <a:rPr lang="en-US" sz="2000" dirty="0"/>
              <a:t>, </a:t>
            </a:r>
            <a:r>
              <a:rPr lang="en-US" sz="2000" dirty="0" err="1"/>
              <a:t>ori</a:t>
            </a:r>
            <a:r>
              <a:rPr lang="en-US" sz="2000" dirty="0"/>
              <a:t>, j, </a:t>
            </a:r>
            <a:r>
              <a:rPr lang="en-US" sz="2000" dirty="0" err="1"/>
              <a:t>jal</a:t>
            </a:r>
            <a:r>
              <a:rPr lang="en-US" sz="2000" dirty="0"/>
              <a:t>, </a:t>
            </a:r>
            <a:r>
              <a:rPr lang="en-US" sz="2000" dirty="0" err="1"/>
              <a:t>jr</a:t>
            </a:r>
            <a:endParaRPr lang="en-US" sz="2000" dirty="0"/>
          </a:p>
        </p:txBody>
      </p:sp>
      <p:sp>
        <p:nvSpPr>
          <p:cNvPr id="4" name="Rounded Rectangle 3" descr="Note" title="Box">
            <a:extLst>
              <a:ext uri="{FF2B5EF4-FFF2-40B4-BE49-F238E27FC236}">
                <a16:creationId xmlns:a16="http://schemas.microsoft.com/office/drawing/2014/main" id="{1F3D93D7-5F93-2346-8D09-B2F7E66F7F7D}"/>
              </a:ext>
            </a:extLst>
          </p:cNvPr>
          <p:cNvSpPr/>
          <p:nvPr/>
        </p:nvSpPr>
        <p:spPr>
          <a:xfrm>
            <a:off x="1371600" y="5143500"/>
            <a:ext cx="698090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The above subset of MIPS will be introduced in the following lectures. However, students are expected to have a general understanding of ISA.</a:t>
            </a:r>
          </a:p>
        </p:txBody>
      </p:sp>
    </p:spTree>
    <p:extLst>
      <p:ext uri="{BB962C8B-B14F-4D97-AF65-F5344CB8AC3E}">
        <p14:creationId xmlns:p14="http://schemas.microsoft.com/office/powerpoint/2010/main" val="366526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9E99-EE27-5442-8172-B58BFAC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2957-21BF-0348-A6D7-6FD11A9E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76965"/>
            <a:ext cx="7772400" cy="4800600"/>
          </a:xfrm>
        </p:spPr>
        <p:txBody>
          <a:bodyPr/>
          <a:lstStyle/>
          <a:p>
            <a:r>
              <a:rPr lang="en-US" sz="2800" dirty="0"/>
              <a:t>Once we fetch an instruction, how can we locate the data needed for the operation?</a:t>
            </a:r>
          </a:p>
          <a:p>
            <a:pPr lvl="1"/>
            <a:r>
              <a:rPr lang="en-US" sz="2400" dirty="0"/>
              <a:t>Addressing modes tell us how we fetch data</a:t>
            </a:r>
          </a:p>
          <a:p>
            <a:r>
              <a:rPr lang="en-US" sz="2800" dirty="0"/>
              <a:t>MIPS uses five simple addressing modes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Immediate addressing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Register addressing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Base addressing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PC-relative addressing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Pseudo-direct addressing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 descr="Note" title="Box">
            <a:extLst>
              <a:ext uri="{FF2B5EF4-FFF2-40B4-BE49-F238E27FC236}">
                <a16:creationId xmlns:a16="http://schemas.microsoft.com/office/drawing/2014/main" id="{B09553BC-292D-8F44-A005-F312983F2C39}"/>
              </a:ext>
            </a:extLst>
          </p:cNvPr>
          <p:cNvSpPr/>
          <p:nvPr/>
        </p:nvSpPr>
        <p:spPr>
          <a:xfrm>
            <a:off x="1295401" y="5257800"/>
            <a:ext cx="716279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Addressing modes will be reviewed in later lectures.</a:t>
            </a:r>
          </a:p>
        </p:txBody>
      </p:sp>
    </p:spTree>
    <p:extLst>
      <p:ext uri="{BB962C8B-B14F-4D97-AF65-F5344CB8AC3E}">
        <p14:creationId xmlns:p14="http://schemas.microsoft.com/office/powerpoint/2010/main" val="173276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CDF-27A1-714E-9774-640A260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Remember what you learned in CS264/2640?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67C3-5073-1B4E-BD1C-D7B48452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89094"/>
            <a:ext cx="8001000" cy="1725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Chapter 2 and Appendix A cover all topics presented CS264/2640. To succeed in CS3650 background knowledge very important.</a:t>
            </a:r>
          </a:p>
        </p:txBody>
      </p:sp>
      <p:sp>
        <p:nvSpPr>
          <p:cNvPr id="5" name="Cloud 4" descr="Note" title="Box">
            <a:extLst>
              <a:ext uri="{FF2B5EF4-FFF2-40B4-BE49-F238E27FC236}">
                <a16:creationId xmlns:a16="http://schemas.microsoft.com/office/drawing/2014/main" id="{82B71D0E-2E52-A644-A7AA-8BAB2CA473F3}"/>
              </a:ext>
            </a:extLst>
          </p:cNvPr>
          <p:cNvSpPr/>
          <p:nvPr/>
        </p:nvSpPr>
        <p:spPr>
          <a:xfrm>
            <a:off x="2324100" y="4495800"/>
            <a:ext cx="4495800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these topics and refresh your mind!</a:t>
            </a:r>
          </a:p>
        </p:txBody>
      </p:sp>
    </p:spTree>
    <p:extLst>
      <p:ext uri="{BB962C8B-B14F-4D97-AF65-F5344CB8AC3E}">
        <p14:creationId xmlns:p14="http://schemas.microsoft.com/office/powerpoint/2010/main" val="417261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DCD8-DD17-B348-B123-F37D6B6C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1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Computer Architecture: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/>
              <a:t>Architectural view: big picture, focus on design;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/>
              <a:t>How hardware components are connected 	together to form a computer system.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Computer Organization: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/>
              <a:t>Structure and behavior of a computer system;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/>
              <a:t>How components/features are implemented;</a:t>
            </a:r>
          </a:p>
          <a:p>
            <a:pPr marL="0" indent="0">
              <a:buNone/>
            </a:pPr>
            <a:r>
              <a:rPr lang="en-US" sz="2800" dirty="0"/>
              <a:t>		care about details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723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ganization vs. Architecture" title="Figure">
            <a:extLst>
              <a:ext uri="{FF2B5EF4-FFF2-40B4-BE49-F238E27FC236}">
                <a16:creationId xmlns:a16="http://schemas.microsoft.com/office/drawing/2014/main" id="{8E963B71-2E34-5B4C-A790-CFC5FD03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5071"/>
            <a:ext cx="3810000" cy="661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96B6C5-329C-5F4F-A8C4-4B9A02E200B0}"/>
              </a:ext>
            </a:extLst>
          </p:cNvPr>
          <p:cNvSpPr/>
          <p:nvPr/>
        </p:nvSpPr>
        <p:spPr>
          <a:xfrm>
            <a:off x="5410200" y="6172200"/>
            <a:ext cx="3505200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credit: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45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086600" cy="2590800"/>
          </a:xfrm>
        </p:spPr>
        <p:txBody>
          <a:bodyPr/>
          <a:lstStyle/>
          <a:p>
            <a:pPr algn="l" eaLnBrk="1" hangingPunct="1"/>
            <a:r>
              <a:rPr lang="en-US" altLang="en-US" sz="3500" dirty="0">
                <a:solidFill>
                  <a:srgbClr val="FF0000"/>
                </a:solidFill>
              </a:rPr>
              <a:t>Lecture 1a: </a:t>
            </a:r>
            <a:br>
              <a:rPr lang="en-US" altLang="en-US" sz="3500" dirty="0">
                <a:solidFill>
                  <a:srgbClr val="FF0000"/>
                </a:solidFill>
              </a:rPr>
            </a:br>
            <a:r>
              <a:rPr lang="en-US" altLang="en-US" sz="3500" dirty="0">
                <a:solidFill>
                  <a:srgbClr val="FF0000"/>
                </a:solidFill>
              </a:rPr>
              <a:t>Introduction to Computer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35400"/>
            <a:ext cx="61722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6A81-4F55-7C45-BFA3-087288ECB941}"/>
              </a:ext>
            </a:extLst>
          </p:cNvPr>
          <p:cNvSpPr txBox="1"/>
          <p:nvPr/>
        </p:nvSpPr>
        <p:spPr>
          <a:xfrm>
            <a:off x="1828800" y="43434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Acknowledgement: imported figures (other than cited) are taken from the textbook with copyright belonging to the publisher and the authors.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23B0-F3FE-EB4E-BB28-FE5C8AC1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4572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A6EB-E049-F349-B26C-EAA64B6A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219200"/>
            <a:ext cx="7772400" cy="5410200"/>
          </a:xfrm>
        </p:spPr>
        <p:txBody>
          <a:bodyPr/>
          <a:lstStyle/>
          <a:p>
            <a:r>
              <a:rPr lang="en-US" sz="2400" dirty="0"/>
              <a:t>Computer/Digital Logic &amp; Finite State Machines</a:t>
            </a:r>
          </a:p>
          <a:p>
            <a:pPr lvl="1"/>
            <a:r>
              <a:rPr lang="en-US" sz="2000" dirty="0"/>
              <a:t>Basic circuit design</a:t>
            </a:r>
          </a:p>
          <a:p>
            <a:r>
              <a:rPr lang="en-US" sz="2400" dirty="0"/>
              <a:t>Instruction Set Architecture (ISA)</a:t>
            </a:r>
          </a:p>
          <a:p>
            <a:pPr lvl="1"/>
            <a:r>
              <a:rPr lang="en-US" sz="2000" dirty="0"/>
              <a:t>An interface between hardware and software, illustrated in MIPS </a:t>
            </a:r>
          </a:p>
          <a:p>
            <a:r>
              <a:rPr lang="en-US" sz="2400" dirty="0"/>
              <a:t>Design &amp; implementation of arithmetic operations</a:t>
            </a:r>
          </a:p>
          <a:p>
            <a:pPr lvl="1"/>
            <a:r>
              <a:rPr lang="en-US" sz="2000" dirty="0"/>
              <a:t>Number representations; integer and FP operations</a:t>
            </a:r>
          </a:p>
          <a:p>
            <a:r>
              <a:rPr lang="en-US" sz="2400" dirty="0"/>
              <a:t>Processor </a:t>
            </a:r>
            <a:r>
              <a:rPr lang="en-US" sz="2400" dirty="0" err="1"/>
              <a:t>datapath</a:t>
            </a:r>
            <a:endParaRPr lang="en-US" sz="2400" dirty="0"/>
          </a:p>
          <a:p>
            <a:pPr lvl="1"/>
            <a:r>
              <a:rPr lang="en-US" sz="2000" dirty="0"/>
              <a:t>Schematic diagrams</a:t>
            </a:r>
          </a:p>
          <a:p>
            <a:r>
              <a:rPr lang="en-US" sz="2400" dirty="0"/>
              <a:t>Control Design</a:t>
            </a:r>
          </a:p>
          <a:p>
            <a:pPr lvl="1"/>
            <a:r>
              <a:rPr lang="en-US" sz="2000" dirty="0"/>
              <a:t>Truth table</a:t>
            </a:r>
          </a:p>
          <a:p>
            <a:r>
              <a:rPr lang="en-US" sz="2400" dirty="0"/>
              <a:t>Advanced technologies such as pipelining, memory hierarchy, …</a:t>
            </a:r>
          </a:p>
          <a:p>
            <a:pPr lvl="1"/>
            <a:r>
              <a:rPr lang="en-US" sz="2000" dirty="0"/>
              <a:t>Concepts and principle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81644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F553-5737-4C40-9037-1D68EF7B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8037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6B04-A22B-E44F-B686-6AB6FB11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r>
              <a:rPr lang="en-US" sz="2800" dirty="0"/>
              <a:t>Study </a:t>
            </a:r>
            <a:r>
              <a:rPr lang="en-US" sz="2800" dirty="0" err="1"/>
              <a:t>zyBook</a:t>
            </a:r>
            <a:r>
              <a:rPr lang="en-US" sz="2800" dirty="0"/>
              <a:t> Chapter 1</a:t>
            </a:r>
          </a:p>
          <a:p>
            <a:pPr lvl="1"/>
            <a:r>
              <a:rPr lang="en-US" sz="2400" dirty="0"/>
              <a:t>Read text;  while reading do the participation activities</a:t>
            </a:r>
          </a:p>
          <a:p>
            <a:pPr lvl="1"/>
            <a:r>
              <a:rPr lang="en-US" sz="2400" dirty="0"/>
              <a:t>Section 1.1, 1.3 and 1.4 are required</a:t>
            </a:r>
          </a:p>
          <a:p>
            <a:pPr lvl="1"/>
            <a:r>
              <a:rPr lang="en-US" sz="2400" dirty="0"/>
              <a:t>Other sections are interesting to read too. </a:t>
            </a:r>
            <a:endParaRPr lang="en-US" sz="2000" dirty="0"/>
          </a:p>
          <a:p>
            <a:r>
              <a:rPr lang="en-US" sz="2800" dirty="0"/>
              <a:t>Get connected with classmates</a:t>
            </a:r>
          </a:p>
          <a:p>
            <a:pPr lvl="1"/>
            <a:r>
              <a:rPr lang="en-US" sz="2400" dirty="0"/>
              <a:t>Discussion questions or any course related topic</a:t>
            </a:r>
          </a:p>
          <a:p>
            <a:pPr lvl="1"/>
            <a:r>
              <a:rPr lang="en-US" sz="2400" dirty="0"/>
              <a:t>Or, just to know some </a:t>
            </a:r>
            <a:r>
              <a:rPr lang="en-US" sz="2400"/>
              <a:t>new friends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Oval 3" title="Box">
            <a:extLst>
              <a:ext uri="{FF2B5EF4-FFF2-40B4-BE49-F238E27FC236}">
                <a16:creationId xmlns:a16="http://schemas.microsoft.com/office/drawing/2014/main" id="{D33A91D8-1FE6-ED48-BC32-7A2F8B905FFD}"/>
              </a:ext>
            </a:extLst>
          </p:cNvPr>
          <p:cNvSpPr/>
          <p:nvPr/>
        </p:nvSpPr>
        <p:spPr>
          <a:xfrm>
            <a:off x="4572000" y="4982227"/>
            <a:ext cx="3971795" cy="990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Now, take a deep breath, stretch to relax…</a:t>
            </a:r>
          </a:p>
        </p:txBody>
      </p:sp>
    </p:spTree>
    <p:extLst>
      <p:ext uri="{BB962C8B-B14F-4D97-AF65-F5344CB8AC3E}">
        <p14:creationId xmlns:p14="http://schemas.microsoft.com/office/powerpoint/2010/main" val="19049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Computer Architecture</a:t>
            </a:r>
            <a:r>
              <a:rPr lang="en-US" altLang="en-US" sz="3600">
                <a:solidFill>
                  <a:srgbClr val="FF0000"/>
                </a:solidFill>
              </a:rPr>
              <a:t>: Overview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42672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800" dirty="0"/>
              <a:t>Rapidly changing field: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/>
              <a:t>vacuum tube -&gt; transistor -&gt; IC -&gt; VLSI 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/>
              <a:t>Two key areas:</a:t>
            </a:r>
          </a:p>
          <a:p>
            <a:pPr marL="1314450" lvl="3" indent="0"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en-US" sz="1800" i="1" dirty="0">
                <a:solidFill>
                  <a:srgbClr val="C00000"/>
                </a:solidFill>
              </a:rPr>
              <a:t>memory capacity </a:t>
            </a:r>
            <a:br>
              <a:rPr lang="en-US" altLang="en-US" sz="1800" i="1" dirty="0">
                <a:solidFill>
                  <a:srgbClr val="C00000"/>
                </a:solidFill>
              </a:rPr>
            </a:br>
            <a:r>
              <a:rPr lang="en-US" altLang="en-US" sz="1800" i="1" dirty="0">
                <a:solidFill>
                  <a:srgbClr val="C00000"/>
                </a:solidFill>
              </a:rPr>
              <a:t>processor speed    </a:t>
            </a:r>
            <a:r>
              <a:rPr lang="en-US" altLang="en-US" sz="1800" i="1" dirty="0"/>
              <a:t>(Due to advances in technology and organization) 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Things you’ll be learning: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/>
              <a:t>how computers work, a basic foundation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/>
              <a:t>how to analyze their performance (or how not to!)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/>
              <a:t>issues affecting modern processors (pipelines, caches)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Major Components of a Computer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input (mouse, keyboard) &amp; output (display, printer)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CPU, i.e.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memory (disk drives, DRAM, SRAM,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Network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Our primary focus:  the processor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/>
              <a:t>datapath</a:t>
            </a:r>
            <a:r>
              <a:rPr lang="en-US" altLang="en-US" sz="2400" dirty="0"/>
              <a:t> and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implemented using millions of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Impossible to understand by looking at each transistor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So we need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4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Computer Abstraction</a:t>
            </a:r>
          </a:p>
        </p:txBody>
      </p:sp>
      <p:pic>
        <p:nvPicPr>
          <p:cNvPr id="10243" name="Picture 5" descr="computer abstraction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9" y="1752600"/>
            <a:ext cx="540067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00800" y="3215481"/>
            <a:ext cx="2590800" cy="135651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This figure shows the abstraction of the five components of a computer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AU" altLang="en-US" sz="140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Classes of Computers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Desktop computers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General purpose, variety of software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Subject to cost/performance tradeoff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	(now include laptops, tablets, …)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Server computers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Network based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High capacity, performance, reliability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Range from small servers to building sized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/>
              <a:t>      (e.g. HPC – high performance computing cluster)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Embedded computers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Hidden as components of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Stringent power/performance/cost constraints</a:t>
            </a:r>
            <a:endParaRPr lang="en-A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400"/>
              <a:t>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Below Your Program</a:t>
            </a:r>
            <a:endParaRPr lang="en-AU" altLang="en-US" dirty="0">
              <a:solidFill>
                <a:srgbClr val="FF0000"/>
              </a:solidFill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r>
              <a:rPr lang="en-US" altLang="en-US" sz="2800"/>
              <a:t>Application software</a:t>
            </a:r>
          </a:p>
          <a:p>
            <a:pPr lvl="1"/>
            <a:r>
              <a:rPr lang="en-US" altLang="en-US" sz="2400"/>
              <a:t>Written in high-level language</a:t>
            </a:r>
          </a:p>
          <a:p>
            <a:r>
              <a:rPr lang="en-US" altLang="en-US" sz="2800"/>
              <a:t>System software</a:t>
            </a:r>
          </a:p>
          <a:p>
            <a:pPr lvl="1"/>
            <a:r>
              <a:rPr lang="en-US" altLang="en-US" sz="2400"/>
              <a:t>Compiler: translates HLL code to machine code</a:t>
            </a:r>
          </a:p>
          <a:p>
            <a:pPr lvl="1"/>
            <a:r>
              <a:rPr lang="en-US" altLang="en-US" sz="2400"/>
              <a:t>Operating System: service code</a:t>
            </a:r>
          </a:p>
          <a:p>
            <a:pPr lvl="2"/>
            <a:r>
              <a:rPr lang="en-US" altLang="en-US" sz="2000"/>
              <a:t>Handling input/output</a:t>
            </a:r>
          </a:p>
          <a:p>
            <a:pPr lvl="2"/>
            <a:r>
              <a:rPr lang="en-US" altLang="en-US" sz="2000"/>
              <a:t>Managing memory and storage</a:t>
            </a:r>
          </a:p>
          <a:p>
            <a:pPr lvl="2"/>
            <a:r>
              <a:rPr lang="en-US" altLang="en-US" sz="2000"/>
              <a:t>Scheduling tasks &amp; sharing resources</a:t>
            </a:r>
          </a:p>
          <a:p>
            <a:r>
              <a:rPr lang="en-US" altLang="en-US" sz="2800"/>
              <a:t>Hardware</a:t>
            </a:r>
          </a:p>
          <a:p>
            <a:pPr lvl="1"/>
            <a:r>
              <a:rPr lang="en-US" altLang="en-US" sz="2400"/>
              <a:t>Processor, memory, I/O controllers</a:t>
            </a:r>
            <a:endParaRPr lang="en-AU" altLang="en-US" sz="2400"/>
          </a:p>
        </p:txBody>
      </p:sp>
      <p:pic>
        <p:nvPicPr>
          <p:cNvPr id="9221" name="Picture 11" descr="SW interface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2098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94A4-A7F8-8744-B88D-7BCB2DC7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Study of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6936-3DF6-D04B-ADC5-B3AA0153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800" dirty="0"/>
              <a:t>Computer architecture is a set of rules and methods that describe the functionality, organization, and implementation of computer systems.   </a:t>
            </a:r>
            <a:r>
              <a:rPr lang="en-US" sz="1800" dirty="0"/>
              <a:t>Source: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https://en.wikipedia.org/wiki/Computer_architecture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Functionality</a:t>
            </a:r>
            <a:r>
              <a:rPr lang="en-US" sz="2800" dirty="0"/>
              <a:t>:  </a:t>
            </a:r>
            <a:r>
              <a:rPr lang="en-US" sz="2400" dirty="0"/>
              <a:t>layer of abstraction above the organization</a:t>
            </a:r>
          </a:p>
          <a:p>
            <a:pPr marL="0" indent="0">
              <a:buNone/>
            </a:pPr>
            <a:r>
              <a:rPr lang="en-US" sz="2400" dirty="0"/>
              <a:t>		     description of components functionality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Organization</a:t>
            </a:r>
            <a:r>
              <a:rPr lang="en-US" sz="2800" dirty="0"/>
              <a:t>:  </a:t>
            </a:r>
            <a:r>
              <a:rPr lang="en-US" sz="2400" dirty="0"/>
              <a:t>layer of abstraction above the digital logic</a:t>
            </a:r>
          </a:p>
          <a:p>
            <a:pPr marL="0" indent="0">
              <a:buNone/>
            </a:pPr>
            <a:r>
              <a:rPr lang="en-US" sz="2400" dirty="0"/>
              <a:t>		    modular design of hardware components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Implementation</a:t>
            </a:r>
            <a:r>
              <a:rPr lang="en-US" sz="2800" dirty="0"/>
              <a:t>:  </a:t>
            </a:r>
            <a:r>
              <a:rPr lang="en-US" sz="2400" dirty="0"/>
              <a:t>hardware implementation (details)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33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DCD8-DD17-B348-B123-F37D6B6C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05000"/>
            <a:ext cx="51054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Computer Organization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vs.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66105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1: Introductio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urse Information&amp;quot;&quot;/&gt;&lt;property id=&quot;20307&quot; value=&quot;264&quot;/&gt;&lt;/object&gt;&lt;object type=&quot;3&quot; unique_id=&quot;10005&quot;&gt;&lt;property id=&quot;20148&quot; value=&quot;5&quot;/&gt;&lt;property id=&quot;20300&quot; value=&quot;Slide 3 - &amp;quot;Blackboard and Course Documents&amp;quot;&quot;/&gt;&lt;property id=&quot;20307&quot; value=&quot;266&quot;/&gt;&lt;/object&gt;&lt;object type=&quot;3&quot; unique_id=&quot;10006&quot;&gt;&lt;property id=&quot;20148&quot; value=&quot;5&quot;/&gt;&lt;property id=&quot;20300&quot; value=&quot;Slide 4 - &amp;quot;Introduction to Computer Organization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What is a Computer?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Classes of Computers&amp;quot;&quot;/&gt;&lt;property id=&quot;20307&quot; value=&quot;271&quot;/&gt;&lt;/object&gt;&lt;object type=&quot;3&quot; unique_id=&quot;10009&quot;&gt;&lt;property id=&quot;20148&quot; value=&quot;5&quot;/&gt;&lt;property id=&quot;20300&quot; value=&quot;Slide 7 - &amp;quot;Below Your Program&amp;quot;&quot;/&gt;&lt;property id=&quot;20307&quot; value=&quot;272&quot;/&gt;&lt;/object&gt;&lt;object type=&quot;3&quot; unique_id=&quot;10010&quot;&gt;&lt;property id=&quot;20148&quot; value=&quot;5&quot;/&gt;&lt;property id=&quot;20300&quot; value=&quot;Slide 8 - &amp;quot;Computer Abstraction&amp;quot;&quot;/&gt;&lt;property id=&quot;20307&quot; value=&quot;267&quot;/&gt;&lt;/object&gt;&lt;object type=&quot;3&quot; unique_id=&quot;10011&quot;&gt;&lt;property id=&quot;20148&quot; value=&quot;5&quot;/&gt;&lt;property id=&quot;20300&quot; value=&quot;Slide 9 - &amp;quot;Abstraction&amp;quot;&quot;/&gt;&lt;property id=&quot;20307&quot; value=&quot;259&quot;/&gt;&lt;/object&gt;&lt;object type=&quot;3&quot; unique_id=&quot;10012&quot;&gt;&lt;property id=&quot;20148&quot; value=&quot;5&quot;/&gt;&lt;property id=&quot;20300&quot; value=&quot;Slide 10&quot;/&gt;&lt;property id=&quot;20307&quot; value=&quot;270&quot;/&gt;&lt;/object&gt;&lt;object type=&quot;3&quot; unique_id=&quot;10013&quot;&gt;&lt;property id=&quot;20148&quot; value=&quot;5&quot;/&gt;&lt;property id=&quot;20300&quot; value=&quot;Slide 11 - &amp;quot;Figure 1.3 Explanation&amp;quot;&quot;/&gt;&lt;property id=&quot;20307&quot; value=&quot;268&quot;/&gt;&lt;/object&gt;&lt;object type=&quot;3&quot; unique_id=&quot;10014&quot;&gt;&lt;property id=&quot;20148&quot; value=&quot;5&quot;/&gt;&lt;property id=&quot;20300&quot; value=&quot;Slide 12 - &amp;quot;Instruction Set Architecture&amp;quot;&quot;/&gt;&lt;property id=&quot;20307&quot; value=&quot;260&quot;/&gt;&lt;/object&gt;&lt;object type=&quot;3&quot; unique_id=&quot;10015&quot;&gt;&lt;property id=&quot;20148&quot; value=&quot;5&quot;/&gt;&lt;property id=&quot;20300&quot; value=&quot;Slide 13 - &amp;quot;Course Prerequisites&amp;quot;&quot;/&gt;&lt;property id=&quot;20307&quot; value=&quot;262&quot;/&gt;&lt;/object&gt;&lt;object type=&quot;3&quot; unique_id=&quot;10016&quot;&gt;&lt;property id=&quot;20148&quot; value=&quot;5&quot;/&gt;&lt;property id=&quot;20300&quot; value=&quot;Slide 14 - &amp;quot;Course Outline&amp;quot;&quot;/&gt;&lt;property id=&quot;20307&quot; value=&quot;261&quot;/&gt;&lt;/object&gt;&lt;object type=&quot;3&quot; unique_id=&quot;10017&quot;&gt;&lt;property id=&quot;20148&quot; value=&quot;5&quot;/&gt;&lt;property id=&quot;20300&quot; value=&quot;Slide 15 - &amp;quot;About Projects  &amp;quot;&quot;/&gt;&lt;property id=&quot;20307&quot; value=&quot;263&quot;/&gt;&lt;/object&gt;&lt;object type=&quot;3&quot; unique_id=&quot;10018&quot;&gt;&lt;property id=&quot;20148&quot; value=&quot;5&quot;/&gt;&lt;property id=&quot;20300&quot; value=&quot;Slide 16 - &amp;quot;Key to a good grade&amp;quot;&quot;/&gt;&lt;property id=&quot;20307&quot; value=&quot;269&quot;/&gt;&lt;/object&gt;&lt;object type=&quot;3&quot; unique_id=&quot;10019&quot;&gt;&lt;property id=&quot;20148&quot; value=&quot;5&quot;/&gt;&lt;property id=&quot;20300&quot; value=&quot;Slide 17 - &amp;quot;Finally …&amp;quot;&quot;/&gt;&lt;property id=&quot;20307&quot; value=&quot;265&quot;/&gt;&lt;/object&gt;&lt;/object&gt;&lt;object type=&quot;8&quot; unique_id=&quot;1003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1067</Words>
  <Application>Microsoft Macintosh PowerPoint</Application>
  <PresentationFormat>On-screen Show (4:3)</PresentationFormat>
  <Paragraphs>171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Times New Roman</vt:lpstr>
      <vt:lpstr>Default Design</vt:lpstr>
      <vt:lpstr>Lecture 1a: Introduction to Computer Architecture</vt:lpstr>
      <vt:lpstr>Lecture 1a:  Introduction to Computer Architecture</vt:lpstr>
      <vt:lpstr>Computer Architecture: Overview</vt:lpstr>
      <vt:lpstr>Major Components of a Computer</vt:lpstr>
      <vt:lpstr>Computer Abstraction</vt:lpstr>
      <vt:lpstr>Classes of Computers</vt:lpstr>
      <vt:lpstr>Below Your Program</vt:lpstr>
      <vt:lpstr>The Study of Computer Architecture</vt:lpstr>
      <vt:lpstr>PowerPoint Presentation</vt:lpstr>
      <vt:lpstr>CS264/CS2640</vt:lpstr>
      <vt:lpstr>Von-Neumann Machine</vt:lpstr>
      <vt:lpstr>Binary Representation of Data</vt:lpstr>
      <vt:lpstr>Integer Arithmetic</vt:lpstr>
      <vt:lpstr>Instruction Set Architecture</vt:lpstr>
      <vt:lpstr>Instruction Set Architecture (ISA)</vt:lpstr>
      <vt:lpstr>Addressing Modes</vt:lpstr>
      <vt:lpstr>Remember what you learned in CS264/2640? </vt:lpstr>
      <vt:lpstr>PowerPoint Presentation</vt:lpstr>
      <vt:lpstr>PowerPoint Presentation</vt:lpstr>
      <vt:lpstr>Our Approach</vt:lpstr>
      <vt:lpstr>To-Do List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365 – Summer 2003</dc:title>
  <dc:creator>lyang</dc:creator>
  <cp:lastModifiedBy>Microsoft Office User</cp:lastModifiedBy>
  <cp:revision>73</cp:revision>
  <dcterms:created xsi:type="dcterms:W3CDTF">2003-06-09T18:06:08Z</dcterms:created>
  <dcterms:modified xsi:type="dcterms:W3CDTF">2021-05-30T00:29:50Z</dcterms:modified>
</cp:coreProperties>
</file>