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5" r:id="rId2"/>
    <p:sldId id="256" r:id="rId3"/>
    <p:sldId id="29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88" r:id="rId15"/>
    <p:sldId id="270" r:id="rId16"/>
    <p:sldId id="289" r:id="rId17"/>
    <p:sldId id="272" r:id="rId18"/>
    <p:sldId id="273" r:id="rId19"/>
    <p:sldId id="292" r:id="rId20"/>
    <p:sldId id="287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A9E4-DE2C-4F17-BEA7-D44CBDE017E5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7378-8F94-408A-A14E-A2657885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75A3-66A1-4A07-A565-6395074FDB8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3E36-4080-4C90-A2FB-7467DE32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3a/1_p11lkc1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5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Lecture 3: Introduction to Flip-Flops and Finite State Machines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3a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288212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Clocks</a:t>
            </a:r>
          </a:p>
        </p:txBody>
      </p:sp>
      <p:pic>
        <p:nvPicPr>
          <p:cNvPr id="5" name="Picture 4" descr="Clock cycles" title="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23" y="2133317"/>
            <a:ext cx="6435777" cy="1871945"/>
          </a:xfrm>
          <a:prstGeom prst="rect">
            <a:avLst/>
          </a:prstGeom>
        </p:spPr>
      </p:pic>
      <p:sp>
        <p:nvSpPr>
          <p:cNvPr id="7" name="TextBox 6" descr="Clock frequency" title="Note"/>
          <p:cNvSpPr txBox="1"/>
          <p:nvPr/>
        </p:nvSpPr>
        <p:spPr>
          <a:xfrm>
            <a:off x="3140439" y="4919405"/>
            <a:ext cx="767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Frequency or clock rate/speed:  the number of cycles per second, e.g.  1MHz, 4GHz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40439" y="4766872"/>
            <a:ext cx="7674964" cy="1259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al clock" title="Clo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74" y="737358"/>
            <a:ext cx="1255229" cy="1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7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circuit that is allowed to change state whenever the clock signal triggers</a:t>
            </a:r>
          </a:p>
          <a:p>
            <a:r>
              <a:rPr lang="en-US" dirty="0"/>
              <a:t>Latch vs. Flip-Flops</a:t>
            </a:r>
          </a:p>
          <a:p>
            <a:pPr lvl="1"/>
            <a:r>
              <a:rPr lang="en-US" dirty="0"/>
              <a:t>Latch: level triggered</a:t>
            </a:r>
          </a:p>
          <a:p>
            <a:pPr lvl="1"/>
            <a:r>
              <a:rPr lang="en-US" dirty="0"/>
              <a:t>Flip-Flops: edge triggered  </a:t>
            </a:r>
          </a:p>
          <a:p>
            <a:pPr lvl="1"/>
            <a:r>
              <a:rPr lang="en-US" dirty="0"/>
              <a:t>Note: here we do not distinguish Latch and Flip-Flops. We use Flip-Flop as a general term.</a:t>
            </a:r>
          </a:p>
        </p:txBody>
      </p:sp>
    </p:spTree>
    <p:extLst>
      <p:ext uri="{BB962C8B-B14F-4D97-AF65-F5344CB8AC3E}">
        <p14:creationId xmlns:p14="http://schemas.microsoft.com/office/powerpoint/2010/main" val="159345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SR Flip-Flop (SR: Set/Reset)</a:t>
            </a:r>
          </a:p>
        </p:txBody>
      </p:sp>
      <p:pic>
        <p:nvPicPr>
          <p:cNvPr id="7" name="Content Placeholder 6" descr="Circuit" title="SR Flip-Flo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4600"/>
            <a:ext cx="5299101" cy="2533001"/>
          </a:xfrm>
        </p:spPr>
      </p:pic>
      <p:pic>
        <p:nvPicPr>
          <p:cNvPr id="8" name="Picture 7" title="SR Flip-Flo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6" y="2224876"/>
            <a:ext cx="3915255" cy="25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Truth Table</a:t>
            </a:r>
          </a:p>
        </p:txBody>
      </p:sp>
      <p:graphicFrame>
        <p:nvGraphicFramePr>
          <p:cNvPr id="4" name="Content Placeholder 3" descr="Character Table" title="SR Flip-FLo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72871"/>
              </p:ext>
            </p:extLst>
          </p:nvPr>
        </p:nvGraphicFramePr>
        <p:xfrm>
          <a:off x="838200" y="2118638"/>
          <a:ext cx="3463977" cy="183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98">
                  <a:extLst>
                    <a:ext uri="{9D8B030D-6E8A-4147-A177-3AD203B41FA5}">
                      <a16:colId xmlns:a16="http://schemas.microsoft.com/office/drawing/2014/main" val="1914274511"/>
                    </a:ext>
                  </a:extLst>
                </a:gridCol>
                <a:gridCol w="608704">
                  <a:extLst>
                    <a:ext uri="{9D8B030D-6E8A-4147-A177-3AD203B41FA5}">
                      <a16:colId xmlns:a16="http://schemas.microsoft.com/office/drawing/2014/main" val="2514307929"/>
                    </a:ext>
                  </a:extLst>
                </a:gridCol>
                <a:gridCol w="2313075">
                  <a:extLst>
                    <a:ext uri="{9D8B030D-6E8A-4147-A177-3AD203B41FA5}">
                      <a16:colId xmlns:a16="http://schemas.microsoft.com/office/drawing/2014/main" val="4131711640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70121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Q(t) (no change)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46232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(reset to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6876"/>
                  </a:ext>
                </a:extLst>
              </a:tr>
              <a:tr h="3166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(set to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68305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88040"/>
                  </a:ext>
                </a:extLst>
              </a:tr>
            </a:tbl>
          </a:graphicData>
        </a:graphic>
      </p:graphicFrame>
      <p:graphicFrame>
        <p:nvGraphicFramePr>
          <p:cNvPr id="5" name="Table 4" descr="Complete Truth Table" title="SR Flip Flo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9667"/>
              </p:ext>
            </p:extLst>
          </p:nvPr>
        </p:nvGraphicFramePr>
        <p:xfrm>
          <a:off x="5501388" y="1690688"/>
          <a:ext cx="45120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75">
                  <a:extLst>
                    <a:ext uri="{9D8B030D-6E8A-4147-A177-3AD203B41FA5}">
                      <a16:colId xmlns:a16="http://schemas.microsoft.com/office/drawing/2014/main" val="1621913033"/>
                    </a:ext>
                  </a:extLst>
                </a:gridCol>
                <a:gridCol w="773131">
                  <a:extLst>
                    <a:ext uri="{9D8B030D-6E8A-4147-A177-3AD203B41FA5}">
                      <a16:colId xmlns:a16="http://schemas.microsoft.com/office/drawing/2014/main" val="3577965507"/>
                    </a:ext>
                  </a:extLst>
                </a:gridCol>
                <a:gridCol w="823828">
                  <a:extLst>
                    <a:ext uri="{9D8B030D-6E8A-4147-A177-3AD203B41FA5}">
                      <a16:colId xmlns:a16="http://schemas.microsoft.com/office/drawing/2014/main" val="2200706288"/>
                    </a:ext>
                  </a:extLst>
                </a:gridCol>
                <a:gridCol w="2237008">
                  <a:extLst>
                    <a:ext uri="{9D8B030D-6E8A-4147-A177-3AD203B41FA5}">
                      <a16:colId xmlns:a16="http://schemas.microsoft.com/office/drawing/2014/main" val="2517190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5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3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0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0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038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9292" y="4497049"/>
            <a:ext cx="236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 table or partial truth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0977" y="5149121"/>
            <a:ext cx="263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1120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SR Flip-Flop: Summary</a:t>
            </a:r>
          </a:p>
        </p:txBody>
      </p:sp>
      <p:pic>
        <p:nvPicPr>
          <p:cNvPr id="4" name="Content Placeholder 3" descr="Summary Description" title="SR Flip Flo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22" y="1817307"/>
            <a:ext cx="7195931" cy="4395576"/>
          </a:xfrm>
        </p:spPr>
      </p:pic>
    </p:spTree>
    <p:extLst>
      <p:ext uri="{BB962C8B-B14F-4D97-AF65-F5344CB8AC3E}">
        <p14:creationId xmlns:p14="http://schemas.microsoft.com/office/powerpoint/2010/main" val="114882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JK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80"/>
            <a:ext cx="10515600" cy="4351338"/>
          </a:xfrm>
        </p:spPr>
        <p:txBody>
          <a:bodyPr/>
          <a:lstStyle/>
          <a:p>
            <a:r>
              <a:rPr lang="en-US" dirty="0"/>
              <a:t>To ensure situations such as undefined states in SR flip-flop will never arises</a:t>
            </a:r>
          </a:p>
          <a:p>
            <a:r>
              <a:rPr lang="en-US" dirty="0"/>
              <a:t>Named after Texas Instruments engineer Jack </a:t>
            </a:r>
            <a:r>
              <a:rPr lang="en-US" dirty="0" err="1"/>
              <a:t>Kilby</a:t>
            </a:r>
            <a:endParaRPr lang="en-US" dirty="0"/>
          </a:p>
        </p:txBody>
      </p:sp>
      <p:pic>
        <p:nvPicPr>
          <p:cNvPr id="5" name="Picture 4" descr="Circuit" title="JK Flip Flo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41" y="2927901"/>
            <a:ext cx="7922302" cy="27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JK Flip-Flop: Summary</a:t>
            </a:r>
          </a:p>
        </p:txBody>
      </p:sp>
      <p:pic>
        <p:nvPicPr>
          <p:cNvPr id="4" name="Content Placeholder 3" descr="Summary" title="JK Flip Flo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2190181"/>
            <a:ext cx="10147852" cy="3455890"/>
          </a:xfrm>
        </p:spPr>
      </p:pic>
    </p:spTree>
    <p:extLst>
      <p:ext uri="{BB962C8B-B14F-4D97-AF65-F5344CB8AC3E}">
        <p14:creationId xmlns:p14="http://schemas.microsoft.com/office/powerpoint/2010/main" val="350868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67" y="4115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 Flip-flop (D: Data)</a:t>
            </a:r>
          </a:p>
        </p:txBody>
      </p:sp>
      <p:pic>
        <p:nvPicPr>
          <p:cNvPr id="6" name="Content Placeholder 5" descr="Circuit" title="D Flip Flo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265" y="1938897"/>
            <a:ext cx="4420849" cy="4293432"/>
          </a:xfrm>
          <a:prstGeom prst="rect">
            <a:avLst/>
          </a:prstGeom>
        </p:spPr>
      </p:pic>
      <p:graphicFrame>
        <p:nvGraphicFramePr>
          <p:cNvPr id="7" name="Table 6" descr="Character Table" title="D Flip Flo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96640"/>
              </p:ext>
            </p:extLst>
          </p:nvPr>
        </p:nvGraphicFramePr>
        <p:xfrm>
          <a:off x="7065109" y="2873047"/>
          <a:ext cx="2808413" cy="121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983637404"/>
                    </a:ext>
                  </a:extLst>
                </a:gridCol>
                <a:gridCol w="2101121">
                  <a:extLst>
                    <a:ext uri="{9D8B030D-6E8A-4147-A177-3AD203B41FA5}">
                      <a16:colId xmlns:a16="http://schemas.microsoft.com/office/drawing/2014/main" val="852351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8283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2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77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40184" y="4312166"/>
            <a:ext cx="2533338" cy="38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Table</a:t>
            </a:r>
          </a:p>
        </p:txBody>
      </p:sp>
    </p:spTree>
    <p:extLst>
      <p:ext uri="{BB962C8B-B14F-4D97-AF65-F5344CB8AC3E}">
        <p14:creationId xmlns:p14="http://schemas.microsoft.com/office/powerpoint/2010/main" val="91842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6070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 flip-flop as modified SR flip-flop</a:t>
            </a:r>
          </a:p>
        </p:txBody>
      </p:sp>
      <p:pic>
        <p:nvPicPr>
          <p:cNvPr id="4" name="Content Placeholder 3" descr="Logic Diagram" title="D Flip Flo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26" y="1932598"/>
            <a:ext cx="3897442" cy="3431111"/>
          </a:xfrm>
        </p:spPr>
      </p:pic>
    </p:spTree>
    <p:extLst>
      <p:ext uri="{BB962C8B-B14F-4D97-AF65-F5344CB8AC3E}">
        <p14:creationId xmlns:p14="http://schemas.microsoft.com/office/powerpoint/2010/main" val="75635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F5E5-F8F5-B64A-9174-EF1C6843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 of D Flip-Flops: Registers </a:t>
            </a:r>
          </a:p>
        </p:txBody>
      </p:sp>
      <p:pic>
        <p:nvPicPr>
          <p:cNvPr id="4" name="Picture 4" descr="Register Read" title="Figure">
            <a:extLst>
              <a:ext uri="{FF2B5EF4-FFF2-40B4-BE49-F238E27FC236}">
                <a16:creationId xmlns:a16="http://schemas.microsoft.com/office/drawing/2014/main" id="{5B78A01F-41AE-A849-B7AC-BC272E7D423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4" y="1913997"/>
            <a:ext cx="5367866" cy="358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Register Write" title="Figure">
            <a:extLst>
              <a:ext uri="{FF2B5EF4-FFF2-40B4-BE49-F238E27FC236}">
                <a16:creationId xmlns:a16="http://schemas.microsoft.com/office/drawing/2014/main" id="{A0D03A39-6950-0747-9A45-FB5BB0A322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33" y="1913997"/>
            <a:ext cx="5223934" cy="343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1D085-2F9A-AF49-987B-3740EE610893}"/>
              </a:ext>
            </a:extLst>
          </p:cNvPr>
          <p:cNvSpPr txBox="1"/>
          <p:nvPr/>
        </p:nvSpPr>
        <p:spPr>
          <a:xfrm>
            <a:off x="1117600" y="5909733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Register File built with D Flip-Flops. Left: Register read circuits; Right: Register write circuits.</a:t>
            </a:r>
          </a:p>
        </p:txBody>
      </p:sp>
    </p:spTree>
    <p:extLst>
      <p:ext uri="{BB962C8B-B14F-4D97-AF65-F5344CB8AC3E}">
        <p14:creationId xmlns:p14="http://schemas.microsoft.com/office/powerpoint/2010/main" val="7408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0000"/>
                </a:solidFill>
              </a:rPr>
              <a:t>Lecture 3: Introduction to Flip-Flops and Finite State Machines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5333" y="3602038"/>
            <a:ext cx="9922933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dirty="0"/>
              <a:t>Credit for un-cited Figures used in this Lecture: </a:t>
            </a:r>
          </a:p>
          <a:p>
            <a:pPr algn="l"/>
            <a:r>
              <a:rPr lang="en-US" dirty="0"/>
              <a:t>Null and </a:t>
            </a:r>
            <a:r>
              <a:rPr lang="en-US" dirty="0" err="1"/>
              <a:t>Lobur</a:t>
            </a:r>
            <a:r>
              <a:rPr lang="en-US" dirty="0"/>
              <a:t>, The Essentials of Computer Organization and Architecture, 2e </a:t>
            </a:r>
          </a:p>
        </p:txBody>
      </p:sp>
    </p:spTree>
    <p:extLst>
      <p:ext uri="{BB962C8B-B14F-4D97-AF65-F5344CB8AC3E}">
        <p14:creationId xmlns:p14="http://schemas.microsoft.com/office/powerpoint/2010/main" val="312203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Summary and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2800" dirty="0"/>
              <a:t>ifferences between combinational circuits and sequential circuits;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how to distinguish combinational and sequential circuits? </a:t>
            </a:r>
            <a:r>
              <a:rPr lang="en-US" sz="2100" dirty="0"/>
              <a:t> </a:t>
            </a:r>
            <a:endParaRPr lang="en-US" dirty="0"/>
          </a:p>
          <a:p>
            <a:r>
              <a:rPr lang="en-US" dirty="0"/>
              <a:t>T</a:t>
            </a:r>
            <a:r>
              <a:rPr lang="en-US" sz="2800" dirty="0"/>
              <a:t>he principles and operations (character  or truth tables) of three types of flip-flops;</a:t>
            </a:r>
          </a:p>
          <a:p>
            <a:r>
              <a:rPr lang="en-US" sz="2800" dirty="0"/>
              <a:t>Registers: a popular </a:t>
            </a:r>
            <a:r>
              <a:rPr lang="en-US" dirty="0"/>
              <a:t>usage </a:t>
            </a:r>
            <a:r>
              <a:rPr lang="en-US" sz="2800" dirty="0"/>
              <a:t>of flip-flops. 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To Do</a:t>
            </a:r>
          </a:p>
          <a:p>
            <a:pPr lvl="1"/>
            <a:r>
              <a:rPr lang="en-US" sz="2800" dirty="0" err="1"/>
              <a:t>zyBook</a:t>
            </a:r>
            <a:r>
              <a:rPr lang="en-US" sz="2800"/>
              <a:t> 8.7 &amp; 8.8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4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9AF1-8358-BF47-9641-E757AB4F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84" y="1122363"/>
            <a:ext cx="9409216" cy="152583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Lecture 3a: Introduction to Flip-Flops</a:t>
            </a:r>
          </a:p>
        </p:txBody>
      </p:sp>
      <p:pic>
        <p:nvPicPr>
          <p:cNvPr id="4" name="Picture 3" descr="flip flop shoes" title="fun fact">
            <a:extLst>
              <a:ext uri="{FF2B5EF4-FFF2-40B4-BE49-F238E27FC236}">
                <a16:creationId xmlns:a16="http://schemas.microsoft.com/office/drawing/2014/main" id="{306E2E0E-CE4C-424C-95EB-8E3ED3B6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20" y="3024270"/>
            <a:ext cx="2041154" cy="2041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056E8-0791-8E42-BD69-9A083FED8C4A}"/>
              </a:ext>
            </a:extLst>
          </p:cNvPr>
          <p:cNvSpPr txBox="1"/>
          <p:nvPr/>
        </p:nvSpPr>
        <p:spPr>
          <a:xfrm>
            <a:off x="2315688" y="5072165"/>
            <a:ext cx="2541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 credit: </a:t>
            </a:r>
            <a:r>
              <a:rPr lang="en-US" sz="1200" dirty="0" err="1"/>
              <a:t>eroswholesale.com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599F5-2C16-B04B-8AC4-BD79B6FF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59" y="3274007"/>
            <a:ext cx="3259083" cy="17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9513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Logic </a:t>
            </a:r>
          </a:p>
          <a:p>
            <a:pPr lvl="1"/>
            <a:r>
              <a:rPr lang="en-US" dirty="0"/>
              <a:t>Combinational Circuits</a:t>
            </a:r>
          </a:p>
          <a:p>
            <a:pPr lvl="1"/>
            <a:r>
              <a:rPr lang="en-US" dirty="0"/>
              <a:t>Sequential Circuits</a:t>
            </a:r>
          </a:p>
          <a:p>
            <a:r>
              <a:rPr lang="en-US" dirty="0"/>
              <a:t>Combinational Circuits (A Quick Review)</a:t>
            </a:r>
          </a:p>
          <a:p>
            <a:r>
              <a:rPr lang="en-US" dirty="0"/>
              <a:t>Sequential Circuits</a:t>
            </a:r>
          </a:p>
          <a:p>
            <a:pPr lvl="1"/>
            <a:r>
              <a:rPr lang="en-US" dirty="0"/>
              <a:t>Clocks</a:t>
            </a:r>
          </a:p>
          <a:p>
            <a:pPr lvl="1"/>
            <a:r>
              <a:rPr lang="en-US" dirty="0"/>
              <a:t>Flip-Flops</a:t>
            </a:r>
          </a:p>
          <a:p>
            <a:pPr lvl="1"/>
            <a:r>
              <a:rPr lang="en-US" dirty="0"/>
              <a:t>Finite State Machines  (Lecture 3b)</a:t>
            </a:r>
          </a:p>
        </p:txBody>
      </p:sp>
    </p:spTree>
    <p:extLst>
      <p:ext uri="{BB962C8B-B14F-4D97-AF65-F5344CB8AC3E}">
        <p14:creationId xmlns:p14="http://schemas.microsoft.com/office/powerpoint/2010/main" val="109643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Combinational Circuits: A Quick Review</a:t>
            </a:r>
          </a:p>
        </p:txBody>
      </p:sp>
      <p:pic>
        <p:nvPicPr>
          <p:cNvPr id="5" name="Content Placeholder 3" descr="Combinational Circuit" title="Circuit">
            <a:extLst>
              <a:ext uri="{FF2B5EF4-FFF2-40B4-BE49-F238E27FC236}">
                <a16:creationId xmlns:a16="http://schemas.microsoft.com/office/drawing/2014/main" id="{8F3EA2D1-F53A-2D44-99C4-0EE83E1D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467" y="2006837"/>
            <a:ext cx="5113867" cy="2792441"/>
          </a:xfrm>
          <a:prstGeom prst="rect">
            <a:avLst/>
          </a:prstGeom>
        </p:spPr>
      </p:pic>
      <p:pic>
        <p:nvPicPr>
          <p:cNvPr id="7" name="Picture 6" descr="Combinational Circuit" title="Illustration">
            <a:extLst>
              <a:ext uri="{FF2B5EF4-FFF2-40B4-BE49-F238E27FC236}">
                <a16:creationId xmlns:a16="http://schemas.microsoft.com/office/drawing/2014/main" id="{E639D060-4FBC-5A4B-94A9-A3DAB31C5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86846"/>
            <a:ext cx="4639733" cy="3232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30393-D8B9-564A-88F3-984FA8D705B1}"/>
              </a:ext>
            </a:extLst>
          </p:cNvPr>
          <p:cNvSpPr txBox="1"/>
          <p:nvPr/>
        </p:nvSpPr>
        <p:spPr>
          <a:xfrm>
            <a:off x="1659467" y="4930759"/>
            <a:ext cx="323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unknown source.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9E83F3-9525-AA49-BD3D-AF6C37C2B488}"/>
              </a:ext>
            </a:extLst>
          </p:cNvPr>
          <p:cNvSpPr/>
          <p:nvPr/>
        </p:nvSpPr>
        <p:spPr>
          <a:xfrm>
            <a:off x="1100666" y="2184400"/>
            <a:ext cx="4504267" cy="26148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E8D1F9-B703-1243-87E1-97FA69BC52A0}"/>
              </a:ext>
            </a:extLst>
          </p:cNvPr>
          <p:cNvSpPr/>
          <p:nvPr/>
        </p:nvSpPr>
        <p:spPr>
          <a:xfrm>
            <a:off x="5875867" y="1786846"/>
            <a:ext cx="5994400" cy="332857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Commonly Used Gates</a:t>
            </a:r>
          </a:p>
        </p:txBody>
      </p:sp>
      <p:pic>
        <p:nvPicPr>
          <p:cNvPr id="4" name="Content Placeholder 3" descr="Commonly used gates" title="Symbol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138" y="2299285"/>
            <a:ext cx="5636535" cy="27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7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Multiplexor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63" y="2924961"/>
            <a:ext cx="1566874" cy="215266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02" y="2693545"/>
            <a:ext cx="5068561" cy="2455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97" y="2793904"/>
            <a:ext cx="2756459" cy="210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14210" y="5557900"/>
            <a:ext cx="683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Our textbook uses the 3</a:t>
            </a:r>
            <a:r>
              <a:rPr lang="en-US" baseline="30000" dirty="0"/>
              <a:t>rd</a:t>
            </a:r>
            <a:r>
              <a:rPr lang="en-US" dirty="0"/>
              <a:t> notation.</a:t>
            </a:r>
          </a:p>
        </p:txBody>
      </p:sp>
      <p:sp>
        <p:nvSpPr>
          <p:cNvPr id="11" name="TextBox 10" descr="input/output of multiplexor" title="Note"/>
          <p:cNvSpPr txBox="1"/>
          <p:nvPr/>
        </p:nvSpPr>
        <p:spPr>
          <a:xfrm>
            <a:off x="6940446" y="689548"/>
            <a:ext cx="248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Input: 2</a:t>
            </a:r>
            <a:r>
              <a:rPr lang="en-US" sz="2400" baseline="30000" dirty="0">
                <a:solidFill>
                  <a:srgbClr val="0070C0"/>
                </a:solidFill>
              </a:rPr>
              <a:t>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Output: 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Control: n bits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5" y="2136424"/>
            <a:ext cx="2711995" cy="313589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783050" y="622092"/>
            <a:ext cx="2645764" cy="1393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6211" y="1872964"/>
            <a:ext cx="376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4 x 1 Mux</a:t>
            </a:r>
          </a:p>
        </p:txBody>
      </p:sp>
      <p:sp>
        <p:nvSpPr>
          <p:cNvPr id="3" name="Rounded Rectangle 2" descr="Symbols" title="Multiplexor">
            <a:extLst>
              <a:ext uri="{FF2B5EF4-FFF2-40B4-BE49-F238E27FC236}">
                <a16:creationId xmlns:a16="http://schemas.microsoft.com/office/drawing/2014/main" id="{BA1DE626-D25C-A04D-B1D8-BED6AC061F07}"/>
              </a:ext>
            </a:extLst>
          </p:cNvPr>
          <p:cNvSpPr/>
          <p:nvPr/>
        </p:nvSpPr>
        <p:spPr>
          <a:xfrm>
            <a:off x="915625" y="2523067"/>
            <a:ext cx="10649842" cy="3034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Decoder</a:t>
            </a:r>
          </a:p>
        </p:txBody>
      </p:sp>
      <p:pic>
        <p:nvPicPr>
          <p:cNvPr id="4" name="Content Placeholder 3" descr="3-to-8 decoder" title="Fig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45" y="2347357"/>
            <a:ext cx="4074188" cy="3810770"/>
          </a:xfrm>
          <a:prstGeom prst="rect">
            <a:avLst/>
          </a:prstGeom>
        </p:spPr>
      </p:pic>
      <p:pic>
        <p:nvPicPr>
          <p:cNvPr id="5" name="Picture 4" descr="m to n decoder" title="Fig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34" y="2650603"/>
            <a:ext cx="5912171" cy="277583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83443" y="509666"/>
            <a:ext cx="4069829" cy="14915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 descr="input/output of Decoder" title="Note"/>
          <p:cNvSpPr txBox="1"/>
          <p:nvPr/>
        </p:nvSpPr>
        <p:spPr>
          <a:xfrm>
            <a:off x="6318354" y="622093"/>
            <a:ext cx="373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Input: n bits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Output: 2</a:t>
            </a:r>
            <a:r>
              <a:rPr lang="en-US" sz="2400" baseline="30000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 bits (only 1 bit is 1 all other bits 0)</a:t>
            </a:r>
          </a:p>
        </p:txBody>
      </p:sp>
    </p:spTree>
    <p:extLst>
      <p:ext uri="{BB962C8B-B14F-4D97-AF65-F5344CB8AC3E}">
        <p14:creationId xmlns:p14="http://schemas.microsoft.com/office/powerpoint/2010/main" val="31606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circuit defines its output as a function of both its </a:t>
            </a:r>
            <a:r>
              <a:rPr lang="en-US" dirty="0">
                <a:solidFill>
                  <a:srgbClr val="0070C0"/>
                </a:solidFill>
              </a:rPr>
              <a:t>current input</a:t>
            </a:r>
            <a:r>
              <a:rPr lang="en-US" dirty="0"/>
              <a:t> and its </a:t>
            </a:r>
            <a:r>
              <a:rPr lang="en-US" dirty="0">
                <a:solidFill>
                  <a:srgbClr val="0070C0"/>
                </a:solidFill>
              </a:rPr>
              <a:t>previous inputs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output depends on past inputs!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(Compare: combinational circuits only depend on current inputs.)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Also called storage elements (i.e. a sequential circuit has memory!)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3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cture 3a: Flip-Flops and Sequential Circuit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ombinational Circuits (Review)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Commonly Used Gate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Quick Practice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Simple SSI Integrated Circuits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Multiplexor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Decoder&amp;quot;&quot;/&gt;&lt;property id=&quot;20307&quot; value=&quot;263&quot;/&gt;&lt;/object&gt;&lt;object type=&quot;3&quot; unique_id=&quot;10092&quot;&gt;&lt;property id=&quot;20148&quot; value=&quot;5&quot;/&gt;&lt;property id=&quot;20300&quot; value=&quot;Slide 10 - &amp;quot;Sequential Circuits&amp;quot;&quot;/&gt;&lt;property id=&quot;20307&quot; value=&quot;264&quot;/&gt;&lt;/object&gt;&lt;object type=&quot;3&quot; unique_id=&quot;10093&quot;&gt;&lt;property id=&quot;20148&quot; value=&quot;5&quot;/&gt;&lt;property id=&quot;20300&quot; value=&quot;Slide 11 - &amp;quot;Clocks&amp;quot;&quot;/&gt;&lt;property id=&quot;20307&quot; value=&quot;265&quot;/&gt;&lt;/object&gt;&lt;object type=&quot;3&quot; unique_id=&quot;10130&quot;&gt;&lt;property id=&quot;20148&quot; value=&quot;5&quot;/&gt;&lt;property id=&quot;20300&quot; value=&quot;Slide 12 - &amp;quot;Flip-Flops&amp;quot;&quot;/&gt;&lt;property id=&quot;20307&quot; value=&quot;266&quot;/&gt;&lt;/object&gt;&lt;object type=&quot;3&quot; unique_id=&quot;10222&quot;&gt;&lt;property id=&quot;20148&quot; value=&quot;5&quot;/&gt;&lt;property id=&quot;20300&quot; value=&quot;Slide 9 - &amp;quot;Quick Practice&amp;quot;&quot;/&gt;&lt;property id=&quot;20307&quot; value=&quot;267&quot;/&gt;&lt;/object&gt;&lt;object type=&quot;3&quot; unique_id=&quot;10223&quot;&gt;&lt;property id=&quot;20148&quot; value=&quot;5&quot;/&gt;&lt;property id=&quot;20300&quot; value=&quot;Slide 13 - &amp;quot;SR Flip-Flop (SR: Set/Reset)&amp;quot;&quot;/&gt;&lt;property id=&quot;20307&quot; value=&quot;268&quot;/&gt;&lt;/object&gt;&lt;object type=&quot;3&quot; unique_id=&quot;10224&quot;&gt;&lt;property id=&quot;20148&quot; value=&quot;5&quot;/&gt;&lt;property id=&quot;20300&quot; value=&quot;Slide 14 - &amp;quot;Truth Table&amp;quot;&quot;/&gt;&lt;property id=&quot;20307&quot; value=&quot;269&quot;/&gt;&lt;/object&gt;&lt;object type=&quot;3&quot; unique_id=&quot;10225&quot;&gt;&lt;property id=&quot;20148&quot; value=&quot;5&quot;/&gt;&lt;property id=&quot;20300&quot; value=&quot;Slide 16 - &amp;quot;JK Flip-flop&amp;quot;&quot;/&gt;&lt;property id=&quot;20307&quot; value=&quot;270&quot;/&gt;&lt;/object&gt;&lt;object type=&quot;3&quot; unique_id=&quot;10226&quot;&gt;&lt;property id=&quot;20148&quot; value=&quot;5&quot;/&gt;&lt;property id=&quot;20300&quot; value=&quot;Slide 17 - &amp;quot;Truth Table&amp;quot;&quot;/&gt;&lt;property id=&quot;20307&quot; value=&quot;271&quot;/&gt;&lt;/object&gt;&lt;object type=&quot;3&quot; unique_id=&quot;10335&quot;&gt;&lt;property id=&quot;20148&quot; value=&quot;5&quot;/&gt;&lt;property id=&quot;20300&quot; value=&quot;Slide 19 - &amp;quot;D Flip-flop (D: Data)&amp;quot;&quot;/&gt;&lt;property id=&quot;20307&quot; value=&quot;272&quot;/&gt;&lt;/object&gt;&lt;object type=&quot;3&quot; unique_id=&quot;10336&quot;&gt;&lt;property id=&quot;20148&quot; value=&quot;5&quot;/&gt;&lt;property id=&quot;20300&quot; value=&quot;Slide 20 - &amp;quot;D flip-flop as modified SR flip-flop&amp;quot;&quot;/&gt;&lt;property id=&quot;20307&quot; value=&quot;273&quot;/&gt;&lt;/object&gt;&lt;object type=&quot;3&quot; unique_id=&quot;10337&quot;&gt;&lt;property id=&quot;20148&quot; value=&quot;5&quot;/&gt;&lt;property id=&quot;20300&quot; value=&quot;Slide 21 - &amp;quot;Quick Practice&amp;quot;&quot;/&gt;&lt;property id=&quot;20307&quot; value=&quot;274&quot;/&gt;&lt;/object&gt;&lt;object type=&quot;3&quot; unique_id=&quot;10338&quot;&gt;&lt;property id=&quot;20148&quot; value=&quot;5&quot;/&gt;&lt;property id=&quot;20300&quot; value=&quot;Slide 22 - &amp;quot;Finite State Machines (FSM)&amp;quot;&quot;/&gt;&lt;property id=&quot;20307&quot; value=&quot;275&quot;/&gt;&lt;/object&gt;&lt;object type=&quot;3&quot; unique_id=&quot;10671&quot;&gt;&lt;property id=&quot;20148&quot; value=&quot;5&quot;/&gt;&lt;property id=&quot;20300&quot; value=&quot;Slide 23 - &amp;quot;How to create a Moore FSM  &amp;quot;&quot;/&gt;&lt;property id=&quot;20307&quot; value=&quot;276&quot;/&gt;&lt;/object&gt;&lt;object type=&quot;3&quot; unique_id=&quot;10672&quot;&gt;&lt;property id=&quot;20148&quot; value=&quot;5&quot;/&gt;&lt;property id=&quot;20300&quot; value=&quot;Slide 24 - &amp;quot;Moore machine for JK Flip-Flop&amp;quot;&quot;/&gt;&lt;property id=&quot;20307&quot; value=&quot;277&quot;/&gt;&lt;/object&gt;&lt;object type=&quot;3&quot; unique_id=&quot;10673&quot;&gt;&lt;property id=&quot;20148&quot; value=&quot;5&quot;/&gt;&lt;property id=&quot;20300&quot; value=&quot;Slide 25 - &amp;quot;Mealy Machine for JK Flip-Flop&amp;quot;&quot;/&gt;&lt;property id=&quot;20307&quot; value=&quot;278&quot;/&gt;&lt;/object&gt;&lt;object type=&quot;3&quot; unique_id=&quot;10675&quot;&gt;&lt;property id=&quot;20148&quot; value=&quot;5&quot;/&gt;&lt;property id=&quot;20300&quot; value=&quot;Slide 29 - &amp;quot;Examples of Sequential Circuits: 4-bit register&amp;quot;&quot;/&gt;&lt;property id=&quot;20307&quot; value=&quot;280&quot;/&gt;&lt;/object&gt;&lt;object type=&quot;3&quot; unique_id=&quot;11174&quot;&gt;&lt;property id=&quot;20148&quot; value=&quot;5&quot;/&gt;&lt;property id=&quot;20300&quot; value=&quot;Slide 15 - &amp;quot;SR Flip-Flop: Summary&amp;quot;&quot;/&gt;&lt;property id=&quot;20307&quot; value=&quot;288&quot;/&gt;&lt;/object&gt;&lt;object type=&quot;3&quot; unique_id=&quot;11175&quot;&gt;&lt;property id=&quot;20148&quot; value=&quot;5&quot;/&gt;&lt;property id=&quot;20300&quot; value=&quot;Slide 18 - &amp;quot;JK Flip-Flop: Summary&amp;quot;&quot;/&gt;&lt;property id=&quot;20307&quot; value=&quot;289&quot;/&gt;&lt;/object&gt;&lt;object type=&quot;3&quot; unique_id=&quot;11176&quot;&gt;&lt;property id=&quot;20148&quot; value=&quot;5&quot;/&gt;&lt;property id=&quot;20300&quot; value=&quot;Slide 26 - &amp;quot;Quick Practice:  SR flip-flop&amp;quot;&quot;/&gt;&lt;property id=&quot;20307&quot; value=&quot;285&quot;/&gt;&lt;/object&gt;&lt;object type=&quot;3&quot; unique_id=&quot;11177&quot;&gt;&lt;property id=&quot;20148&quot; value=&quot;5&quot;/&gt;&lt;property id=&quot;20300&quot; value=&quot;Slide 27 - &amp;quot;FSM design procedure&amp;quot;&quot;/&gt;&lt;property id=&quot;20307&quot; value=&quot;281&quot;/&gt;&lt;/object&gt;&lt;object type=&quot;3&quot; unique_id=&quot;11178&quot;&gt;&lt;property id=&quot;20148&quot; value=&quot;5&quot;/&gt;&lt;property id=&quot;20300&quot; value=&quot;Slide 28 - &amp;quot;Example: Odd Parity Checker&amp;quot;&quot;/&gt;&lt;property id=&quot;20307&quot; value=&quot;286&quot;/&gt;&lt;/object&gt;&lt;object type=&quot;3&quot; unique_id=&quot;11179&quot;&gt;&lt;property id=&quot;20148&quot; value=&quot;5&quot;/&gt;&lt;property id=&quot;20300&quot; value=&quot;Slide 30 - &amp;quot;Summary&amp;quot;&quot;/&gt;&lt;property id=&quot;20307&quot; value=&quot;28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519</Words>
  <Application>Microsoft Macintosh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Lecture 3: Introduction to Flip-Flops and Finite State Machines </vt:lpstr>
      <vt:lpstr>Lecture 3: Introduction to Flip-Flops and Finite State Machines </vt:lpstr>
      <vt:lpstr>Lecture 3a: Introduction to Flip-Flops</vt:lpstr>
      <vt:lpstr>Overview</vt:lpstr>
      <vt:lpstr>Combinational Circuits: A Quick Review</vt:lpstr>
      <vt:lpstr>Commonly Used Gates</vt:lpstr>
      <vt:lpstr>Multiplexor</vt:lpstr>
      <vt:lpstr>Decoder</vt:lpstr>
      <vt:lpstr>Sequential Circuits</vt:lpstr>
      <vt:lpstr>Clocks</vt:lpstr>
      <vt:lpstr>Flip-Flops</vt:lpstr>
      <vt:lpstr>SR Flip-Flop (SR: Set/Reset)</vt:lpstr>
      <vt:lpstr>Truth Table</vt:lpstr>
      <vt:lpstr>SR Flip-Flop: Summary</vt:lpstr>
      <vt:lpstr>JK Flip-flop</vt:lpstr>
      <vt:lpstr>JK Flip-Flop: Summary</vt:lpstr>
      <vt:lpstr>D Flip-flop (D: Data)</vt:lpstr>
      <vt:lpstr>D flip-flop as modified SR flip-flop</vt:lpstr>
      <vt:lpstr>Application of D Flip-Flops: Registers </vt:lpstr>
      <vt:lpstr>Summary and To-Do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3a: Flip-flops and Sequential Machines</dc:title>
  <dc:creator>Lan Yang</dc:creator>
  <cp:lastModifiedBy>Microsoft Office User</cp:lastModifiedBy>
  <cp:revision>51</cp:revision>
  <dcterms:created xsi:type="dcterms:W3CDTF">2018-08-02T16:50:53Z</dcterms:created>
  <dcterms:modified xsi:type="dcterms:W3CDTF">2021-05-31T21:47:08Z</dcterms:modified>
</cp:coreProperties>
</file>