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5" r:id="rId2"/>
    <p:sldId id="292" r:id="rId3"/>
    <p:sldId id="275" r:id="rId4"/>
    <p:sldId id="295" r:id="rId5"/>
    <p:sldId id="293" r:id="rId6"/>
    <p:sldId id="276" r:id="rId7"/>
    <p:sldId id="277" r:id="rId8"/>
    <p:sldId id="294" r:id="rId9"/>
    <p:sldId id="278" r:id="rId10"/>
    <p:sldId id="285" r:id="rId11"/>
    <p:sldId id="280" r:id="rId12"/>
    <p:sldId id="28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A9E4-DE2C-4F17-BEA7-D44CBDE017E5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7378-8F94-408A-A14E-A2657885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3b/1_vnobkja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5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Lecture 3b: Introduction to Finite State Machines (FSM)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3b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288212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1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Quick Practice:  SR flip-flop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54" y="2285994"/>
            <a:ext cx="2627604" cy="1621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48" y="2475480"/>
            <a:ext cx="5803895" cy="1719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9808" y="4860235"/>
            <a:ext cx="667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Question</a:t>
            </a:r>
            <a:r>
              <a:rPr lang="en-US" sz="2800" dirty="0"/>
              <a:t>: Is this Moore or Mealy machine?</a:t>
            </a:r>
          </a:p>
        </p:txBody>
      </p:sp>
    </p:spTree>
    <p:extLst>
      <p:ext uri="{BB962C8B-B14F-4D97-AF65-F5344CB8AC3E}">
        <p14:creationId xmlns:p14="http://schemas.microsoft.com/office/powerpoint/2010/main" val="333916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Examples of Sequential Circuits: 4-bit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4" y="1157408"/>
            <a:ext cx="7012394" cy="52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8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19754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flip-flops using finite state machines</a:t>
            </a:r>
          </a:p>
          <a:p>
            <a:r>
              <a:rPr lang="en-US" sz="3200" dirty="0"/>
              <a:t>Compare and contrast Moore machine and Mealy machine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To Do: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000" dirty="0" err="1"/>
              <a:t>zyBook</a:t>
            </a:r>
            <a:r>
              <a:rPr lang="en-US" sz="3000" dirty="0"/>
              <a:t> 8.10</a:t>
            </a:r>
          </a:p>
          <a:p>
            <a:pPr marL="0" indent="0">
              <a:buNone/>
            </a:pPr>
            <a:r>
              <a:rPr lang="en-US" sz="3000"/>
              <a:t>	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4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9AF1-8358-BF47-9641-E757AB4F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047" y="1894259"/>
            <a:ext cx="8158348" cy="15258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Lecture 3b: Introduction to Finite State Machines (FSM)</a:t>
            </a:r>
          </a:p>
        </p:txBody>
      </p:sp>
      <p:pic>
        <p:nvPicPr>
          <p:cNvPr id="3" name="Picture 2" descr="FSM for Turnstile" title="Figure">
            <a:extLst>
              <a:ext uri="{FF2B5EF4-FFF2-40B4-BE49-F238E27FC236}">
                <a16:creationId xmlns:a16="http://schemas.microsoft.com/office/drawing/2014/main" id="{B048D54D-A52F-FB4A-BE00-8037FDF8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21" y="3696607"/>
            <a:ext cx="4191000" cy="181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E8BF2-7C41-094F-A8C8-C81A00FF21AD}"/>
              </a:ext>
            </a:extLst>
          </p:cNvPr>
          <p:cNvSpPr txBox="1"/>
          <p:nvPr/>
        </p:nvSpPr>
        <p:spPr>
          <a:xfrm>
            <a:off x="4655129" y="5595834"/>
            <a:ext cx="262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FSM for a Turnstile. </a:t>
            </a:r>
          </a:p>
          <a:p>
            <a:r>
              <a:rPr lang="en-US" sz="1400" dirty="0"/>
              <a:t>Figure credit: </a:t>
            </a:r>
            <a:r>
              <a:rPr lang="en-US" sz="1400" dirty="0" err="1"/>
              <a:t>Wikipedia.org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Finite State Machines (FSM)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depiction to describe the behavior of flip-flops and sequential circuits</a:t>
            </a:r>
          </a:p>
          <a:p>
            <a:r>
              <a:rPr lang="en-US" dirty="0"/>
              <a:t>Moore machine</a:t>
            </a:r>
          </a:p>
          <a:p>
            <a:pPr lvl="1"/>
            <a:r>
              <a:rPr lang="en-US" dirty="0"/>
              <a:t>JK flip-flops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Associates output with states</a:t>
            </a:r>
          </a:p>
          <a:p>
            <a:r>
              <a:rPr lang="en-US" dirty="0"/>
              <a:t>Mealy machine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Associates an output with each transition</a:t>
            </a:r>
          </a:p>
        </p:txBody>
      </p:sp>
    </p:spTree>
    <p:extLst>
      <p:ext uri="{BB962C8B-B14F-4D97-AF65-F5344CB8AC3E}">
        <p14:creationId xmlns:p14="http://schemas.microsoft.com/office/powerpoint/2010/main" val="32425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A2F0-5039-6E44-937B-A492F491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71D-3EAD-D642-8EBC-D7EDC052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6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FSM illustrates state transitions </a:t>
            </a:r>
          </a:p>
          <a:p>
            <a:pPr lvl="1"/>
            <a:r>
              <a:rPr lang="en-US" dirty="0"/>
              <a:t>Transition from current state to next state with given input </a:t>
            </a:r>
          </a:p>
          <a:p>
            <a:r>
              <a:rPr lang="en-US" dirty="0"/>
              <a:t>A simple 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Input could be multiple bits, e.g. 00, 01, …</a:t>
            </a:r>
          </a:p>
          <a:p>
            <a:pPr lvl="1"/>
            <a:r>
              <a:rPr lang="en-US" dirty="0"/>
              <a:t>Output may also be associated</a:t>
            </a:r>
          </a:p>
          <a:p>
            <a:pPr lvl="2"/>
            <a:r>
              <a:rPr lang="en-US" dirty="0"/>
              <a:t>Moore machines and Mealy machines represent output differently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 descr="An FSM Example" title="Table">
            <a:extLst>
              <a:ext uri="{FF2B5EF4-FFF2-40B4-BE49-F238E27FC236}">
                <a16:creationId xmlns:a16="http://schemas.microsoft.com/office/drawing/2014/main" id="{72053BF6-9026-2249-A9C4-7816A528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71234"/>
              </p:ext>
            </p:extLst>
          </p:nvPr>
        </p:nvGraphicFramePr>
        <p:xfrm>
          <a:off x="1243204" y="2927125"/>
          <a:ext cx="6096000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828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45624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2535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0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4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4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C241-A7D9-D74B-92C8-CEC67BEF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Moore Machine vs. Mealy Machine</a:t>
            </a:r>
          </a:p>
        </p:txBody>
      </p:sp>
      <p:pic>
        <p:nvPicPr>
          <p:cNvPr id="6" name="Content Placeholder 2" descr="Mealy Machine" title="Diagram">
            <a:extLst>
              <a:ext uri="{FF2B5EF4-FFF2-40B4-BE49-F238E27FC236}">
                <a16:creationId xmlns:a16="http://schemas.microsoft.com/office/drawing/2014/main" id="{38795448-1B01-F647-BADC-165C06DE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r="-633" b="1491"/>
          <a:stretch/>
        </p:blipFill>
        <p:spPr>
          <a:xfrm>
            <a:off x="6062133" y="1350961"/>
            <a:ext cx="5918996" cy="2599262"/>
          </a:xfrm>
          <a:prstGeom prst="rect">
            <a:avLst/>
          </a:prstGeom>
        </p:spPr>
      </p:pic>
      <p:sp>
        <p:nvSpPr>
          <p:cNvPr id="7" name="Rounded Rectangle 6" descr="Moore vs. Mealy" title="Note">
            <a:extLst>
              <a:ext uri="{FF2B5EF4-FFF2-40B4-BE49-F238E27FC236}">
                <a16:creationId xmlns:a16="http://schemas.microsoft.com/office/drawing/2014/main" id="{87416703-E78D-D341-869C-DA4DED814783}"/>
              </a:ext>
            </a:extLst>
          </p:cNvPr>
          <p:cNvSpPr/>
          <p:nvPr/>
        </p:nvSpPr>
        <p:spPr>
          <a:xfrm>
            <a:off x="838200" y="4605868"/>
            <a:ext cx="10515600" cy="1320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Moore machine: output associates with state, e.g. </a:t>
            </a:r>
            <a:r>
              <a:rPr lang="en-US" sz="2000" dirty="0" err="1">
                <a:solidFill>
                  <a:schemeClr val="bg1"/>
                </a:solidFill>
              </a:rPr>
              <a:t>tate</a:t>
            </a:r>
            <a:r>
              <a:rPr lang="en-US" sz="2000" dirty="0">
                <a:solidFill>
                  <a:schemeClr val="bg1"/>
                </a:solidFill>
              </a:rPr>
              <a:t> A associates with output 0, i.e. A[0].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Mealy machine: output  associates with transition, e.g.  transition from A to B, with input 10 or 11 the output is 1, i.e. 10/1 or 11/1 from A to B. </a:t>
            </a:r>
          </a:p>
        </p:txBody>
      </p:sp>
      <p:pic>
        <p:nvPicPr>
          <p:cNvPr id="9" name="Picture 8" descr="Moore Machine" title="JK Flip Flop">
            <a:extLst>
              <a:ext uri="{FF2B5EF4-FFF2-40B4-BE49-F238E27FC236}">
                <a16:creationId xmlns:a16="http://schemas.microsoft.com/office/drawing/2014/main" id="{FFA23599-2C62-5840-BE2A-640EB2A44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1170" r="-6863" b="46281"/>
          <a:stretch/>
        </p:blipFill>
        <p:spPr>
          <a:xfrm>
            <a:off x="474133" y="1407578"/>
            <a:ext cx="5588000" cy="25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275185"/>
            <a:ext cx="6557780" cy="7723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How to create a Moore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968" y="3279646"/>
            <a:ext cx="825707" cy="3179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 descr="Truth table" title="JK Flip Flo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01123"/>
              </p:ext>
            </p:extLst>
          </p:nvPr>
        </p:nvGraphicFramePr>
        <p:xfrm>
          <a:off x="484819" y="1070101"/>
          <a:ext cx="570042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07">
                  <a:extLst>
                    <a:ext uri="{9D8B030D-6E8A-4147-A177-3AD203B41FA5}">
                      <a16:colId xmlns:a16="http://schemas.microsoft.com/office/drawing/2014/main" val="1478955568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3381207517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2643805710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1477583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(JK)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38021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83222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02485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32800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19533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84852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61301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1759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52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8020FA-7600-FA41-B282-2CF7DB13CD15}"/>
              </a:ext>
            </a:extLst>
          </p:cNvPr>
          <p:cNvSpPr txBox="1"/>
          <p:nvPr/>
        </p:nvSpPr>
        <p:spPr>
          <a:xfrm>
            <a:off x="7366000" y="457652"/>
            <a:ext cx="4707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make state-output association, i.e. we designate state A corresponding to output 0, state B to output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0A27F9-B678-0B4F-918C-4F54BEA7C8F8}"/>
              </a:ext>
            </a:extLst>
          </p:cNvPr>
          <p:cNvGrpSpPr/>
          <p:nvPr/>
        </p:nvGrpSpPr>
        <p:grpSpPr>
          <a:xfrm>
            <a:off x="7518400" y="2167467"/>
            <a:ext cx="2798580" cy="846666"/>
            <a:chOff x="7518400" y="2167467"/>
            <a:chExt cx="2798580" cy="8466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407091-6FD7-9145-A388-3BFDBB91E8AA}"/>
                </a:ext>
              </a:extLst>
            </p:cNvPr>
            <p:cNvSpPr/>
            <p:nvPr/>
          </p:nvSpPr>
          <p:spPr>
            <a:xfrm>
              <a:off x="7518400" y="2167467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[0]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56E8AE-5C1E-3C49-9E38-ECF4EAC4A79F}"/>
                </a:ext>
              </a:extLst>
            </p:cNvPr>
            <p:cNvSpPr/>
            <p:nvPr/>
          </p:nvSpPr>
          <p:spPr>
            <a:xfrm>
              <a:off x="9284047" y="2167467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[1]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581B45-5365-E840-BD9F-F31E2DC638D2}"/>
              </a:ext>
            </a:extLst>
          </p:cNvPr>
          <p:cNvSpPr txBox="1"/>
          <p:nvPr/>
        </p:nvSpPr>
        <p:spPr>
          <a:xfrm>
            <a:off x="7044268" y="3112305"/>
            <a:ext cx="4131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make transitions for each row of truth table. Below shows transition for the first row (state A with input to state A) and the third row (state A with input 10 to state B)</a:t>
            </a:r>
          </a:p>
          <a:p>
            <a:r>
              <a:rPr lang="en-US" sz="2400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59C458-8CEC-C942-B048-B29F52DC7480}"/>
              </a:ext>
            </a:extLst>
          </p:cNvPr>
          <p:cNvGrpSpPr/>
          <p:nvPr/>
        </p:nvGrpSpPr>
        <p:grpSpPr>
          <a:xfrm>
            <a:off x="7044268" y="5658956"/>
            <a:ext cx="3729912" cy="846666"/>
            <a:chOff x="6587068" y="5246284"/>
            <a:chExt cx="3729912" cy="846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2C560C-BF6D-7748-A808-2377140F5642}"/>
                </a:ext>
              </a:extLst>
            </p:cNvPr>
            <p:cNvSpPr/>
            <p:nvPr/>
          </p:nvSpPr>
          <p:spPr>
            <a:xfrm>
              <a:off x="7289800" y="5246284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[0]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824FDD-1405-414D-AF7A-2AA413FA140B}"/>
                </a:ext>
              </a:extLst>
            </p:cNvPr>
            <p:cNvSpPr/>
            <p:nvPr/>
          </p:nvSpPr>
          <p:spPr>
            <a:xfrm>
              <a:off x="9284047" y="5246284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[1]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7B2D6-6A3F-C047-997C-37D422D6546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8322733" y="5669617"/>
              <a:ext cx="961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CA93F4-2951-5F4A-98DB-08DFCE365ACE}"/>
                </a:ext>
              </a:extLst>
            </p:cNvPr>
            <p:cNvSpPr txBox="1"/>
            <p:nvPr/>
          </p:nvSpPr>
          <p:spPr>
            <a:xfrm>
              <a:off x="8686799" y="5246284"/>
              <a:ext cx="597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E64692C1-0F7D-3A4C-82FE-192673B01102}"/>
                </a:ext>
              </a:extLst>
            </p:cNvPr>
            <p:cNvCxnSpPr>
              <a:stCxn id="15" idx="1"/>
              <a:endCxn id="15" idx="2"/>
            </p:cNvCxnSpPr>
            <p:nvPr/>
          </p:nvCxnSpPr>
          <p:spPr>
            <a:xfrm rot="16200000" flipH="1" flipV="1">
              <a:off x="7215764" y="5444311"/>
              <a:ext cx="299342" cy="151270"/>
            </a:xfrm>
            <a:prstGeom prst="curvedConnector4">
              <a:avLst>
                <a:gd name="adj1" fmla="val -117789"/>
                <a:gd name="adj2" fmla="val 25112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1AEDE7-A010-B348-B4FD-A53165647B61}"/>
                </a:ext>
              </a:extLst>
            </p:cNvPr>
            <p:cNvSpPr txBox="1"/>
            <p:nvPr/>
          </p:nvSpPr>
          <p:spPr>
            <a:xfrm>
              <a:off x="6587068" y="537027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0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15667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Moore machine for JK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Moore Machine" title="JK Flip Fl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1"/>
          <a:stretch/>
        </p:blipFill>
        <p:spPr>
          <a:xfrm>
            <a:off x="1168769" y="1825625"/>
            <a:ext cx="5815418" cy="2542645"/>
          </a:xfrm>
          <a:prstGeom prst="rect">
            <a:avLst/>
          </a:prstGeom>
        </p:spPr>
      </p:pic>
      <p:sp>
        <p:nvSpPr>
          <p:cNvPr id="6" name="TextBox 5" descr="For creating Moore machine" title="Procedure">
            <a:extLst>
              <a:ext uri="{FF2B5EF4-FFF2-40B4-BE49-F238E27FC236}">
                <a16:creationId xmlns:a16="http://schemas.microsoft.com/office/drawing/2014/main" id="{996A49FF-7C2F-9B4B-8B95-1D3EE84D8BB9}"/>
              </a:ext>
            </a:extLst>
          </p:cNvPr>
          <p:cNvSpPr txBox="1"/>
          <p:nvPr/>
        </p:nvSpPr>
        <p:spPr>
          <a:xfrm>
            <a:off x="7314756" y="1422401"/>
            <a:ext cx="4572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may combine transition for multiple inputs, i.e. A -&gt; B input 10 could be combined with A -&gt;B input 11 as A -&gt; B input 10,11.</a:t>
            </a:r>
          </a:p>
          <a:p>
            <a:endParaRPr lang="en-US" sz="2800" dirty="0"/>
          </a:p>
          <a:p>
            <a:r>
              <a:rPr lang="en-US" sz="2800" dirty="0"/>
              <a:t>Once you finish all rows of the truth table, a Moore machine is created as shown here.</a:t>
            </a:r>
          </a:p>
        </p:txBody>
      </p:sp>
    </p:spTree>
    <p:extLst>
      <p:ext uri="{BB962C8B-B14F-4D97-AF65-F5344CB8AC3E}">
        <p14:creationId xmlns:p14="http://schemas.microsoft.com/office/powerpoint/2010/main" val="31246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275185"/>
            <a:ext cx="6557780" cy="7723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How to create a Mealy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968" y="3279646"/>
            <a:ext cx="825707" cy="3179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 descr="Truth table" title="JK Flip Flop"/>
          <p:cNvGraphicFramePr>
            <a:graphicFrameLocks noGrp="1"/>
          </p:cNvGraphicFramePr>
          <p:nvPr>
            <p:extLst/>
          </p:nvPr>
        </p:nvGraphicFramePr>
        <p:xfrm>
          <a:off x="1085258" y="1437468"/>
          <a:ext cx="570042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07">
                  <a:extLst>
                    <a:ext uri="{9D8B030D-6E8A-4147-A177-3AD203B41FA5}">
                      <a16:colId xmlns:a16="http://schemas.microsoft.com/office/drawing/2014/main" val="1478955568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3381207517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2643805710"/>
                    </a:ext>
                  </a:extLst>
                </a:gridCol>
                <a:gridCol w="1425107">
                  <a:extLst>
                    <a:ext uri="{9D8B030D-6E8A-4147-A177-3AD203B41FA5}">
                      <a16:colId xmlns:a16="http://schemas.microsoft.com/office/drawing/2014/main" val="1477583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(JK)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38021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83222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02485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32800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19533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84852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61301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1759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52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8020FA-7600-FA41-B282-2CF7DB13CD15}"/>
              </a:ext>
            </a:extLst>
          </p:cNvPr>
          <p:cNvSpPr txBox="1"/>
          <p:nvPr/>
        </p:nvSpPr>
        <p:spPr>
          <a:xfrm>
            <a:off x="7366000" y="457652"/>
            <a:ext cx="4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designate states, i.e. A and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407091-6FD7-9145-A388-3BFDBB91E8AA}"/>
              </a:ext>
            </a:extLst>
          </p:cNvPr>
          <p:cNvSpPr/>
          <p:nvPr/>
        </p:nvSpPr>
        <p:spPr>
          <a:xfrm>
            <a:off x="8119532" y="1252815"/>
            <a:ext cx="1032933" cy="846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56E8AE-5C1E-3C49-9E38-ECF4EAC4A79F}"/>
              </a:ext>
            </a:extLst>
          </p:cNvPr>
          <p:cNvSpPr/>
          <p:nvPr/>
        </p:nvSpPr>
        <p:spPr>
          <a:xfrm>
            <a:off x="9885179" y="1252815"/>
            <a:ext cx="1032933" cy="846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1B45-5365-E840-BD9F-F31E2DC638D2}"/>
              </a:ext>
            </a:extLst>
          </p:cNvPr>
          <p:cNvSpPr txBox="1"/>
          <p:nvPr/>
        </p:nvSpPr>
        <p:spPr>
          <a:xfrm>
            <a:off x="7653866" y="2410625"/>
            <a:ext cx="3894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for each row of the truth table, make the transition,  e.g. for the third row, state A with input 10 goes to state B with output 1, i.e. A -&gt; B with 10/1.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1F91B7-2DE2-7B45-BBCF-3B15D54C8CA9}"/>
              </a:ext>
            </a:extLst>
          </p:cNvPr>
          <p:cNvGrpSpPr/>
          <p:nvPr/>
        </p:nvGrpSpPr>
        <p:grpSpPr>
          <a:xfrm>
            <a:off x="8119532" y="4856818"/>
            <a:ext cx="2798580" cy="846666"/>
            <a:chOff x="8119532" y="4856818"/>
            <a:chExt cx="2798580" cy="846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2C560C-BF6D-7748-A808-2377140F5642}"/>
                </a:ext>
              </a:extLst>
            </p:cNvPr>
            <p:cNvSpPr/>
            <p:nvPr/>
          </p:nvSpPr>
          <p:spPr>
            <a:xfrm>
              <a:off x="8119532" y="4856818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824FDD-1405-414D-AF7A-2AA413FA140B}"/>
                </a:ext>
              </a:extLst>
            </p:cNvPr>
            <p:cNvSpPr/>
            <p:nvPr/>
          </p:nvSpPr>
          <p:spPr>
            <a:xfrm>
              <a:off x="9885179" y="4856818"/>
              <a:ext cx="1032933" cy="8466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7B2D6-6A3F-C047-997C-37D422D6546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9152465" y="5280151"/>
              <a:ext cx="732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CA93F4-2951-5F4A-98DB-08DFCE365ACE}"/>
                </a:ext>
              </a:extLst>
            </p:cNvPr>
            <p:cNvSpPr txBox="1"/>
            <p:nvPr/>
          </p:nvSpPr>
          <p:spPr>
            <a:xfrm>
              <a:off x="9287931" y="4856818"/>
              <a:ext cx="597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56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Mealy Machine for JK Flip-Flop</a:t>
            </a:r>
          </a:p>
        </p:txBody>
      </p:sp>
      <p:pic>
        <p:nvPicPr>
          <p:cNvPr id="3" name="Content Placeholder 2" descr="Mealy machine" title="Diagram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" y="2360231"/>
            <a:ext cx="6859591" cy="259926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141F4D-A464-544A-A30F-71B38810BFD7}"/>
              </a:ext>
            </a:extLst>
          </p:cNvPr>
          <p:cNvSpPr/>
          <p:nvPr/>
        </p:nvSpPr>
        <p:spPr>
          <a:xfrm>
            <a:off x="8170333" y="1832652"/>
            <a:ext cx="31834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Similarly you may combine transitions</a:t>
            </a:r>
          </a:p>
          <a:p>
            <a:endParaRPr lang="en-US" sz="2400" dirty="0"/>
          </a:p>
          <a:p>
            <a:r>
              <a:rPr lang="en-US" sz="2400" dirty="0"/>
              <a:t>Once you finish all rows of the truth table, a Mealy machine is created as shown here.</a:t>
            </a:r>
          </a:p>
        </p:txBody>
      </p:sp>
    </p:spTree>
    <p:extLst>
      <p:ext uri="{BB962C8B-B14F-4D97-AF65-F5344CB8AC3E}">
        <p14:creationId xmlns:p14="http://schemas.microsoft.com/office/powerpoint/2010/main" val="4282986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cture 3a: Flip-Flops and Sequential Circuit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mbinational Circuits (Review)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Commonly Used Gate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Quick Practice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Simple SSI Integrated Circuits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Multiplexor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Decoder&amp;quot;&quot;/&gt;&lt;property id=&quot;20307&quot; value=&quot;263&quot;/&gt;&lt;/object&gt;&lt;object type=&quot;3&quot; unique_id=&quot;10092&quot;&gt;&lt;property id=&quot;20148&quot; value=&quot;5&quot;/&gt;&lt;property id=&quot;20300&quot; value=&quot;Slide 10 - &amp;quot;Sequential Circuits&amp;quot;&quot;/&gt;&lt;property id=&quot;20307&quot; value=&quot;264&quot;/&gt;&lt;/object&gt;&lt;object type=&quot;3&quot; unique_id=&quot;10093&quot;&gt;&lt;property id=&quot;20148&quot; value=&quot;5&quot;/&gt;&lt;property id=&quot;20300&quot; value=&quot;Slide 11 - &amp;quot;Clocks&amp;quot;&quot;/&gt;&lt;property id=&quot;20307&quot; value=&quot;265&quot;/&gt;&lt;/object&gt;&lt;object type=&quot;3&quot; unique_id=&quot;10130&quot;&gt;&lt;property id=&quot;20148&quot; value=&quot;5&quot;/&gt;&lt;property id=&quot;20300&quot; value=&quot;Slide 12 - &amp;quot;Flip-Flops&amp;quot;&quot;/&gt;&lt;property id=&quot;20307&quot; value=&quot;266&quot;/&gt;&lt;/object&gt;&lt;object type=&quot;3&quot; unique_id=&quot;10222&quot;&gt;&lt;property id=&quot;20148&quot; value=&quot;5&quot;/&gt;&lt;property id=&quot;20300&quot; value=&quot;Slide 9 - &amp;quot;Quick Practice&amp;quot;&quot;/&gt;&lt;property id=&quot;20307&quot; value=&quot;267&quot;/&gt;&lt;/object&gt;&lt;object type=&quot;3&quot; unique_id=&quot;10223&quot;&gt;&lt;property id=&quot;20148&quot; value=&quot;5&quot;/&gt;&lt;property id=&quot;20300&quot; value=&quot;Slide 13 - &amp;quot;SR Flip-Flop (SR: Set/Reset)&amp;quot;&quot;/&gt;&lt;property id=&quot;20307&quot; value=&quot;268&quot;/&gt;&lt;/object&gt;&lt;object type=&quot;3&quot; unique_id=&quot;10224&quot;&gt;&lt;property id=&quot;20148&quot; value=&quot;5&quot;/&gt;&lt;property id=&quot;20300&quot; value=&quot;Slide 14 - &amp;quot;Truth Table&amp;quot;&quot;/&gt;&lt;property id=&quot;20307&quot; value=&quot;269&quot;/&gt;&lt;/object&gt;&lt;object type=&quot;3&quot; unique_id=&quot;10225&quot;&gt;&lt;property id=&quot;20148&quot; value=&quot;5&quot;/&gt;&lt;property id=&quot;20300&quot; value=&quot;Slide 16 - &amp;quot;JK Flip-flop&amp;quot;&quot;/&gt;&lt;property id=&quot;20307&quot; value=&quot;270&quot;/&gt;&lt;/object&gt;&lt;object type=&quot;3&quot; unique_id=&quot;10226&quot;&gt;&lt;property id=&quot;20148&quot; value=&quot;5&quot;/&gt;&lt;property id=&quot;20300&quot; value=&quot;Slide 17 - &amp;quot;Truth Table&amp;quot;&quot;/&gt;&lt;property id=&quot;20307&quot; value=&quot;271&quot;/&gt;&lt;/object&gt;&lt;object type=&quot;3&quot; unique_id=&quot;10335&quot;&gt;&lt;property id=&quot;20148&quot; value=&quot;5&quot;/&gt;&lt;property id=&quot;20300&quot; value=&quot;Slide 19 - &amp;quot;D Flip-flop (D: Data)&amp;quot;&quot;/&gt;&lt;property id=&quot;20307&quot; value=&quot;272&quot;/&gt;&lt;/object&gt;&lt;object type=&quot;3&quot; unique_id=&quot;10336&quot;&gt;&lt;property id=&quot;20148&quot; value=&quot;5&quot;/&gt;&lt;property id=&quot;20300&quot; value=&quot;Slide 20 - &amp;quot;D flip-flop as modified SR flip-flop&amp;quot;&quot;/&gt;&lt;property id=&quot;20307&quot; value=&quot;273&quot;/&gt;&lt;/object&gt;&lt;object type=&quot;3&quot; unique_id=&quot;10337&quot;&gt;&lt;property id=&quot;20148&quot; value=&quot;5&quot;/&gt;&lt;property id=&quot;20300&quot; value=&quot;Slide 21 - &amp;quot;Quick Practice&amp;quot;&quot;/&gt;&lt;property id=&quot;20307&quot; value=&quot;274&quot;/&gt;&lt;/object&gt;&lt;object type=&quot;3&quot; unique_id=&quot;10338&quot;&gt;&lt;property id=&quot;20148&quot; value=&quot;5&quot;/&gt;&lt;property id=&quot;20300&quot; value=&quot;Slide 22 - &amp;quot;Finite State Machines (FSM)&amp;quot;&quot;/&gt;&lt;property id=&quot;20307&quot; value=&quot;275&quot;/&gt;&lt;/object&gt;&lt;object type=&quot;3&quot; unique_id=&quot;10671&quot;&gt;&lt;property id=&quot;20148&quot; value=&quot;5&quot;/&gt;&lt;property id=&quot;20300&quot; value=&quot;Slide 23 - &amp;quot;How to create a Moore FSM  &amp;quot;&quot;/&gt;&lt;property id=&quot;20307&quot; value=&quot;276&quot;/&gt;&lt;/object&gt;&lt;object type=&quot;3&quot; unique_id=&quot;10672&quot;&gt;&lt;property id=&quot;20148&quot; value=&quot;5&quot;/&gt;&lt;property id=&quot;20300&quot; value=&quot;Slide 24 - &amp;quot;Moore machine for JK Flip-Flop&amp;quot;&quot;/&gt;&lt;property id=&quot;20307&quot; value=&quot;277&quot;/&gt;&lt;/object&gt;&lt;object type=&quot;3&quot; unique_id=&quot;10673&quot;&gt;&lt;property id=&quot;20148&quot; value=&quot;5&quot;/&gt;&lt;property id=&quot;20300&quot; value=&quot;Slide 25 - &amp;quot;Mealy Machine for JK Flip-Flop&amp;quot;&quot;/&gt;&lt;property id=&quot;20307&quot; value=&quot;278&quot;/&gt;&lt;/object&gt;&lt;object type=&quot;3&quot; unique_id=&quot;10675&quot;&gt;&lt;property id=&quot;20148&quot; value=&quot;5&quot;/&gt;&lt;property id=&quot;20300&quot; value=&quot;Slide 29 - &amp;quot;Examples of Sequential Circuits: 4-bit register&amp;quot;&quot;/&gt;&lt;property id=&quot;20307&quot; value=&quot;280&quot;/&gt;&lt;/object&gt;&lt;object type=&quot;3&quot; unique_id=&quot;11174&quot;&gt;&lt;property id=&quot;20148&quot; value=&quot;5&quot;/&gt;&lt;property id=&quot;20300&quot; value=&quot;Slide 15 - &amp;quot;SR Flip-Flop: Summary&amp;quot;&quot;/&gt;&lt;property id=&quot;20307&quot; value=&quot;288&quot;/&gt;&lt;/object&gt;&lt;object type=&quot;3&quot; unique_id=&quot;11175&quot;&gt;&lt;property id=&quot;20148&quot; value=&quot;5&quot;/&gt;&lt;property id=&quot;20300&quot; value=&quot;Slide 18 - &amp;quot;JK Flip-Flop: Summary&amp;quot;&quot;/&gt;&lt;property id=&quot;20307&quot; value=&quot;289&quot;/&gt;&lt;/object&gt;&lt;object type=&quot;3&quot; unique_id=&quot;11176&quot;&gt;&lt;property id=&quot;20148&quot; value=&quot;5&quot;/&gt;&lt;property id=&quot;20300&quot; value=&quot;Slide 26 - &amp;quot;Quick Practice:  SR flip-flop&amp;quot;&quot;/&gt;&lt;property id=&quot;20307&quot; value=&quot;285&quot;/&gt;&lt;/object&gt;&lt;object type=&quot;3&quot; unique_id=&quot;11177&quot;&gt;&lt;property id=&quot;20148&quot; value=&quot;5&quot;/&gt;&lt;property id=&quot;20300&quot; value=&quot;Slide 27 - &amp;quot;FSM design procedure&amp;quot;&quot;/&gt;&lt;property id=&quot;20307&quot; value=&quot;281&quot;/&gt;&lt;/object&gt;&lt;object type=&quot;3&quot; unique_id=&quot;11178&quot;&gt;&lt;property id=&quot;20148&quot; value=&quot;5&quot;/&gt;&lt;property id=&quot;20300&quot; value=&quot;Slide 28 - &amp;quot;Example: Odd Parity Checker&amp;quot;&quot;/&gt;&lt;property id=&quot;20307&quot; value=&quot;286&quot;/&gt;&lt;/object&gt;&lt;object type=&quot;3&quot; unique_id=&quot;11179&quot;&gt;&lt;property id=&quot;20148&quot; value=&quot;5&quot;/&gt;&lt;property id=&quot;20300&quot; value=&quot;Slide 30 - &amp;quot;Summary&amp;quot;&quot;/&gt;&lt;property id=&quot;20307&quot; value=&quot;28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607</Words>
  <Application>Microsoft Macintosh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3b: Introduction to Finite State Machines (FSM)</vt:lpstr>
      <vt:lpstr>Lecture 3b: Introduction to Finite State Machines (FSM)</vt:lpstr>
      <vt:lpstr>Finite State Machines (FSM)</vt:lpstr>
      <vt:lpstr>Finite State Machine – Overview</vt:lpstr>
      <vt:lpstr>Moore Machine vs. Mealy Machine</vt:lpstr>
      <vt:lpstr>How to create a Moore FSM</vt:lpstr>
      <vt:lpstr>Moore machine for JK Flip-Flop</vt:lpstr>
      <vt:lpstr>How to create a Mealy FSM</vt:lpstr>
      <vt:lpstr>Mealy Machine for JK Flip-Flop</vt:lpstr>
      <vt:lpstr>Quick Practice:  SR flip-flop</vt:lpstr>
      <vt:lpstr>Examples of Sequential Circuits: 4-bit register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3a: Flip-flops and Sequential Machines</dc:title>
  <dc:creator>Lan Yang</dc:creator>
  <cp:lastModifiedBy>Microsoft Office User</cp:lastModifiedBy>
  <cp:revision>53</cp:revision>
  <dcterms:created xsi:type="dcterms:W3CDTF">2018-08-02T16:50:53Z</dcterms:created>
  <dcterms:modified xsi:type="dcterms:W3CDTF">2021-06-01T00:06:05Z</dcterms:modified>
</cp:coreProperties>
</file>