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5" r:id="rId2"/>
    <p:sldId id="256" r:id="rId3"/>
    <p:sldId id="286" r:id="rId4"/>
    <p:sldId id="257" r:id="rId5"/>
    <p:sldId id="282" r:id="rId6"/>
    <p:sldId id="289" r:id="rId7"/>
    <p:sldId id="287" r:id="rId8"/>
    <p:sldId id="259" r:id="rId9"/>
    <p:sldId id="261" r:id="rId10"/>
    <p:sldId id="291" r:id="rId11"/>
    <p:sldId id="290" r:id="rId12"/>
    <p:sldId id="293" r:id="rId13"/>
    <p:sldId id="295" r:id="rId14"/>
    <p:sldId id="292" r:id="rId15"/>
    <p:sldId id="258" r:id="rId16"/>
    <p:sldId id="262" r:id="rId17"/>
    <p:sldId id="268" r:id="rId18"/>
    <p:sldId id="263" r:id="rId19"/>
    <p:sldId id="298" r:id="rId20"/>
    <p:sldId id="265" r:id="rId21"/>
    <p:sldId id="297" r:id="rId22"/>
    <p:sldId id="266" r:id="rId23"/>
    <p:sldId id="269" r:id="rId24"/>
    <p:sldId id="281" r:id="rId25"/>
    <p:sldId id="29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7159"/>
    <a:srgbClr val="FF7914"/>
    <a:srgbClr val="AB7942"/>
    <a:srgbClr val="E7E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7"/>
    <p:restoredTop sz="90959"/>
  </p:normalViewPr>
  <p:slideViewPr>
    <p:cSldViewPr>
      <p:cViewPr varScale="1">
        <p:scale>
          <a:sx n="99" d="100"/>
          <a:sy n="99" d="100"/>
        </p:scale>
        <p:origin x="13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5.xml"/><Relationship Id="rId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1BEE59-C99F-4BEB-8E06-AEDC1A372F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AE2BB-9E73-485C-B67C-5A1596467F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7ABAAB6-BD02-424F-A41B-6A638B75BD67}" type="datetimeFigureOut">
              <a:rPr lang="en-US" altLang="en-US"/>
              <a:pPr>
                <a:defRPr/>
              </a:pPr>
              <a:t>6/2/21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59F39-6E37-4D1D-828A-08B2A45CF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0713D-2F58-41E0-99E9-587325C49C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CE168B-7390-4BE4-BFF7-DF1CA9470FA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0EC1D-EDEA-E44E-894B-D7092BECD5EC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A17C-124F-C847-A308-0BC75B84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2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AA17C-124F-C847-A308-0BC75B842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AA17C-124F-C847-A308-0BC75B842B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AA17C-124F-C847-A308-0BC75B842B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4C81CF-B759-449B-BBAD-F9AF4492B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5458B2-CBB2-41E3-BD37-A8EC93901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8A4D4B-399F-4774-AC0B-5C87E98125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F3187-6AF6-4B2A-912B-42580D517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9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13B403-37CD-4743-AAB4-1D74290AFF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05EB19-B481-41DB-86D9-04D2B78DC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60196D-E2FE-4CAC-B1E5-97223C685D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EE81C-5720-4BB7-8CF6-9C6FDB4B7F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3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E87555-4759-434F-8AB3-4EAA0BA703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39B749-04DC-4B54-87CF-EE6BB4CFE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E0B55-DF81-4CC9-AD15-6F4380B83D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B8DC5-C8DA-4D50-B262-A9D0E280E0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CAA47F-B7E4-4493-9F40-0C788F85D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B405E2-99CD-4E4A-BC20-F9BE52B41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3F3CD7-927A-444D-8381-3ACF6BC5F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AB3FA-99F4-458A-B124-5826219CD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8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639A5D-7725-4EEA-A3C8-97AE11673E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152834-7100-44FB-91DE-74AD31DE1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99E7E0-A30D-48B7-8767-095FA4821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D1BF5D-E18E-4DE2-8759-90FDBF0AD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6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ADAB9-7D40-4279-A3E3-9D1D11A1D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D504F-5459-437A-A914-9563C304C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342206-8729-4EC9-8789-63748455E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B70A3-20D2-4D99-B06E-A4EB5777D5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1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2072F6-8305-4339-8B84-8BB10ED1D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0403AF-6C3A-48BC-90A7-9E2997E5A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E60FBE-082E-430D-BA15-328AF1B66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183ED9-A062-4675-9F63-B9B960191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81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0F29DA-9C47-4B09-A474-BFA8C3C24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6BFFEA-15CB-4930-88BF-0313756FA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05A0E2-67A3-4734-8625-A4339FE11A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45B33-8A59-45CD-8C5C-2630F1192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7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3C9F56-9F1F-4D2D-8ACB-0869051A13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C4F337-7634-4743-9C9D-BEB270241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BCA9EA-095A-40C1-BF07-AB18B14FD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C27D5-9443-4E58-B2C5-B970D4C9B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47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1D5FA-9053-4758-AC73-F3FE27668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B8CB1-B065-40C1-8232-867E54703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B1FADA-7563-45EF-846D-E2331055CB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CC23C-DBAA-4B05-9027-739D9D09B3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59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A6056-3E0F-4764-B94E-AE8E7C0C9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543410-FDE9-4765-929E-54163961C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9B291-7D49-46D1-9862-735DA5DFB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E2A940-CA07-40A2-96ED-773BA5AAF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00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6F18F9-7120-4127-A34D-585154E9C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95A897C-1477-4FD1-8A04-031AE3D92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62F1B65-2DD3-462F-A4CE-0EF9E75E89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DBCA0B-67A2-41EF-A84D-1CDED8B6E7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8A108EF-7E49-4C68-B5C9-0F909DA339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085AE8-4630-4E3C-A3AE-25A8FA84C4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hyperlink" Target="https://streaming.cpp.edu/media/Lecture4a-ISA-Summer2021/1_o677f65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yte" TargetMode="External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p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DAE-EEF1-0946-BCF9-DFF8D3E4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7911"/>
            <a:ext cx="8305800" cy="994172"/>
          </a:xfrm>
        </p:spPr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Lecture 4 : Instruction Set Architecture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4D9A-8AFF-8540-BE01-C0C216AD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To watch lecture video click link below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</a:t>
            </a:r>
            <a:r>
              <a:rPr lang="en-US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4a video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To view slides, continue to next slide</a:t>
            </a:r>
          </a:p>
        </p:txBody>
      </p:sp>
      <p:pic>
        <p:nvPicPr>
          <p:cNvPr id="5" name="Picture 4" descr="video logo" title="Figure">
            <a:extLst>
              <a:ext uri="{FF2B5EF4-FFF2-40B4-BE49-F238E27FC236}">
                <a16:creationId xmlns:a16="http://schemas.microsoft.com/office/drawing/2014/main" id="{936F8EAE-E4EF-164C-AA05-E2F54C5B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127241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0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 descr="Illustration" title="Registers">
            <a:extLst>
              <a:ext uri="{FF2B5EF4-FFF2-40B4-BE49-F238E27FC236}">
                <a16:creationId xmlns:a16="http://schemas.microsoft.com/office/drawing/2014/main" id="{08A02255-3CE3-6644-BB9B-EF8A2C0C3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67328"/>
              </p:ext>
            </p:extLst>
          </p:nvPr>
        </p:nvGraphicFramePr>
        <p:xfrm>
          <a:off x="2040302" y="1418921"/>
          <a:ext cx="2226898" cy="29342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6898">
                  <a:extLst>
                    <a:ext uri="{9D8B030D-6E8A-4147-A177-3AD203B41FA5}">
                      <a16:colId xmlns:a16="http://schemas.microsoft.com/office/drawing/2014/main" val="4187165022"/>
                    </a:ext>
                  </a:extLst>
                </a:gridCol>
              </a:tblGrid>
              <a:tr h="36678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word (32 bits)</a:t>
                      </a:r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07395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52058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93025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2335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07972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102374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885606"/>
                  </a:ext>
                </a:extLst>
              </a:tr>
              <a:tr h="366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B79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8170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899C6A-06EC-AD44-BDA4-420E815DDF18}"/>
              </a:ext>
            </a:extLst>
          </p:cNvPr>
          <p:cNvSpPr txBox="1"/>
          <p:nvPr/>
        </p:nvSpPr>
        <p:spPr>
          <a:xfrm>
            <a:off x="1600200" y="1397000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9B10B-C14B-2243-8112-136059D18355}"/>
              </a:ext>
            </a:extLst>
          </p:cNvPr>
          <p:cNvSpPr/>
          <p:nvPr/>
        </p:nvSpPr>
        <p:spPr>
          <a:xfrm>
            <a:off x="1599156" y="1797110"/>
            <a:ext cx="484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40CC7-6146-CC4B-86FF-D763D26FE94B}"/>
              </a:ext>
            </a:extLst>
          </p:cNvPr>
          <p:cNvSpPr/>
          <p:nvPr/>
        </p:nvSpPr>
        <p:spPr>
          <a:xfrm>
            <a:off x="1574551" y="3931138"/>
            <a:ext cx="612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E3995-03FF-2C43-87BD-CE38A0DEA6BA}"/>
              </a:ext>
            </a:extLst>
          </p:cNvPr>
          <p:cNvSpPr txBox="1"/>
          <p:nvPr/>
        </p:nvSpPr>
        <p:spPr>
          <a:xfrm>
            <a:off x="1862656" y="4596999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Registers: Illustration  </a:t>
            </a:r>
          </a:p>
        </p:txBody>
      </p:sp>
      <p:graphicFrame>
        <p:nvGraphicFramePr>
          <p:cNvPr id="8" name="Table 7" descr="Illustration" title="Memory">
            <a:extLst>
              <a:ext uri="{FF2B5EF4-FFF2-40B4-BE49-F238E27FC236}">
                <a16:creationId xmlns:a16="http://schemas.microsoft.com/office/drawing/2014/main" id="{A5397862-3124-F841-9829-ADD556202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466566"/>
              </p:ext>
            </p:extLst>
          </p:nvPr>
        </p:nvGraphicFramePr>
        <p:xfrm>
          <a:off x="5562600" y="381000"/>
          <a:ext cx="16764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956381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byte (8 bits)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34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8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2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07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2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07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93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9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8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1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7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6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2470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4DDEF1-413E-8F41-A184-0DD85315658E}"/>
              </a:ext>
            </a:extLst>
          </p:cNvPr>
          <p:cNvSpPr txBox="1"/>
          <p:nvPr/>
        </p:nvSpPr>
        <p:spPr>
          <a:xfrm>
            <a:off x="7264706" y="45720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EDD9D-D227-E54F-9EFC-E2C1AD344B96}"/>
              </a:ext>
            </a:extLst>
          </p:cNvPr>
          <p:cNvSpPr txBox="1"/>
          <p:nvPr/>
        </p:nvSpPr>
        <p:spPr>
          <a:xfrm>
            <a:off x="7264706" y="1170516"/>
            <a:ext cx="142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0x00000010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B31AD-36D6-0847-9B30-98D2E0F60494}"/>
              </a:ext>
            </a:extLst>
          </p:cNvPr>
          <p:cNvSpPr txBox="1"/>
          <p:nvPr/>
        </p:nvSpPr>
        <p:spPr>
          <a:xfrm>
            <a:off x="7264706" y="81385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0x00000001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3E3B4-ED74-1B44-9D7A-7803BD1C9756}"/>
              </a:ext>
            </a:extLst>
          </p:cNvPr>
          <p:cNvSpPr txBox="1"/>
          <p:nvPr/>
        </p:nvSpPr>
        <p:spPr>
          <a:xfrm>
            <a:off x="7316118" y="56358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0xFFFFFFFF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914FE9-5AEE-984D-9628-052333A8597E}"/>
              </a:ext>
            </a:extLst>
          </p:cNvPr>
          <p:cNvSpPr txBox="1"/>
          <p:nvPr/>
        </p:nvSpPr>
        <p:spPr>
          <a:xfrm>
            <a:off x="5327114" y="6027003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Memory: Illustration</a:t>
            </a:r>
          </a:p>
        </p:txBody>
      </p:sp>
    </p:spTree>
    <p:extLst>
      <p:ext uri="{BB962C8B-B14F-4D97-AF65-F5344CB8AC3E}">
        <p14:creationId xmlns:p14="http://schemas.microsoft.com/office/powerpoint/2010/main" val="201197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F342-7107-6A46-A984-7819E4B1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6176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Self-Review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BDB1-AB65-6645-9EEC-BCD81380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03" y="1868988"/>
            <a:ext cx="7772400" cy="4114800"/>
          </a:xfrm>
        </p:spPr>
        <p:txBody>
          <a:bodyPr/>
          <a:lstStyle/>
          <a:p>
            <a:r>
              <a:rPr lang="en-US" sz="2800" dirty="0"/>
              <a:t>Are you able to answer the following questions quickly without Internet search?</a:t>
            </a:r>
          </a:p>
          <a:p>
            <a:pPr lvl="1"/>
            <a:r>
              <a:rPr lang="en-US" sz="2400" dirty="0"/>
              <a:t>What are registers? What hardware commonly used to make registers?</a:t>
            </a:r>
          </a:p>
          <a:p>
            <a:pPr lvl="1"/>
            <a:r>
              <a:rPr lang="en-US" sz="2400" dirty="0"/>
              <a:t>What does the logical view of a memory module look like? What hardware commonly used to make memory modules?</a:t>
            </a:r>
          </a:p>
          <a:p>
            <a:pPr lvl="1"/>
            <a:endParaRPr lang="en-US" dirty="0"/>
          </a:p>
        </p:txBody>
      </p:sp>
      <p:sp>
        <p:nvSpPr>
          <p:cNvPr id="4" name="Rounded Rectangle 3" descr="Self-review questions" title="Notes">
            <a:extLst>
              <a:ext uri="{FF2B5EF4-FFF2-40B4-BE49-F238E27FC236}">
                <a16:creationId xmlns:a16="http://schemas.microsoft.com/office/drawing/2014/main" id="{0511CEDF-8571-1244-BF89-CB9A6A148797}"/>
              </a:ext>
            </a:extLst>
          </p:cNvPr>
          <p:cNvSpPr/>
          <p:nvPr/>
        </p:nvSpPr>
        <p:spPr>
          <a:xfrm>
            <a:off x="2971800" y="5105400"/>
            <a:ext cx="5181600" cy="9906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Note: these self-review questions are used to check your background knowledge. You are welcome to share at Piazza discussion.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7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2CE5-2E5D-A148-8ACF-021E29DC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Memory Size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4E91-CB55-7B41-97F9-204599FFD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Each memory location is 1 byte;</a:t>
            </a:r>
          </a:p>
          <a:p>
            <a:pPr marL="0" indent="0">
              <a:buNone/>
            </a:pPr>
            <a:r>
              <a:rPr lang="en-US" sz="2400" dirty="0"/>
              <a:t>How many memory locations available?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Memory address is 32-bit;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from address 0x00000000 (hex) to 0xFFFFFFFF (hex);</a:t>
            </a:r>
          </a:p>
          <a:p>
            <a:pPr marL="0" indent="0">
              <a:buNone/>
            </a:pPr>
            <a:r>
              <a:rPr lang="en-US" sz="2000" dirty="0"/>
              <a:t>	total 2</a:t>
            </a:r>
            <a:r>
              <a:rPr lang="en-US" sz="2000" baseline="30000" dirty="0"/>
              <a:t>32 </a:t>
            </a:r>
            <a:r>
              <a:rPr lang="en-US" sz="2000" dirty="0"/>
              <a:t>locations;</a:t>
            </a:r>
          </a:p>
          <a:p>
            <a:pPr marL="0" indent="0">
              <a:buNone/>
            </a:pPr>
            <a:endParaRPr lang="en-US" sz="2000" baseline="30000" dirty="0"/>
          </a:p>
          <a:p>
            <a:pPr marL="0" indent="0">
              <a:buNone/>
            </a:pPr>
            <a:r>
              <a:rPr lang="en-US" sz="2000" dirty="0"/>
              <a:t>Total Memory  = 1 byte * 2</a:t>
            </a:r>
            <a:r>
              <a:rPr lang="en-US" sz="2000" baseline="30000" dirty="0"/>
              <a:t>32</a:t>
            </a:r>
            <a:r>
              <a:rPr lang="en-US" sz="2000" dirty="0"/>
              <a:t> = 4 * 2</a:t>
            </a:r>
            <a:r>
              <a:rPr lang="en-US" sz="2000" baseline="30000" dirty="0"/>
              <a:t>30</a:t>
            </a:r>
            <a:r>
              <a:rPr lang="en-US" sz="2000" dirty="0"/>
              <a:t> bytes = 4 GB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2EEE16C-0EC7-CF46-B554-F0BEEC752DE3}"/>
              </a:ext>
            </a:extLst>
          </p:cNvPr>
          <p:cNvSpPr/>
          <p:nvPr/>
        </p:nvSpPr>
        <p:spPr>
          <a:xfrm>
            <a:off x="914400" y="4800600"/>
            <a:ext cx="7162800" cy="1524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GB vs </a:t>
            </a:r>
            <a:r>
              <a:rPr lang="en-US" dirty="0" err="1"/>
              <a:t>GiB</a:t>
            </a:r>
            <a:r>
              <a:rPr lang="en-US" dirty="0"/>
              <a:t>: see next two slides for comparison.</a:t>
            </a:r>
          </a:p>
          <a:p>
            <a:r>
              <a:rPr lang="en-US" dirty="0"/>
              <a:t>In this class, by default, GB always refer to the binary-base unit, i.e. </a:t>
            </a:r>
            <a:r>
              <a:rPr lang="en-US" dirty="0">
                <a:solidFill>
                  <a:srgbClr val="C00000"/>
                </a:solidFill>
              </a:rPr>
              <a:t>1 GB = 2</a:t>
            </a:r>
            <a:r>
              <a:rPr lang="en-US" baseline="30000" dirty="0">
                <a:solidFill>
                  <a:srgbClr val="C00000"/>
                </a:solidFill>
              </a:rPr>
              <a:t>30</a:t>
            </a:r>
            <a:r>
              <a:rPr lang="en-US" dirty="0">
                <a:solidFill>
                  <a:srgbClr val="C00000"/>
                </a:solidFill>
              </a:rPr>
              <a:t> bytes </a:t>
            </a:r>
          </a:p>
        </p:txBody>
      </p:sp>
    </p:spTree>
    <p:extLst>
      <p:ext uri="{BB962C8B-B14F-4D97-AF65-F5344CB8AC3E}">
        <p14:creationId xmlns:p14="http://schemas.microsoft.com/office/powerpoint/2010/main" val="187997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B vs. GiB&#10;" title="Byte Units">
            <a:extLst>
              <a:ext uri="{FF2B5EF4-FFF2-40B4-BE49-F238E27FC236}">
                <a16:creationId xmlns:a16="http://schemas.microsoft.com/office/drawing/2014/main" id="{5EE3AD48-CBE6-8743-8D1A-3057AC6E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88896"/>
            <a:ext cx="3657600" cy="36320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26FF1-F947-3047-9A00-60E961B2ADE1}"/>
              </a:ext>
            </a:extLst>
          </p:cNvPr>
          <p:cNvSpPr txBox="1"/>
          <p:nvPr/>
        </p:nvSpPr>
        <p:spPr>
          <a:xfrm>
            <a:off x="1295400" y="4733445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greymatter.com</a:t>
            </a:r>
            <a:endParaRPr lang="en-US" sz="1600" dirty="0"/>
          </a:p>
        </p:txBody>
      </p:sp>
      <p:graphicFrame>
        <p:nvGraphicFramePr>
          <p:cNvPr id="10" name="Table 9" descr="Power of 2 vs. Power of 10" title="Byte Units">
            <a:extLst>
              <a:ext uri="{FF2B5EF4-FFF2-40B4-BE49-F238E27FC236}">
                <a16:creationId xmlns:a16="http://schemas.microsoft.com/office/drawing/2014/main" id="{4618B63E-C3A1-3B4C-9367-95C981552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57499"/>
              </p:ext>
            </p:extLst>
          </p:nvPr>
        </p:nvGraphicFramePr>
        <p:xfrm>
          <a:off x="4191000" y="457200"/>
          <a:ext cx="4876800" cy="4724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7709">
                  <a:extLst>
                    <a:ext uri="{9D8B030D-6E8A-4147-A177-3AD203B41FA5}">
                      <a16:colId xmlns:a16="http://schemas.microsoft.com/office/drawing/2014/main" val="4102784199"/>
                    </a:ext>
                  </a:extLst>
                </a:gridCol>
                <a:gridCol w="1058307">
                  <a:extLst>
                    <a:ext uri="{9D8B030D-6E8A-4147-A177-3AD203B41FA5}">
                      <a16:colId xmlns:a16="http://schemas.microsoft.com/office/drawing/2014/main" val="1659646657"/>
                    </a:ext>
                  </a:extLst>
                </a:gridCol>
                <a:gridCol w="1083734">
                  <a:extLst>
                    <a:ext uri="{9D8B030D-6E8A-4147-A177-3AD203B41FA5}">
                      <a16:colId xmlns:a16="http://schemas.microsoft.com/office/drawing/2014/main" val="2394674276"/>
                    </a:ext>
                  </a:extLst>
                </a:gridCol>
                <a:gridCol w="1357050">
                  <a:extLst>
                    <a:ext uri="{9D8B030D-6E8A-4147-A177-3AD203B41FA5}">
                      <a16:colId xmlns:a16="http://schemas.microsoft.com/office/drawing/2014/main" val="484651898"/>
                    </a:ext>
                  </a:extLst>
                </a:gridCol>
              </a:tblGrid>
              <a:tr h="80426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Multiples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of 2 vs. power of 10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0537"/>
                  </a:ext>
                </a:extLst>
              </a:tr>
              <a:tr h="8042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 in power of 2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 in power of 10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rate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93556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kilobyte (KB)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=1024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=1000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2.3%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62270"/>
                  </a:ext>
                </a:extLst>
              </a:tr>
              <a:tr h="528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megabyte (MB)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4.6%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948116"/>
                  </a:ext>
                </a:extLst>
              </a:tr>
              <a:tr h="528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gigabyte (GB)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6.9%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976107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terabyte(TB)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9.1%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31197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petabyte(PB)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11.2%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891455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exabyte(EB)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13.3%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441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zettabyte(ZB)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33072"/>
                  </a:ext>
                </a:extLst>
              </a:tr>
              <a:tr h="528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yottabyte(YB)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5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5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79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3299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138E51F-EE6D-1F47-8142-71CAED28AC63}"/>
              </a:ext>
            </a:extLst>
          </p:cNvPr>
          <p:cNvSpPr/>
          <p:nvPr/>
        </p:nvSpPr>
        <p:spPr>
          <a:xfrm>
            <a:off x="4528159" y="5257800"/>
            <a:ext cx="4572000" cy="3921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8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http://en.wikipedia.org/wiki/Byte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8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F894-3A1C-CD4C-964C-09327D12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Words are aligned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BD0E-9A56-E74E-8343-691229CC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Memory are byte-addressed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each location stores a byte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To store a 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use 4 consecutive bytes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</a:t>
            </a:r>
            <a:r>
              <a:rPr lang="en-US" sz="2000" dirty="0"/>
              <a:t>however, not any 4 consecutive bytes 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must start with a memory location whose address is a 	multiple of 4, i.e. last 4 bits of binary address is 00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000" dirty="0"/>
              <a:t>address 20 (binary 10100) okay as a starting address for a 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address 19 (binary 10011) not valid as starting address of a word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10B3FCE-C5F4-4C8E-9EC3-737310B00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Basic Issues in Instruction Set Design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AD8704-198C-4DF5-83CF-58638423B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Operations of the computer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Fundamental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Arithmetic: </a:t>
            </a:r>
            <a:r>
              <a:rPr lang="en-US" altLang="en-US" sz="2000" dirty="0">
                <a:solidFill>
                  <a:srgbClr val="C00000"/>
                </a:solidFill>
              </a:rPr>
              <a:t>add, sub</a:t>
            </a:r>
            <a:r>
              <a:rPr lang="en-US" altLang="en-US" sz="2000" dirty="0"/>
              <a:t>,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Logical: </a:t>
            </a:r>
            <a:r>
              <a:rPr lang="en-US" altLang="en-US" sz="2000" dirty="0">
                <a:solidFill>
                  <a:srgbClr val="C00000"/>
                </a:solidFill>
              </a:rPr>
              <a:t>and, or</a:t>
            </a:r>
            <a:r>
              <a:rPr lang="en-US" altLang="en-US" sz="2000" dirty="0"/>
              <a:t>, 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Memory access: </a:t>
            </a:r>
            <a:r>
              <a:rPr lang="en-US" altLang="en-US" sz="2000" dirty="0">
                <a:solidFill>
                  <a:srgbClr val="C00000"/>
                </a:solidFill>
              </a:rPr>
              <a:t>load, store,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Branch: </a:t>
            </a:r>
            <a:r>
              <a:rPr lang="en-US" altLang="en-US" sz="2000" dirty="0">
                <a:solidFill>
                  <a:srgbClr val="C00000"/>
                </a:solidFill>
              </a:rPr>
              <a:t>branch</a:t>
            </a:r>
            <a:r>
              <a:rPr lang="en-US" altLang="en-US" sz="2000" dirty="0"/>
              <a:t> if equal (</a:t>
            </a:r>
            <a:r>
              <a:rPr lang="en-US" altLang="en-US" sz="2000" dirty="0" err="1"/>
              <a:t>beq</a:t>
            </a:r>
            <a:r>
              <a:rPr lang="en-US" altLang="en-US" sz="2000" dirty="0"/>
              <a:t>), branch if not equal (</a:t>
            </a:r>
            <a:r>
              <a:rPr lang="en-US" altLang="en-US" sz="2000" dirty="0" err="1"/>
              <a:t>bne</a:t>
            </a:r>
            <a:r>
              <a:rPr lang="en-US" altLang="en-US" sz="2000" dirty="0"/>
              <a:t>), </a:t>
            </a:r>
            <a:r>
              <a:rPr lang="en-US" altLang="en-US" sz="2000" dirty="0">
                <a:solidFill>
                  <a:srgbClr val="C00000"/>
                </a:solidFill>
              </a:rPr>
              <a:t>jump </a:t>
            </a:r>
            <a:r>
              <a:rPr lang="en-US" altLang="en-US" sz="20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We will focus on a subset of operations that are commonly supported by all machines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000" dirty="0">
                <a:solidFill>
                  <a:srgbClr val="C00000"/>
                </a:solidFill>
              </a:rPr>
              <a:t>add, sub, and, or, </a:t>
            </a:r>
            <a:r>
              <a:rPr lang="en-US" altLang="en-US" sz="2000" dirty="0" err="1">
                <a:solidFill>
                  <a:srgbClr val="C00000"/>
                </a:solidFill>
              </a:rPr>
              <a:t>mult</a:t>
            </a:r>
            <a:r>
              <a:rPr lang="en-US" altLang="en-US" sz="2000" dirty="0">
                <a:solidFill>
                  <a:srgbClr val="C00000"/>
                </a:solidFill>
              </a:rPr>
              <a:t>, div, load, store, </a:t>
            </a:r>
            <a:r>
              <a:rPr lang="en-US" altLang="en-US" sz="2000" dirty="0" err="1">
                <a:solidFill>
                  <a:srgbClr val="C00000"/>
                </a:solidFill>
              </a:rPr>
              <a:t>beq</a:t>
            </a:r>
            <a:r>
              <a:rPr lang="en-US" altLang="en-US" sz="2000" dirty="0">
                <a:solidFill>
                  <a:srgbClr val="C00000"/>
                </a:solidFill>
              </a:rPr>
              <a:t>, </a:t>
            </a:r>
            <a:r>
              <a:rPr lang="en-US" altLang="en-US" sz="2000" dirty="0" err="1">
                <a:solidFill>
                  <a:srgbClr val="C00000"/>
                </a:solidFill>
              </a:rPr>
              <a:t>bne</a:t>
            </a:r>
            <a:r>
              <a:rPr lang="en-US" altLang="en-US" sz="2000" dirty="0">
                <a:solidFill>
                  <a:srgbClr val="C00000"/>
                </a:solidFill>
              </a:rPr>
              <a:t>, jump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970AB95-AFAC-43B0-BC59-3E1F73F62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Arithmetic and Logical Instructions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57EB9BE-C99F-4E44-BD3B-06E4725DB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Operations: </a:t>
            </a:r>
            <a:r>
              <a:rPr lang="en-US" altLang="en-US" sz="2400" dirty="0">
                <a:solidFill>
                  <a:srgbClr val="0070C0"/>
                </a:solidFill>
              </a:rPr>
              <a:t>add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70C0"/>
                </a:solidFill>
              </a:rPr>
              <a:t>sub</a:t>
            </a:r>
            <a:r>
              <a:rPr lang="en-US" altLang="en-US" sz="2400" dirty="0"/>
              <a:t>, …, </a:t>
            </a:r>
            <a:r>
              <a:rPr lang="en-US" altLang="en-US" sz="2400" dirty="0">
                <a:solidFill>
                  <a:srgbClr val="0070C0"/>
                </a:solidFill>
              </a:rPr>
              <a:t>and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70C0"/>
                </a:solidFill>
              </a:rPr>
              <a:t>or</a:t>
            </a:r>
            <a:r>
              <a:rPr lang="en-US" altLang="en-US" sz="2400" dirty="0"/>
              <a:t>, …,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All instructions have 1 destination and 2 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Operands must be in registers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C code:  		</a:t>
            </a:r>
            <a:r>
              <a:rPr lang="en-US" altLang="en-US" sz="2000" dirty="0">
                <a:latin typeface="Courier New" panose="02070309020205020404" pitchFamily="49" charset="0"/>
              </a:rPr>
              <a:t>A = B + C</a:t>
            </a:r>
            <a:br>
              <a:rPr lang="en-US" altLang="en-US" sz="2000" dirty="0"/>
            </a:br>
            <a:r>
              <a:rPr lang="en-US" altLang="en-US" sz="2000" dirty="0"/>
              <a:t>	MIPS code:	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add R16, R17, R18 </a:t>
            </a:r>
            <a:endParaRPr lang="en-US" alt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      	</a:t>
            </a:r>
            <a:r>
              <a:rPr lang="en-US" altLang="en-US" sz="2000" dirty="0"/>
              <a:t>Instruction Execution:   Content of Register 17 adds with the 	content of Register 18, the sum is stored in Register 16.</a:t>
            </a:r>
            <a:endParaRPr lang="en-US" altLang="en-US" sz="2400" dirty="0"/>
          </a:p>
        </p:txBody>
      </p:sp>
      <p:sp>
        <p:nvSpPr>
          <p:cNvPr id="2" name="Rounded Rectangle 1" descr="Register numbers will be directly used instead of convention." title="Note">
            <a:extLst>
              <a:ext uri="{FF2B5EF4-FFF2-40B4-BE49-F238E27FC236}">
                <a16:creationId xmlns:a16="http://schemas.microsoft.com/office/drawing/2014/main" id="{8034BBA4-6911-0343-99B7-C16073890A42}"/>
              </a:ext>
            </a:extLst>
          </p:cNvPr>
          <p:cNvSpPr/>
          <p:nvPr/>
        </p:nvSpPr>
        <p:spPr>
          <a:xfrm>
            <a:off x="838200" y="4679950"/>
            <a:ext cx="7010400" cy="19177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Notes: </a:t>
            </a:r>
          </a:p>
          <a:p>
            <a:pPr marL="342900" indent="-342900">
              <a:buAutoNum type="arabicParenBoth"/>
            </a:pPr>
            <a:r>
              <a:rPr lang="en-US" sz="1800" dirty="0"/>
              <a:t>MIPS has register conventions (see next slide), however in this class we will use the register numbers directly, i.e. use R16 instead of $s0.</a:t>
            </a:r>
          </a:p>
          <a:p>
            <a:pPr marL="342900" indent="-342900">
              <a:buAutoNum type="arabicParenBoth"/>
            </a:pPr>
            <a:r>
              <a:rPr lang="en-US" sz="1800" dirty="0"/>
              <a:t>We assume values of variables (such as A, B, </a:t>
            </a:r>
            <a:r>
              <a:rPr lang="en-US" sz="1800" dirty="0" err="1"/>
              <a:t>i</a:t>
            </a:r>
            <a:r>
              <a:rPr lang="en-US" sz="1800" dirty="0"/>
              <a:t>, j, …) are pre-stored in registers, and in examples we randomly pick up some registers to store these values.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B19182A-1F09-4A1A-8C8C-43A409809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Register Conventions </a:t>
            </a:r>
            <a:br>
              <a:rPr lang="en-US" altLang="en-US" sz="4000" dirty="0">
                <a:solidFill>
                  <a:srgbClr val="FF0000"/>
                </a:solidFill>
              </a:rPr>
            </a:br>
            <a:endParaRPr lang="en-US" alt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18435" name="Object 0" descr="Register convention" title="Table">
            <a:hlinkClick r:id="" action="ppaction://ole?verb=0"/>
            <a:extLst>
              <a:ext uri="{FF2B5EF4-FFF2-40B4-BE49-F238E27FC236}">
                <a16:creationId xmlns:a16="http://schemas.microsoft.com/office/drawing/2014/main" id="{CB5E7C7E-4343-4E98-B435-36A50646B4F0}"/>
              </a:ext>
            </a:extLst>
          </p:cNvPr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680552723"/>
              </p:ext>
            </p:extLst>
          </p:nvPr>
        </p:nvGraphicFramePr>
        <p:xfrm>
          <a:off x="914400" y="1219200"/>
          <a:ext cx="7772400" cy="345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Worksheet" r:id="rId3" imgW="6657975" imgH="2962275" progId="Excel.Sheet.8">
                  <p:embed/>
                </p:oleObj>
              </mc:Choice>
              <mc:Fallback>
                <p:oleObj name="Worksheet" r:id="rId3" imgW="6657975" imgH="2962275" progId="Excel.Shee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772400" cy="345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 descr="Use of convention in zyBook" title="Note">
            <a:extLst>
              <a:ext uri="{FF2B5EF4-FFF2-40B4-BE49-F238E27FC236}">
                <a16:creationId xmlns:a16="http://schemas.microsoft.com/office/drawing/2014/main" id="{298A1649-0EB4-4C4B-B8F7-60B861994CC0}"/>
              </a:ext>
            </a:extLst>
          </p:cNvPr>
          <p:cNvSpPr/>
          <p:nvPr/>
        </p:nvSpPr>
        <p:spPr>
          <a:xfrm>
            <a:off x="1295400" y="5105400"/>
            <a:ext cx="7162800" cy="1219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Special note: For convenience, in this class we will name registers directly (e.g. R16 instead of $s0). However, </a:t>
            </a:r>
            <a:r>
              <a:rPr lang="en-US" sz="2000" dirty="0" err="1"/>
              <a:t>zyBook</a:t>
            </a:r>
            <a:r>
              <a:rPr lang="en-US" sz="2000" dirty="0"/>
              <a:t> still uses conventions such as $s0, $t0. There’s no conflicts on using either way, if conversion needed, just use this table as reference.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7A00B8-2D80-45B1-A068-77DF707D4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Data Transfer Instructions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9AB33BB-341A-4317-ADEE-218E7DA1C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1524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Transfer data between memory and register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Load: from memory to register, Store: from register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rgbClr val="0070C0"/>
                </a:solidFill>
              </a:rPr>
              <a:t>lw</a:t>
            </a:r>
            <a:r>
              <a:rPr lang="en-US" altLang="en-US" sz="2000" dirty="0"/>
              <a:t> &amp; </a:t>
            </a:r>
            <a:r>
              <a:rPr lang="en-US" altLang="en-US" sz="2000" dirty="0" err="1">
                <a:solidFill>
                  <a:srgbClr val="0070C0"/>
                </a:solidFill>
              </a:rPr>
              <a:t>sw</a:t>
            </a:r>
            <a:r>
              <a:rPr lang="en-US" altLang="en-US" sz="2000" dirty="0"/>
              <a:t>: load word and store word</a:t>
            </a: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Examples</a:t>
            </a:r>
            <a:r>
              <a:rPr lang="en-US" altLang="en-US" sz="1800" dirty="0">
                <a:latin typeface="Courier New" panose="02070309020205020404" pitchFamily="49" charset="0"/>
              </a:rPr>
              <a:t>	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lw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 R16, 0x0100(R17)</a:t>
            </a:r>
            <a:r>
              <a:rPr lang="en-US" altLang="en-US" sz="1800" dirty="0">
                <a:latin typeface="Courier New" panose="02070309020205020404" pitchFamily="49" charset="0"/>
              </a:rPr>
              <a:t>	 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sw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 R16, 0x0100(R17)</a:t>
            </a:r>
            <a:r>
              <a:rPr lang="en-US" altLang="en-US" sz="1800" dirty="0">
                <a:latin typeface="Courier New" panose="02070309020205020404" pitchFamily="49" charset="0"/>
              </a:rPr>
              <a:t>	 </a:t>
            </a: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Features of </a:t>
            </a:r>
            <a:r>
              <a:rPr lang="en-US" altLang="en-US" sz="2400" dirty="0">
                <a:solidFill>
                  <a:srgbClr val="C00000"/>
                </a:solidFill>
              </a:rPr>
              <a:t>load-store architecture </a:t>
            </a:r>
            <a:r>
              <a:rPr lang="en-US" altLang="en-US" sz="2400" dirty="0"/>
              <a:t>(i.e. register-register)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	</a:t>
            </a:r>
            <a:r>
              <a:rPr lang="en-US" altLang="en-US" sz="2000" dirty="0"/>
              <a:t>only load and store instructions can access memory, all other 	instructions (add, sub, and, or, </a:t>
            </a:r>
            <a:r>
              <a:rPr lang="en-US" altLang="en-US" sz="2000" dirty="0" err="1"/>
              <a:t>beq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bne</a:t>
            </a:r>
            <a:r>
              <a:rPr lang="en-US" altLang="en-US" sz="2000" dirty="0"/>
              <a:t>, …) must work with data 	pre-loaded into registers.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	This is an important feature from most of RISC architecture 	(RISC architecture will be discussed later in this Module.)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7A38-3448-D044-B413-1EE7BDC7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US" sz="3600" dirty="0" err="1">
                <a:solidFill>
                  <a:srgbClr val="FF0000"/>
                </a:solidFill>
              </a:rPr>
              <a:t>lw</a:t>
            </a:r>
            <a:r>
              <a:rPr lang="en-US" sz="3600" dirty="0">
                <a:solidFill>
                  <a:srgbClr val="FF0000"/>
                </a:solidFill>
              </a:rPr>
              <a:t> &amp; </a:t>
            </a:r>
            <a:r>
              <a:rPr lang="en-US" sz="3600" dirty="0" err="1">
                <a:solidFill>
                  <a:srgbClr val="FF0000"/>
                </a:solidFill>
              </a:rPr>
              <a:t>sw</a:t>
            </a:r>
            <a:r>
              <a:rPr lang="en-US" sz="3600" dirty="0">
                <a:solidFill>
                  <a:srgbClr val="FF0000"/>
                </a:solidFill>
              </a:rPr>
              <a:t>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D7C5-6A15-284E-9442-55922DBE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1800" dirty="0"/>
              <a:t>C code:		</a:t>
            </a:r>
            <a:r>
              <a:rPr lang="en-US" altLang="en-US" sz="1800" dirty="0">
                <a:latin typeface="Courier New" panose="02070309020205020404" pitchFamily="49" charset="0"/>
              </a:rPr>
              <a:t>A[8] = h + A[8]; </a:t>
            </a:r>
            <a:r>
              <a:rPr lang="en-US" altLang="en-US" sz="1800" dirty="0"/>
              <a:t>//assume all integers</a:t>
            </a:r>
            <a:br>
              <a:rPr lang="en-US" altLang="en-US" sz="1800" dirty="0"/>
            </a:br>
            <a:r>
              <a:rPr lang="en-US" altLang="en-US" sz="1800" dirty="0"/>
              <a:t>	MIPS code: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lw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 R8, 0x0020(R18) 						add R8, R17, R8</a:t>
            </a:r>
            <a:b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</a:rPr>
              <a:t>sw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 R8, 0x0020(R18)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Assume R18 contains A’s starting address, R17 contains the value h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0x0020 is 32</a:t>
            </a:r>
            <a:r>
              <a:rPr lang="en-US" altLang="en-US" sz="2000" baseline="-25000" dirty="0"/>
              <a:t>10 </a:t>
            </a:r>
            <a:r>
              <a:rPr lang="en-US" altLang="en-US" sz="2000" dirty="0"/>
              <a:t>an offset between A[8] and A[0],  because 4 bytes each word, A[8] is 8 words (32 bytes) away from A[0].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/>
              <a:t>Thus, to calculate A[8] address: Reg[R18] + </a:t>
            </a:r>
            <a:r>
              <a:rPr lang="en-US" sz="2000" dirty="0" err="1"/>
              <a:t>signExt</a:t>
            </a:r>
            <a:r>
              <a:rPr lang="en-US" sz="2000" dirty="0"/>
              <a:t> (0x0020)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/>
              <a:t>(sign extension is needed to align both operands of addition to 32-bit.) 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0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363889-656A-46C3-8C04-64FBDCDFA2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Lecture 4 : Instruction Set Architecture (ISA)</a:t>
            </a:r>
          </a:p>
        </p:txBody>
      </p:sp>
      <p:pic>
        <p:nvPicPr>
          <p:cNvPr id="5" name="Picture 5" descr="f01-04-P374493">
            <a:extLst>
              <a:ext uri="{FF2B5EF4-FFF2-40B4-BE49-F238E27FC236}">
                <a16:creationId xmlns:a16="http://schemas.microsoft.com/office/drawing/2014/main" id="{9DF1A204-18A4-4048-9DEB-0A94B56AC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71808"/>
            <a:ext cx="5400675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CC9409D-28C7-B24C-A741-9C0C323A21EF}"/>
              </a:ext>
            </a:extLst>
          </p:cNvPr>
          <p:cNvSpPr/>
          <p:nvPr/>
        </p:nvSpPr>
        <p:spPr>
          <a:xfrm>
            <a:off x="2819400" y="1981200"/>
            <a:ext cx="3505200" cy="838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31B320-1A29-7441-A590-0260990828F4}"/>
              </a:ext>
            </a:extLst>
          </p:cNvPr>
          <p:cNvSpPr/>
          <p:nvPr/>
        </p:nvSpPr>
        <p:spPr>
          <a:xfrm>
            <a:off x="1562100" y="2171700"/>
            <a:ext cx="1219200" cy="4572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3B16E42-D84C-4A17-8F02-FCBC7F142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Decision Making Instructions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429BCB8-7AFF-4C27-92B1-F8F210B09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4478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alter the control flow,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i.e., change the "next" instruction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MIPS conditional branch instructions:</a:t>
            </a:r>
            <a:br>
              <a:rPr lang="en-US" altLang="en-US" sz="2800" dirty="0"/>
            </a:br>
            <a:r>
              <a:rPr lang="en-US" altLang="en-US" sz="2800" dirty="0"/>
              <a:t>	</a:t>
            </a: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bne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R8, R9, Label </a:t>
            </a:r>
            <a:b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beq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R8, R9, Label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Example:	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if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!=j) h =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+ j;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br>
              <a:rPr lang="en-US" altLang="en-US" sz="2800" dirty="0"/>
            </a:br>
            <a:r>
              <a:rPr lang="en-US" altLang="en-US" sz="2800" dirty="0"/>
              <a:t> 		</a:t>
            </a: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beq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 R16, R17, Label</a:t>
            </a:r>
            <a:b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	add R18, R16, R17</a:t>
            </a:r>
            <a:b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	Label:	....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     </a:t>
            </a:r>
            <a:endParaRPr lang="en-US" altLang="en-US" sz="2800" dirty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1D1C-BB78-F247-874F-DA857602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31232"/>
            <a:ext cx="7772400" cy="6858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Execution of </a:t>
            </a:r>
            <a:r>
              <a:rPr lang="en-US" sz="3600" dirty="0" err="1">
                <a:solidFill>
                  <a:srgbClr val="FF0000"/>
                </a:solidFill>
              </a:rPr>
              <a:t>Beq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B9A1-9DA2-D549-A166-7A5D587D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19200"/>
            <a:ext cx="77343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Assume the following sequence of instructions are stored in the memory starting from address 0xFFFF0004, currently we’re executing the </a:t>
            </a:r>
            <a:r>
              <a:rPr lang="en-US" sz="2000" dirty="0" err="1"/>
              <a:t>beq</a:t>
            </a:r>
            <a:r>
              <a:rPr lang="en-US" sz="2000" dirty="0"/>
              <a:t> instruction, thus PC &lt;- 0xFFFF0004 (note: PC is the program counter).</a:t>
            </a:r>
          </a:p>
          <a:p>
            <a:pPr marL="0" indent="0">
              <a:buNone/>
            </a:pPr>
            <a:r>
              <a:rPr lang="en-US" sz="2000" dirty="0"/>
              <a:t>Each instruction is 32-bit, so it takes 4 types to store it. (remember, memory is byte-addressed)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graphicFrame>
        <p:nvGraphicFramePr>
          <p:cNvPr id="4" name="Table 3" descr="With a sequence of instructions stored in memory" title="Memory snapshot">
            <a:extLst>
              <a:ext uri="{FF2B5EF4-FFF2-40B4-BE49-F238E27FC236}">
                <a16:creationId xmlns:a16="http://schemas.microsoft.com/office/drawing/2014/main" id="{89CE6901-8A5E-4A41-B7CD-392FD411F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34608"/>
              </p:ext>
            </p:extLst>
          </p:nvPr>
        </p:nvGraphicFramePr>
        <p:xfrm>
          <a:off x="2514600" y="3035300"/>
          <a:ext cx="3124200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534062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8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beq</a:t>
                      </a:r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R16, R17, Label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8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add R18, R16, R17</a:t>
                      </a:r>
                      <a:endParaRPr lang="en-US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9860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Label: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6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784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4D5684-6C2D-8A43-B92A-1E0698BF62E9}"/>
              </a:ext>
            </a:extLst>
          </p:cNvPr>
          <p:cNvSpPr txBox="1"/>
          <p:nvPr/>
        </p:nvSpPr>
        <p:spPr>
          <a:xfrm>
            <a:off x="1048276" y="341733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0xFFFF0004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F652B-2B1A-3349-BC27-4D1391B70DCD}"/>
              </a:ext>
            </a:extLst>
          </p:cNvPr>
          <p:cNvSpPr txBox="1"/>
          <p:nvPr/>
        </p:nvSpPr>
        <p:spPr>
          <a:xfrm>
            <a:off x="1060976" y="376916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0xFFFF0008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57D3E-656F-C842-A288-1758A545D3A9}"/>
              </a:ext>
            </a:extLst>
          </p:cNvPr>
          <p:cNvSpPr txBox="1"/>
          <p:nvPr/>
        </p:nvSpPr>
        <p:spPr>
          <a:xfrm>
            <a:off x="1048276" y="410829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0xFFFF000C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623B3-280C-8744-B19F-14F30132C2A5}"/>
              </a:ext>
            </a:extLst>
          </p:cNvPr>
          <p:cNvSpPr txBox="1"/>
          <p:nvPr/>
        </p:nvSpPr>
        <p:spPr>
          <a:xfrm>
            <a:off x="723900" y="5007254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execute the </a:t>
            </a:r>
            <a:r>
              <a:rPr lang="en-US" sz="2000" dirty="0" err="1"/>
              <a:t>beq</a:t>
            </a:r>
            <a:r>
              <a:rPr lang="en-US" sz="2000" dirty="0"/>
              <a:t> instruction, compare R16’s content with that of R17 first, if equal, PC counter will be reset to 0xFFFF000C, actually PC will be added to an offset (between </a:t>
            </a:r>
            <a:r>
              <a:rPr lang="en-US" sz="2000" dirty="0" err="1"/>
              <a:t>beq</a:t>
            </a:r>
            <a:r>
              <a:rPr lang="en-US" sz="2000" dirty="0"/>
              <a:t> and Label). The offset will be calculated by the assembler so in this class later we will directly put the offset instead a Label in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237253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C04380-0128-4CDD-8181-37C20F29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Unconditional Branch Instructions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39F6F3A-B9E9-485E-9584-CC259ED58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	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j</a:t>
            </a:r>
            <a:r>
              <a:rPr lang="en-US" altLang="en-US" sz="2000" dirty="0">
                <a:latin typeface="Courier New" panose="02070309020205020404" pitchFamily="49" charset="0"/>
              </a:rPr>
              <a:t>  	address or j label	(jump)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jal</a:t>
            </a:r>
            <a:r>
              <a:rPr lang="en-US" altLang="en-US" sz="2000" dirty="0">
                <a:latin typeface="Courier New" panose="02070309020205020404" pitchFamily="49" charset="0"/>
              </a:rPr>
              <a:t>  	address or </a:t>
            </a:r>
            <a:r>
              <a:rPr lang="en-US" altLang="en-US" sz="2000" dirty="0" err="1">
                <a:latin typeface="Courier New" panose="02070309020205020404" pitchFamily="49" charset="0"/>
              </a:rPr>
              <a:t>jal</a:t>
            </a:r>
            <a:r>
              <a:rPr lang="en-US" altLang="en-US" sz="2000" dirty="0">
                <a:latin typeface="Courier New" panose="02070309020205020404" pitchFamily="49" charset="0"/>
              </a:rPr>
              <a:t> label  (jump and link)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  </a:t>
            </a: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jr</a:t>
            </a:r>
            <a:r>
              <a:rPr lang="en-US" altLang="en-US" sz="2400" dirty="0">
                <a:latin typeface="Courier New" panose="02070309020205020404" pitchFamily="49" charset="0"/>
              </a:rPr>
              <a:t> 	</a:t>
            </a:r>
            <a:r>
              <a:rPr lang="en-US" altLang="en-US" sz="2000" dirty="0" err="1">
                <a:latin typeface="Courier New" panose="02070309020205020404" pitchFamily="49" charset="0"/>
              </a:rPr>
              <a:t>Regsiter</a:t>
            </a:r>
            <a:r>
              <a:rPr lang="en-US" altLang="en-US" sz="2000" dirty="0">
                <a:latin typeface="Courier New" panose="02070309020205020404" pitchFamily="49" charset="0"/>
              </a:rPr>
              <a:t> (jump register)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>
                <a:latin typeface="+mj-lt"/>
              </a:rPr>
              <a:t>Example: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!=j) 		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beq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 R16, R17, Lab1</a:t>
            </a:r>
            <a:b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    h=</a:t>
            </a:r>
            <a:r>
              <a:rPr lang="en-US" altLang="en-US" sz="2000" dirty="0" err="1">
                <a:latin typeface="Courier New" panose="02070309020205020404" pitchFamily="49" charset="0"/>
              </a:rPr>
              <a:t>i+j</a:t>
            </a:r>
            <a:r>
              <a:rPr lang="en-US" altLang="en-US" sz="2000" dirty="0">
                <a:latin typeface="Courier New" panose="02070309020205020404" pitchFamily="49" charset="0"/>
              </a:rPr>
              <a:t>;		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add R18, R16, R17</a:t>
            </a:r>
            <a:b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else 			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j Lab2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    h=</a:t>
            </a:r>
            <a:r>
              <a:rPr lang="en-US" altLang="en-US" sz="2000" dirty="0" err="1"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</a:rPr>
              <a:t>-j;	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Lab1:	sub R18, R16, R17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			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</a:rPr>
              <a:t>Lab2:	...</a:t>
            </a:r>
            <a:endParaRPr lang="en-US" altLang="en-US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altLang="en-US" sz="2000" dirty="0"/>
              <a:t>Note: we will not further discuss unconditional branch instructions in this class.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600438-2B02-4CC0-92B6-538B849E6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Constants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10AE5A5-E207-4C56-8EE2-4A3492D7E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Small constants are used frequently (50% of operands)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e.g., 	A = A + 5;</a:t>
            </a:r>
            <a:br>
              <a:rPr lang="en-US" altLang="en-US" sz="2000" dirty="0"/>
            </a:br>
            <a:r>
              <a:rPr lang="en-US" altLang="en-US" sz="2000" dirty="0"/>
              <a:t>		B = B and 1;</a:t>
            </a:r>
            <a:br>
              <a:rPr lang="en-US" altLang="en-US" sz="2000" dirty="0"/>
            </a:br>
            <a:r>
              <a:rPr lang="en-US" altLang="en-US" sz="2000" dirty="0"/>
              <a:t>		C = C - 18;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Some sample MIPS Instructions:</a:t>
            </a:r>
            <a:br>
              <a:rPr lang="en-US" altLang="en-US" sz="2400" dirty="0"/>
            </a:b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addi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R16, R16, 5	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andi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R17, R17, 1</a:t>
            </a:r>
            <a:b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addi</a:t>
            </a: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 R18, R18, -18</a:t>
            </a: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/>
              <a:t>Note: no </a:t>
            </a:r>
            <a:r>
              <a:rPr lang="en-US" altLang="en-US" sz="2000" dirty="0" err="1"/>
              <a:t>subi</a:t>
            </a:r>
            <a:r>
              <a:rPr lang="en-US" altLang="en-US" sz="2000" dirty="0"/>
              <a:t> instruction needed  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en-US" sz="1800" dirty="0"/>
              <a:t>          C = C – 18 is equivalent to C=C+(-18)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Note: </a:t>
            </a:r>
            <a:r>
              <a:rPr lang="en-US" altLang="en-US" sz="2400" dirty="0" err="1">
                <a:solidFill>
                  <a:srgbClr val="0070C0"/>
                </a:solidFill>
              </a:rPr>
              <a:t>addi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0070C0"/>
                </a:solidFill>
              </a:rPr>
              <a:t>add </a:t>
            </a:r>
            <a:r>
              <a:rPr lang="en-US" altLang="en-US" sz="2400" dirty="0"/>
              <a:t>are two different instructions.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43FAA22-9E6F-414F-90A2-905E4EB76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Summary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494DA3A-F0ED-4DD2-BD34-30DB5D31D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MIPS Instruction Set Architecture</a:t>
            </a:r>
          </a:p>
          <a:p>
            <a:pPr lvl="1" eaLnBrk="1" hangingPunct="1"/>
            <a:r>
              <a:rPr lang="en-US" altLang="en-US" sz="2400" dirty="0"/>
              <a:t>Machine Organization</a:t>
            </a:r>
          </a:p>
          <a:p>
            <a:pPr lvl="2" eaLnBrk="1" hangingPunct="1"/>
            <a:r>
              <a:rPr lang="en-US" altLang="en-US" sz="2000" dirty="0"/>
              <a:t>Register file</a:t>
            </a:r>
          </a:p>
          <a:p>
            <a:pPr lvl="3" eaLnBrk="1" hangingPunct="1"/>
            <a:r>
              <a:rPr lang="en-US" altLang="en-US" sz="1800" dirty="0"/>
              <a:t># of registers, size of each register, …</a:t>
            </a:r>
          </a:p>
          <a:p>
            <a:pPr lvl="2" eaLnBrk="1" hangingPunct="1"/>
            <a:r>
              <a:rPr lang="en-US" altLang="en-US" sz="2000" dirty="0"/>
              <a:t>Memory Organization</a:t>
            </a:r>
          </a:p>
          <a:p>
            <a:pPr lvl="3" eaLnBrk="1" hangingPunct="1"/>
            <a:r>
              <a:rPr lang="en-US" altLang="en-US" sz="1800" dirty="0"/>
              <a:t>memory address, memory capacity, byte/word addressed, …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MIPS instructions</a:t>
            </a:r>
          </a:p>
          <a:p>
            <a:pPr lvl="2" eaLnBrk="1" hangingPunct="1"/>
            <a:r>
              <a:rPr lang="en-US" altLang="en-US" sz="2000" dirty="0"/>
              <a:t>A small subset of MIPS</a:t>
            </a:r>
          </a:p>
          <a:p>
            <a:pPr lvl="2" eaLnBrk="1" hangingPunct="1"/>
            <a:r>
              <a:rPr lang="en-US" altLang="en-US" sz="2000" dirty="0"/>
              <a:t>Know the operations and operands of these instructions.</a:t>
            </a:r>
          </a:p>
          <a:p>
            <a:pPr lvl="2" eaLnBrk="1" hangingPunct="1"/>
            <a:r>
              <a:rPr lang="en-US" altLang="en-US" sz="2000" dirty="0"/>
              <a:t>Get basic idea of the execution of these instructions. </a:t>
            </a:r>
          </a:p>
          <a:p>
            <a:pPr marL="914400" lvl="2" indent="0" eaLnBrk="1" hangingPunct="1">
              <a:buNone/>
            </a:pPr>
            <a:endParaRPr lang="en-US" altLang="en-US" sz="2000" dirty="0"/>
          </a:p>
          <a:p>
            <a:pPr marL="457200" lvl="1" indent="0" algn="r" eaLnBrk="1" hangingPunct="1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2F70-752B-9948-82A3-E709D597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55" y="304800"/>
            <a:ext cx="7772400" cy="609600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Summary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30FC6-053C-7948-87AE-8E9722C2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282" y="1066800"/>
            <a:ext cx="7772400" cy="4953000"/>
          </a:xfrm>
        </p:spPr>
        <p:txBody>
          <a:bodyPr/>
          <a:lstStyle/>
          <a:p>
            <a:r>
              <a:rPr lang="en-US" sz="2400" dirty="0" err="1"/>
              <a:t>zyBook</a:t>
            </a:r>
            <a:r>
              <a:rPr lang="en-US" sz="2400"/>
              <a:t> 2.1-2.3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Thinking Questions (encourage discussions among teams, not for credit)</a:t>
            </a:r>
          </a:p>
          <a:p>
            <a:pPr lvl="1"/>
            <a:r>
              <a:rPr lang="en-US" sz="2400" dirty="0"/>
              <a:t>What is the largest possible memory size we can use in a MIPS CPU? </a:t>
            </a:r>
          </a:p>
          <a:p>
            <a:pPr lvl="2"/>
            <a:r>
              <a:rPr lang="en-US" sz="2000" dirty="0"/>
              <a:t>hint: we need to give every memory location an address.</a:t>
            </a:r>
          </a:p>
          <a:p>
            <a:pPr lvl="2"/>
            <a:r>
              <a:rPr lang="en-US" sz="2000" dirty="0"/>
              <a:t>Now, how many distinct addresses available? (i.e. how many bits for memory address? )</a:t>
            </a:r>
          </a:p>
          <a:p>
            <a:pPr lvl="1"/>
            <a:r>
              <a:rPr lang="en-US" sz="2400" dirty="0"/>
              <a:t>If your ISA background is not MIPS, what’re the key differences between MIPS and the ISA you learned previously?</a:t>
            </a:r>
          </a:p>
          <a:p>
            <a:pPr marL="1371600" lvl="3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pPr marL="457200" lvl="1" indent="0" algn="r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56826-4F8A-C84F-A31F-8C2B75BE771D}"/>
              </a:ext>
            </a:extLst>
          </p:cNvPr>
          <p:cNvSpPr/>
          <p:nvPr/>
        </p:nvSpPr>
        <p:spPr>
          <a:xfrm>
            <a:off x="381000" y="3196079"/>
            <a:ext cx="4343400" cy="20617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5FEBE-36F1-0649-A74E-3666B43E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43013"/>
            <a:ext cx="7772400" cy="1470025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Lecture 4a: Introduction to ISA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 descr="Language of the Machine" title="Instruction">
            <a:extLst>
              <a:ext uri="{FF2B5EF4-FFF2-40B4-BE49-F238E27FC236}">
                <a16:creationId xmlns:a16="http://schemas.microsoft.com/office/drawing/2014/main" id="{217AE5B5-391E-3445-B3EC-3C1D6E6FC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293" y="3398966"/>
            <a:ext cx="3810000" cy="1401634"/>
          </a:xfrm>
          <a:noFill/>
        </p:spPr>
        <p:txBody>
          <a:bodyPr/>
          <a:lstStyle/>
          <a:p>
            <a:pPr algn="l"/>
            <a:r>
              <a:rPr lang="en-US" dirty="0"/>
              <a:t>Instructions: </a:t>
            </a:r>
          </a:p>
          <a:p>
            <a:pPr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Language of the Machine</a:t>
            </a:r>
          </a:p>
        </p:txBody>
      </p:sp>
      <p:pic>
        <p:nvPicPr>
          <p:cNvPr id="4" name="Picture 3" descr="Illustration" title="Machine Language">
            <a:extLst>
              <a:ext uri="{FF2B5EF4-FFF2-40B4-BE49-F238E27FC236}">
                <a16:creationId xmlns:a16="http://schemas.microsoft.com/office/drawing/2014/main" id="{954000EE-BFC6-C040-A2D1-36D49DAD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196079"/>
            <a:ext cx="2667000" cy="2362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0118BC-61B7-C649-B901-0B8F3519268C}"/>
              </a:ext>
            </a:extLst>
          </p:cNvPr>
          <p:cNvSpPr/>
          <p:nvPr/>
        </p:nvSpPr>
        <p:spPr>
          <a:xfrm>
            <a:off x="4724400" y="5560367"/>
            <a:ext cx="3119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Figure credit: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https://www.computerhope.com/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19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 descr="Stored Program Concepts Review" title="Figure">
            <a:extLst>
              <a:ext uri="{FF2B5EF4-FFF2-40B4-BE49-F238E27FC236}">
                <a16:creationId xmlns:a16="http://schemas.microsoft.com/office/drawing/2014/main" id="{FD1218AB-1B8D-D641-B611-BEB5FDB227C4}"/>
              </a:ext>
            </a:extLst>
          </p:cNvPr>
          <p:cNvSpPr/>
          <p:nvPr/>
        </p:nvSpPr>
        <p:spPr>
          <a:xfrm>
            <a:off x="4876800" y="3733800"/>
            <a:ext cx="3200400" cy="2286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127BB6F9-B731-4835-8C8C-F65639CC5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186" y="462043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Instructions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29CB34-A668-40A4-98EC-BE1458E1D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886" y="1219200"/>
            <a:ext cx="7772400" cy="2209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Language of the Machine</a:t>
            </a:r>
          </a:p>
          <a:p>
            <a:pPr lvl="1" eaLnBrk="1" hangingPunct="1"/>
            <a:r>
              <a:rPr lang="en-US" altLang="en-US" sz="2400" dirty="0"/>
              <a:t>Different machines have different instruction sets</a:t>
            </a:r>
          </a:p>
          <a:p>
            <a:pPr marL="457200" lvl="1" indent="0" eaLnBrk="1" hangingPunct="1">
              <a:buNone/>
            </a:pPr>
            <a:r>
              <a:rPr lang="en-US" altLang="en-US" sz="2400" i="1" dirty="0">
                <a:solidFill>
                  <a:schemeClr val="accent2"/>
                </a:solidFill>
              </a:rPr>
              <a:t>I speak Spanish to God, Italian to women, French to men, and German to my horse</a:t>
            </a:r>
          </a:p>
          <a:p>
            <a:pPr marL="457200" lvl="1" indent="0" eaLnBrk="1" hangingPunct="1">
              <a:buNone/>
            </a:pPr>
            <a:r>
              <a:rPr lang="en-US" altLang="en-US" sz="2400" i="1" dirty="0">
                <a:solidFill>
                  <a:schemeClr val="accent2"/>
                </a:solidFill>
              </a:rPr>
              <a:t>	</a:t>
            </a:r>
            <a:r>
              <a:rPr lang="en-US" sz="2000" i="1" dirty="0"/>
              <a:t>Charles V, Holy Roman Emperor, (1500-1558)</a:t>
            </a:r>
            <a:endParaRPr lang="en-US" altLang="en-US" sz="2400" i="1" dirty="0">
              <a:solidFill>
                <a:schemeClr val="accent2"/>
              </a:solidFill>
            </a:endParaRPr>
          </a:p>
          <a:p>
            <a:pPr marL="0" indent="0" eaLnBrk="1" hangingPunct="1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03C9CE-2E4B-634D-AA1B-14B99F1A2DE4}"/>
              </a:ext>
            </a:extLst>
          </p:cNvPr>
          <p:cNvGrpSpPr/>
          <p:nvPr/>
        </p:nvGrpSpPr>
        <p:grpSpPr>
          <a:xfrm>
            <a:off x="4876800" y="3962400"/>
            <a:ext cx="3052175" cy="1828800"/>
            <a:chOff x="5786763" y="2331206"/>
            <a:chExt cx="3052175" cy="18288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4A1E8C3-EBB0-5E44-9832-098FC9128B93}"/>
                </a:ext>
              </a:extLst>
            </p:cNvPr>
            <p:cNvSpPr/>
            <p:nvPr/>
          </p:nvSpPr>
          <p:spPr>
            <a:xfrm>
              <a:off x="6591038" y="2331206"/>
              <a:ext cx="1143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CPU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023F62-9EE1-4547-8776-5CA73A81C30E}"/>
                </a:ext>
              </a:extLst>
            </p:cNvPr>
            <p:cNvSpPr/>
            <p:nvPr/>
          </p:nvSpPr>
          <p:spPr>
            <a:xfrm>
              <a:off x="6324338" y="3398006"/>
              <a:ext cx="16764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F204F7-AED9-3B47-970E-B5679AC5F12B}"/>
                </a:ext>
              </a:extLst>
            </p:cNvPr>
            <p:cNvCxnSpPr/>
            <p:nvPr/>
          </p:nvCxnSpPr>
          <p:spPr>
            <a:xfrm>
              <a:off x="7010138" y="2890702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2FA805E-34B8-AF4A-B81D-441399D8A4F5}"/>
                </a:ext>
              </a:extLst>
            </p:cNvPr>
            <p:cNvCxnSpPr/>
            <p:nvPr/>
          </p:nvCxnSpPr>
          <p:spPr>
            <a:xfrm flipV="1">
              <a:off x="7238738" y="2864606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BD93A3-6953-8D43-A348-83A7E9E02F33}"/>
                </a:ext>
              </a:extLst>
            </p:cNvPr>
            <p:cNvSpPr txBox="1"/>
            <p:nvPr/>
          </p:nvSpPr>
          <p:spPr>
            <a:xfrm>
              <a:off x="5786763" y="2962029"/>
              <a:ext cx="1193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command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B1BC7-2D82-EA4A-8CDE-B7894D6101F4}"/>
                </a:ext>
              </a:extLst>
            </p:cNvPr>
            <p:cNvSpPr txBox="1"/>
            <p:nvPr/>
          </p:nvSpPr>
          <p:spPr>
            <a:xfrm>
              <a:off x="7238738" y="2962029"/>
              <a:ext cx="16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Instruction/data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9D3F78-625F-1B4E-9479-CE8A7DFEAFEB}"/>
              </a:ext>
            </a:extLst>
          </p:cNvPr>
          <p:cNvSpPr/>
          <p:nvPr/>
        </p:nvSpPr>
        <p:spPr>
          <a:xfrm>
            <a:off x="650309" y="4282902"/>
            <a:ext cx="5069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/>
              <a:t>Stored Program Concepts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5E61CF-8421-40E5-9278-81DA1A8A0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Instruction Set Architecture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6E45C13-C9FA-4A99-8B92-B74C25A70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 flipH="1">
            <a:off x="4458222" y="1425282"/>
            <a:ext cx="4243386" cy="44727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ISA: SW/HW interface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DD9D24-E694-4F42-8EC6-F84391C9470A}"/>
              </a:ext>
            </a:extLst>
          </p:cNvPr>
          <p:cNvGrpSpPr/>
          <p:nvPr/>
        </p:nvGrpSpPr>
        <p:grpSpPr>
          <a:xfrm>
            <a:off x="1653827" y="2458912"/>
            <a:ext cx="6172200" cy="3750377"/>
            <a:chOff x="1653827" y="2458912"/>
            <a:chExt cx="6172200" cy="37503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798650-397E-A448-AA49-8FC6F6DE894F}"/>
                </a:ext>
              </a:extLst>
            </p:cNvPr>
            <p:cNvSpPr/>
            <p:nvPr/>
          </p:nvSpPr>
          <p:spPr>
            <a:xfrm>
              <a:off x="1653827" y="4404393"/>
              <a:ext cx="6172200" cy="40597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Cloud 1" descr="ISA" title="Figure">
              <a:extLst>
                <a:ext uri="{FF2B5EF4-FFF2-40B4-BE49-F238E27FC236}">
                  <a16:creationId xmlns:a16="http://schemas.microsoft.com/office/drawing/2014/main" id="{48FE07D4-F381-DC4C-8C79-B1287633B880}"/>
                </a:ext>
              </a:extLst>
            </p:cNvPr>
            <p:cNvSpPr/>
            <p:nvPr/>
          </p:nvSpPr>
          <p:spPr>
            <a:xfrm>
              <a:off x="2570773" y="2458912"/>
              <a:ext cx="3886200" cy="762000"/>
            </a:xfrm>
            <a:prstGeom prst="cloud">
              <a:avLst/>
            </a:prstGeom>
            <a:solidFill>
              <a:srgbClr val="FF79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software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D37F6A-B09C-C849-B88C-89A3A2FF9FF9}"/>
                </a:ext>
              </a:extLst>
            </p:cNvPr>
            <p:cNvSpPr/>
            <p:nvPr/>
          </p:nvSpPr>
          <p:spPr>
            <a:xfrm>
              <a:off x="2735502" y="3591106"/>
              <a:ext cx="3810000" cy="419100"/>
            </a:xfrm>
            <a:prstGeom prst="roundRect">
              <a:avLst/>
            </a:prstGeom>
            <a:solidFill>
              <a:srgbClr val="FF791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Compilers/Interpreters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FDCB3B-A5B6-414D-9702-6421B6D3CD64}"/>
                </a:ext>
              </a:extLst>
            </p:cNvPr>
            <p:cNvSpPr txBox="1"/>
            <p:nvPr/>
          </p:nvSpPr>
          <p:spPr>
            <a:xfrm>
              <a:off x="3383202" y="4414291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SW/HW interface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439C55-1704-434E-AD4B-B89BAB6D49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3707" y="5642605"/>
              <a:ext cx="202766" cy="5414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4631F2-7BFC-8D49-9D33-4CD4D5735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2798" y="5673241"/>
              <a:ext cx="202504" cy="5360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CF49D74F-8602-7E41-BC27-DF9ED74947E9}"/>
                </a:ext>
              </a:extLst>
            </p:cNvPr>
            <p:cNvCxnSpPr/>
            <p:nvPr/>
          </p:nvCxnSpPr>
          <p:spPr>
            <a:xfrm>
              <a:off x="4556473" y="5265026"/>
              <a:ext cx="183454" cy="127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637C983-58C6-504F-8F9E-D350249FF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7835" y="4862604"/>
              <a:ext cx="637309" cy="637309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237A79-43BB-9045-8038-7201E517D77D}"/>
                </a:ext>
              </a:extLst>
            </p:cNvPr>
            <p:cNvCxnSpPr>
              <a:cxnSpLocks/>
            </p:cNvCxnSpPr>
            <p:nvPr/>
          </p:nvCxnSpPr>
          <p:spPr>
            <a:xfrm>
              <a:off x="4742798" y="5360546"/>
              <a:ext cx="0" cy="3020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95DC7E-466D-D04C-AD8F-E78EB8B87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4702" y="4861560"/>
              <a:ext cx="559171" cy="5871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8513A5-D3A1-9A49-A51F-9004FFAC79EE}"/>
                </a:ext>
              </a:extLst>
            </p:cNvPr>
            <p:cNvCxnSpPr>
              <a:cxnSpLocks/>
            </p:cNvCxnSpPr>
            <p:nvPr/>
          </p:nvCxnSpPr>
          <p:spPr>
            <a:xfrm>
              <a:off x="4546816" y="5360546"/>
              <a:ext cx="0" cy="3020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541128-EF35-474A-8EA8-E60B23623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3000" y="4861560"/>
              <a:ext cx="477102" cy="64806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045032-968A-624C-8E8C-03863A1BB623}"/>
                </a:ext>
              </a:extLst>
            </p:cNvPr>
            <p:cNvCxnSpPr/>
            <p:nvPr/>
          </p:nvCxnSpPr>
          <p:spPr>
            <a:xfrm>
              <a:off x="4455090" y="4017856"/>
              <a:ext cx="0" cy="4842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C0D44EA-6793-2348-AAA6-795E35D014C8}"/>
                </a:ext>
              </a:extLst>
            </p:cNvPr>
            <p:cNvCxnSpPr>
              <a:cxnSpLocks/>
            </p:cNvCxnSpPr>
            <p:nvPr/>
          </p:nvCxnSpPr>
          <p:spPr>
            <a:xfrm>
              <a:off x="4455090" y="3220912"/>
              <a:ext cx="0" cy="3701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2014A5-81AC-A241-86EA-DB6A90B30E3B}"/>
              </a:ext>
            </a:extLst>
          </p:cNvPr>
          <p:cNvCxnSpPr/>
          <p:nvPr/>
        </p:nvCxnSpPr>
        <p:spPr>
          <a:xfrm>
            <a:off x="2133600" y="6184087"/>
            <a:ext cx="0" cy="369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1E5A-220C-D34E-AFC1-8E3A31D3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Instruction Set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CC02-5722-2F47-9D03-2342AAB5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 instruction set architecture (ISA) is an abstract model of a computer. A realization of an ISA, such as a central processing unit, is called an implementation. [Wikipedia]</a:t>
            </a:r>
          </a:p>
          <a:p>
            <a:pPr marL="400050" lvl="1" indent="0">
              <a:buNone/>
            </a:pPr>
            <a:r>
              <a:rPr lang="en-US" sz="2000" dirty="0"/>
              <a:t>However, the design of ISA is closely related to machine architectural features including but not limited to machine’s basic operations, memory organization, register files, …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Let’s take an look at the Architectural feature first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400" dirty="0"/>
              <a:t>Many different ISAs available</a:t>
            </a:r>
          </a:p>
          <a:p>
            <a:pPr marL="0" indent="0">
              <a:buNone/>
            </a:pPr>
            <a:r>
              <a:rPr lang="en-US" sz="2400" dirty="0"/>
              <a:t>	We will use </a:t>
            </a:r>
            <a:r>
              <a:rPr lang="en-US" sz="2400" dirty="0">
                <a:solidFill>
                  <a:srgbClr val="C00000"/>
                </a:solidFill>
              </a:rPr>
              <a:t>MIPS ISA </a:t>
            </a:r>
            <a:r>
              <a:rPr lang="en-US" sz="2400" dirty="0"/>
              <a:t>as an example</a:t>
            </a:r>
          </a:p>
        </p:txBody>
      </p:sp>
    </p:spTree>
    <p:extLst>
      <p:ext uri="{BB962C8B-B14F-4D97-AF65-F5344CB8AC3E}">
        <p14:creationId xmlns:p14="http://schemas.microsoft.com/office/powerpoint/2010/main" val="2854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1555-175D-9E46-ABE6-C896BDE8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MIPS ISA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402FA-E556-9B4A-85CA-1D214E784C65}"/>
              </a:ext>
            </a:extLst>
          </p:cNvPr>
          <p:cNvSpPr/>
          <p:nvPr/>
        </p:nvSpPr>
        <p:spPr>
          <a:xfrm>
            <a:off x="685800" y="1295400"/>
            <a:ext cx="8153400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MIPS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Microprocessor without Interlocking Pipe Stages (MIPS)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brief history of MIPS (</a:t>
            </a:r>
            <a:r>
              <a:rPr lang="en-US" alt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http://www.mips.com/</a:t>
            </a:r>
            <a:r>
              <a:rPr lang="en-US" altLang="en-US" sz="2000" dirty="0"/>
              <a:t>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similar to other architectures developed since the 1980's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used by NEC, Nintendo, Silicon Graphics, Sony,…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We’ll be working with the MIPS instruction set architecture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solidFill>
                  <a:schemeClr val="accent2"/>
                </a:solidFill>
              </a:rPr>
              <a:t>Design goals:  maximize performance and minimize cost,  reduce design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solidFill>
                  <a:schemeClr val="accent2"/>
                </a:solidFill>
              </a:rPr>
              <a:t>Design principle: simple and efficient</a:t>
            </a:r>
          </a:p>
        </p:txBody>
      </p:sp>
      <p:sp>
        <p:nvSpPr>
          <p:cNvPr id="3" name="Rounded Rectangle 2" title="MIPS">
            <a:extLst>
              <a:ext uri="{FF2B5EF4-FFF2-40B4-BE49-F238E27FC236}">
                <a16:creationId xmlns:a16="http://schemas.microsoft.com/office/drawing/2014/main" id="{A5C55DAE-9012-9144-AC5E-C55609F7008E}"/>
              </a:ext>
            </a:extLst>
          </p:cNvPr>
          <p:cNvSpPr/>
          <p:nvPr/>
        </p:nvSpPr>
        <p:spPr>
          <a:xfrm>
            <a:off x="685800" y="4572000"/>
            <a:ext cx="8153400" cy="1273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MIPS (in performance) : Millions Instructions Per Second</a:t>
            </a:r>
          </a:p>
          <a:p>
            <a:r>
              <a:rPr lang="en-US" sz="2200" dirty="0">
                <a:solidFill>
                  <a:schemeClr val="tx1"/>
                </a:solidFill>
              </a:rPr>
              <a:t>MIPS (in ISA): Microprocessor without Interlocking Pipe Stages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(two complete different acronyms) </a:t>
            </a:r>
          </a:p>
        </p:txBody>
      </p:sp>
    </p:spTree>
    <p:extLst>
      <p:ext uri="{BB962C8B-B14F-4D97-AF65-F5344CB8AC3E}">
        <p14:creationId xmlns:p14="http://schemas.microsoft.com/office/powerpoint/2010/main" val="242116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F19B0E9-848B-455B-909A-1BDA083B2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</a:rPr>
              <a:t>MIPS Architectural Features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5A3489-7730-4D6A-AE02-78420AB45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32 32-bit </a:t>
            </a:r>
            <a:r>
              <a:rPr lang="en-US" altLang="en-US" sz="2000" dirty="0"/>
              <a:t>general purpose </a:t>
            </a:r>
            <a:r>
              <a:rPr lang="en-US" altLang="en-US" sz="2000" dirty="0">
                <a:solidFill>
                  <a:schemeClr val="accent2"/>
                </a:solidFill>
              </a:rPr>
              <a:t>registers </a:t>
            </a:r>
            <a:r>
              <a:rPr lang="en-US" altLang="en-US" sz="2000" dirty="0"/>
              <a:t>(we name as R0, …, R31)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/>
              <a:t>R0 value always 0  (fixed to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32 FP registers </a:t>
            </a:r>
            <a:r>
              <a:rPr lang="en-US" altLang="en-US" sz="2000" dirty="0"/>
              <a:t>(to be discussed later)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Memory address: 32 bit; memory content: </a:t>
            </a:r>
            <a:r>
              <a:rPr lang="en-US" altLang="en-US" sz="2000" dirty="0">
                <a:solidFill>
                  <a:schemeClr val="accent2"/>
                </a:solidFill>
              </a:rPr>
              <a:t>byte addressed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Load-store &amp; RISC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load–store architecture is an ISA that divides instructions into two categories: memory access (i.e. load and store between memory and registers), and ALU operations (which only use operands stored in registers).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summary, only load and store instructions can access memory.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223EE79-1C6D-4246-B28F-D7A793BC0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0000"/>
                </a:solidFill>
              </a:rPr>
              <a:t>Memory Organization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A4162D-2707-4B70-97BC-F3AD4EF9F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Viewed as a large, single-dimension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Each memory location has an address.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 memory address is an index into the array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MIPS, memory is </a:t>
            </a:r>
            <a:r>
              <a:rPr lang="en-US" altLang="en-US" sz="2400" dirty="0">
                <a:solidFill>
                  <a:srgbClr val="7030A0"/>
                </a:solidFill>
              </a:rPr>
              <a:t>byte-addressed</a:t>
            </a:r>
            <a:r>
              <a:rPr lang="en-US" altLang="en-US" sz="2400" dirty="0"/>
              <a:t>, meaning that the index points to a byte of memory.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Bytes are nice, but most data items use larger "words"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For MIPS, a </a:t>
            </a:r>
            <a:r>
              <a:rPr lang="en-US" altLang="en-US" sz="2400" dirty="0">
                <a:solidFill>
                  <a:srgbClr val="7030A0"/>
                </a:solidFill>
              </a:rPr>
              <a:t>word</a:t>
            </a:r>
            <a:r>
              <a:rPr lang="en-US" altLang="en-US" sz="2400" dirty="0"/>
              <a:t> is 32 bits or 4 bytes.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Memory size (for direct access in instructions)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</a:rPr>
              <a:t>32-bit</a:t>
            </a:r>
            <a:r>
              <a:rPr lang="en-US" altLang="en-US" sz="2000" dirty="0"/>
              <a:t>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7030A0"/>
                </a:solidFill>
              </a:rPr>
              <a:t>2</a:t>
            </a:r>
            <a:r>
              <a:rPr lang="en-US" altLang="en-US" sz="2000" baseline="30000" dirty="0">
                <a:solidFill>
                  <a:srgbClr val="7030A0"/>
                </a:solidFill>
              </a:rPr>
              <a:t>32</a:t>
            </a:r>
            <a:r>
              <a:rPr lang="en-US" altLang="en-US" sz="2000" dirty="0">
                <a:solidFill>
                  <a:srgbClr val="7030A0"/>
                </a:solidFill>
              </a:rPr>
              <a:t> bytes </a:t>
            </a:r>
            <a:r>
              <a:rPr lang="en-US" altLang="en-US" sz="2000" dirty="0"/>
              <a:t>with byte addresses from 0 to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-1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Or, 2</a:t>
            </a:r>
            <a:r>
              <a:rPr lang="en-US" altLang="en-US" sz="2000" baseline="30000" dirty="0"/>
              <a:t>30</a:t>
            </a:r>
            <a:r>
              <a:rPr lang="en-US" altLang="en-US" sz="2000" dirty="0"/>
              <a:t> words with addresses 0, 4, 8,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Words are </a:t>
            </a:r>
            <a:r>
              <a:rPr lang="en-US" altLang="en-US" sz="2400" dirty="0">
                <a:solidFill>
                  <a:srgbClr val="7030A0"/>
                </a:solidFill>
              </a:rPr>
              <a:t>aligned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i.e., what are the  least 2 significant bits of a word address?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" name="Teardrop 1" descr="Sharing question" title="Note">
            <a:extLst>
              <a:ext uri="{FF2B5EF4-FFF2-40B4-BE49-F238E27FC236}">
                <a16:creationId xmlns:a16="http://schemas.microsoft.com/office/drawing/2014/main" id="{83A9DC3C-9618-6B46-BFF6-2741824394BE}"/>
              </a:ext>
            </a:extLst>
          </p:cNvPr>
          <p:cNvSpPr/>
          <p:nvPr/>
        </p:nvSpPr>
        <p:spPr>
          <a:xfrm>
            <a:off x="6172200" y="3962400"/>
            <a:ext cx="2895600" cy="1219200"/>
          </a:xfrm>
          <a:prstGeom prst="teardrop">
            <a:avLst>
              <a:gd name="adj" fmla="val 98904"/>
            </a:avLst>
          </a:prstGeom>
          <a:solidFill>
            <a:srgbClr val="FF79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bg1"/>
                </a:solidFill>
              </a:rPr>
              <a:t>What is the largest possible memory in MIPS?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2117</Words>
  <Application>Microsoft Macintosh PowerPoint</Application>
  <PresentationFormat>On-screen Show (4:3)</PresentationFormat>
  <Paragraphs>256</Paragraphs>
  <Slides>25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Courier New</vt:lpstr>
      <vt:lpstr>Times New Roman</vt:lpstr>
      <vt:lpstr>Default Design</vt:lpstr>
      <vt:lpstr>Worksheet</vt:lpstr>
      <vt:lpstr>Lecture 4 : Instruction Set Architecture</vt:lpstr>
      <vt:lpstr>Lecture 4 : Instruction Set Architecture (ISA)</vt:lpstr>
      <vt:lpstr>Lecture 4a: Introduction to ISA</vt:lpstr>
      <vt:lpstr>Instructions</vt:lpstr>
      <vt:lpstr>Instruction Set Architecture</vt:lpstr>
      <vt:lpstr>Instruction Set Architecture</vt:lpstr>
      <vt:lpstr>MIPS ISA</vt:lpstr>
      <vt:lpstr>MIPS Architectural Features</vt:lpstr>
      <vt:lpstr>Memory Organization</vt:lpstr>
      <vt:lpstr>PowerPoint Presentation</vt:lpstr>
      <vt:lpstr>Self-Review Questions</vt:lpstr>
      <vt:lpstr>Memory Size Calculation</vt:lpstr>
      <vt:lpstr>PowerPoint Presentation</vt:lpstr>
      <vt:lpstr>Words are aligned</vt:lpstr>
      <vt:lpstr>Basic Issues in Instruction Set Design</vt:lpstr>
      <vt:lpstr>Arithmetic and Logical Instructions</vt:lpstr>
      <vt:lpstr>Register Conventions  </vt:lpstr>
      <vt:lpstr>Data Transfer Instructions</vt:lpstr>
      <vt:lpstr>lw &amp; sw: Example</vt:lpstr>
      <vt:lpstr>Decision Making Instructions</vt:lpstr>
      <vt:lpstr>Execution of Beq </vt:lpstr>
      <vt:lpstr>Unconditional Branch Instructions</vt:lpstr>
      <vt:lpstr>Constants</vt:lpstr>
      <vt:lpstr>Summary</vt:lpstr>
      <vt:lpstr>Summary (cont.)</vt:lpstr>
    </vt:vector>
  </TitlesOfParts>
  <Company>California State Polytechnic University, Pomona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lyang</dc:creator>
  <cp:lastModifiedBy>Microsoft Office User</cp:lastModifiedBy>
  <cp:revision>98</cp:revision>
  <dcterms:created xsi:type="dcterms:W3CDTF">2003-07-01T19:30:15Z</dcterms:created>
  <dcterms:modified xsi:type="dcterms:W3CDTF">2021-06-02T20:12:29Z</dcterms:modified>
</cp:coreProperties>
</file>