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5" r:id="rId2"/>
    <p:sldId id="256" r:id="rId3"/>
    <p:sldId id="283" r:id="rId4"/>
    <p:sldId id="285" r:id="rId5"/>
    <p:sldId id="286" r:id="rId6"/>
    <p:sldId id="287" r:id="rId7"/>
    <p:sldId id="259" r:id="rId8"/>
    <p:sldId id="307" r:id="rId9"/>
    <p:sldId id="262" r:id="rId10"/>
    <p:sldId id="260" r:id="rId11"/>
    <p:sldId id="263" r:id="rId12"/>
    <p:sldId id="303" r:id="rId13"/>
    <p:sldId id="308" r:id="rId14"/>
    <p:sldId id="305" r:id="rId15"/>
    <p:sldId id="310" r:id="rId16"/>
    <p:sldId id="29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7159"/>
    <a:srgbClr val="6BE7ED"/>
    <a:srgbClr val="00E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9"/>
    <p:restoredTop sz="90959"/>
  </p:normalViewPr>
  <p:slideViewPr>
    <p:cSldViewPr>
      <p:cViewPr varScale="1">
        <p:scale>
          <a:sx n="99" d="100"/>
          <a:sy n="99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1BEE59-C99F-4BEB-8E06-AEDC1A372F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AE2BB-9E73-485C-B67C-5A1596467F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7ABAAB6-BD02-424F-A41B-6A638B75BD67}" type="datetimeFigureOut">
              <a:rPr lang="en-US" altLang="en-US"/>
              <a:pPr>
                <a:defRPr/>
              </a:pPr>
              <a:t>6/2/21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59F39-6E37-4D1D-828A-08B2A45CF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0713D-2F58-41E0-99E9-587325C49C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CE168B-7390-4BE4-BFF7-DF1CA9470F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0EC1D-EDEA-E44E-894B-D7092BECD5EC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A17C-124F-C847-A308-0BC75B84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2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AA17C-124F-C847-A308-0BC75B842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4C81CF-B759-449B-BBAD-F9AF4492B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5458B2-CBB2-41E3-BD37-A8EC93901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8A4D4B-399F-4774-AC0B-5C87E9812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F3187-6AF6-4B2A-912B-42580D517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9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13B403-37CD-4743-AAB4-1D74290AFF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05EB19-B481-41DB-86D9-04D2B78DC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60196D-E2FE-4CAC-B1E5-97223C685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EE81C-5720-4BB7-8CF6-9C6FDB4B7F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E87555-4759-434F-8AB3-4EAA0BA703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39B749-04DC-4B54-87CF-EE6BB4CFE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BE0B55-DF81-4CC9-AD15-6F4380B83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B8DC5-C8DA-4D50-B262-A9D0E280E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CAA47F-B7E4-4493-9F40-0C788F85D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B405E2-99CD-4E4A-BC20-F9BE52B41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3F3CD7-927A-444D-8381-3ACF6BC5F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AB3FA-99F4-458A-B124-5826219CD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639A5D-7725-4EEA-A3C8-97AE11673E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152834-7100-44FB-91DE-74AD31DE1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99E7E0-A30D-48B7-8767-095FA4821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1BF5D-E18E-4DE2-8759-90FDBF0AD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2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ADAB9-7D40-4279-A3E3-9D1D11A1D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D504F-5459-437A-A914-9563C304C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42206-8729-4EC9-8789-63748455E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B70A3-20D2-4D99-B06E-A4EB5777D5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1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2072F6-8305-4339-8B84-8BB10ED1D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0403AF-6C3A-48BC-90A7-9E2997E5A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E60FBE-082E-430D-BA15-328AF1B66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83ED9-A062-4675-9F63-B9B960191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81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0F29DA-9C47-4B09-A474-BFA8C3C24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6BFFEA-15CB-4930-88BF-0313756FA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05A0E2-67A3-4734-8625-A4339FE11A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45B33-8A59-45CD-8C5C-2630F1192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7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3C9F56-9F1F-4D2D-8ACB-0869051A1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C4F337-7634-4743-9C9D-BEB270241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BCA9EA-095A-40C1-BF07-AB18B14FD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C27D5-9443-4E58-B2C5-B970D4C9B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4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1D5FA-9053-4758-AC73-F3FE27668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B8CB1-B065-40C1-8232-867E54703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1FADA-7563-45EF-846D-E2331055CB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CC23C-DBAA-4B05-9027-739D9D09B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59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A6056-3E0F-4764-B94E-AE8E7C0C9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43410-FDE9-4765-929E-54163961C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9B291-7D49-46D1-9862-735DA5DFB9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2A940-CA07-40A2-96ED-773BA5AAF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00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6F18F9-7120-4127-A34D-585154E9C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5A897C-1477-4FD1-8A04-031AE3D92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2F1B65-2DD3-462F-A4CE-0EF9E75E89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DBCA0B-67A2-41EF-A84D-1CDED8B6E7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8A108EF-7E49-4C68-B5C9-0F909DA339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085AE8-4630-4E3C-A3AE-25A8FA84C4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4b-Num-Summer+2021/0_jvfdofc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7911"/>
            <a:ext cx="8305800" cy="994172"/>
          </a:xfrm>
        </p:spPr>
        <p:txBody>
          <a:bodyPr/>
          <a:lstStyle/>
          <a:p>
            <a:r>
              <a:rPr lang="en-US" altLang="en-US" sz="4000">
                <a:solidFill>
                  <a:srgbClr val="FF0000"/>
                </a:solidFill>
              </a:rPr>
              <a:t>Lecture 4b : Number Representations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4b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Correction: </a:t>
            </a:r>
            <a:r>
              <a:rPr lang="en-US" sz="2400">
                <a:solidFill>
                  <a:srgbClr val="0070C0"/>
                </a:solidFill>
              </a:rPr>
              <a:t>in video </a:t>
            </a:r>
            <a:r>
              <a:rPr lang="en-US" sz="2400" dirty="0">
                <a:solidFill>
                  <a:srgbClr val="0070C0"/>
                </a:solidFill>
              </a:rPr>
              <a:t>Lecture 3b should be Lecture 4b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127241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5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MIPS Number Representation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32 bit signed numbers (in </a:t>
            </a:r>
            <a:r>
              <a:rPr lang="en-US" altLang="en-US" sz="2400" dirty="0">
                <a:solidFill>
                  <a:srgbClr val="0070C0"/>
                </a:solidFill>
              </a:rPr>
              <a:t>2’s complement representation</a:t>
            </a:r>
            <a:r>
              <a:rPr lang="en-US" altLang="en-US" sz="2400" dirty="0"/>
              <a:t>)</a:t>
            </a:r>
            <a:br>
              <a:rPr lang="en-US" altLang="en-US" sz="2400" dirty="0"/>
            </a:br>
            <a:r>
              <a:rPr lang="en-US" altLang="en-US" sz="1800" dirty="0">
                <a:solidFill>
                  <a:srgbClr val="C00000"/>
                </a:solidFill>
              </a:rPr>
              <a:t>0000 0000 0000 0000 0000 0000 0000 0000</a:t>
            </a:r>
            <a:r>
              <a:rPr lang="en-US" altLang="en-US" sz="1800" baseline="-25000" dirty="0">
                <a:solidFill>
                  <a:srgbClr val="C00000"/>
                </a:solidFill>
              </a:rPr>
              <a:t>two</a:t>
            </a:r>
            <a:r>
              <a:rPr lang="en-US" altLang="en-US" sz="1800" dirty="0">
                <a:solidFill>
                  <a:srgbClr val="C00000"/>
                </a:solidFill>
              </a:rPr>
              <a:t> = 0</a:t>
            </a:r>
            <a:r>
              <a:rPr lang="en-US" altLang="en-US" sz="1800" baseline="-25000" dirty="0">
                <a:solidFill>
                  <a:srgbClr val="C00000"/>
                </a:solidFill>
              </a:rPr>
              <a:t>ten</a:t>
            </a:r>
            <a:br>
              <a:rPr lang="en-US" altLang="en-US" sz="1800" baseline="-25000" dirty="0">
                <a:solidFill>
                  <a:srgbClr val="0070C0"/>
                </a:solidFill>
              </a:rPr>
            </a:br>
            <a:r>
              <a:rPr lang="en-US" altLang="en-US" sz="1800" dirty="0"/>
              <a:t>0000 0000 0000 0000 0000 0000 0000 0001</a:t>
            </a:r>
            <a:r>
              <a:rPr lang="en-US" altLang="en-US" sz="1800" baseline="-25000" dirty="0"/>
              <a:t>two</a:t>
            </a:r>
            <a:r>
              <a:rPr lang="en-US" altLang="en-US" sz="1800" dirty="0"/>
              <a:t> = + 1</a:t>
            </a:r>
            <a:r>
              <a:rPr lang="en-US" altLang="en-US" sz="1800" baseline="-25000" dirty="0"/>
              <a:t>ten</a:t>
            </a:r>
            <a:br>
              <a:rPr lang="en-US" altLang="en-US" sz="1800" baseline="-25000" dirty="0"/>
            </a:br>
            <a:r>
              <a:rPr lang="en-US" altLang="en-US" sz="1800" dirty="0"/>
              <a:t>0000 0000 0000 0000 0000 0000 0000 0010</a:t>
            </a:r>
            <a:r>
              <a:rPr lang="en-US" altLang="en-US" sz="1800" baseline="-25000" dirty="0"/>
              <a:t>two</a:t>
            </a:r>
            <a:r>
              <a:rPr lang="en-US" altLang="en-US" sz="1800" dirty="0"/>
              <a:t> = + 2</a:t>
            </a:r>
            <a:r>
              <a:rPr lang="en-US" altLang="en-US" sz="1800" baseline="-25000" dirty="0"/>
              <a:t>ten</a:t>
            </a:r>
            <a:br>
              <a:rPr lang="en-US" altLang="en-US" sz="1800" baseline="-25000" dirty="0"/>
            </a:br>
            <a:r>
              <a:rPr lang="en-US" altLang="en-US" sz="1800" dirty="0"/>
              <a:t>...</a:t>
            </a:r>
            <a:br>
              <a:rPr lang="en-US" altLang="en-US" sz="1800" baseline="-25000" dirty="0"/>
            </a:br>
            <a:r>
              <a:rPr lang="en-US" altLang="en-US" sz="1800" dirty="0"/>
              <a:t>0111 1111 1111 1111 1111 1111 1111 1110</a:t>
            </a:r>
            <a:r>
              <a:rPr lang="en-US" altLang="en-US" sz="1800" baseline="-25000" dirty="0"/>
              <a:t>two</a:t>
            </a:r>
            <a:r>
              <a:rPr lang="en-US" altLang="en-US" sz="1800" dirty="0"/>
              <a:t> = + 2,147,483,646</a:t>
            </a:r>
            <a:r>
              <a:rPr lang="en-US" altLang="en-US" sz="1800" baseline="-25000" dirty="0"/>
              <a:t>ten</a:t>
            </a:r>
            <a:br>
              <a:rPr lang="en-US" altLang="en-US" sz="1800" baseline="-25000" dirty="0"/>
            </a:br>
            <a:r>
              <a:rPr lang="en-US" altLang="en-US" sz="1800" dirty="0">
                <a:solidFill>
                  <a:srgbClr val="C00000"/>
                </a:solidFill>
              </a:rPr>
              <a:t>0111 1111 1111 1111 1111 1111 1111 1111</a:t>
            </a:r>
            <a:r>
              <a:rPr lang="en-US" altLang="en-US" sz="1800" baseline="-25000" dirty="0">
                <a:solidFill>
                  <a:srgbClr val="C00000"/>
                </a:solidFill>
              </a:rPr>
              <a:t>two</a:t>
            </a:r>
            <a:r>
              <a:rPr lang="en-US" altLang="en-US" sz="1800" dirty="0">
                <a:solidFill>
                  <a:srgbClr val="C00000"/>
                </a:solidFill>
              </a:rPr>
              <a:t> = + 2,147,483,647</a:t>
            </a:r>
            <a:r>
              <a:rPr lang="en-US" altLang="en-US" sz="1800" baseline="-25000" dirty="0">
                <a:solidFill>
                  <a:srgbClr val="C00000"/>
                </a:solidFill>
              </a:rPr>
              <a:t>ten</a:t>
            </a:r>
            <a:br>
              <a:rPr lang="en-US" altLang="en-US" sz="1800" baseline="-25000" dirty="0">
                <a:solidFill>
                  <a:srgbClr val="C00000"/>
                </a:solidFill>
              </a:rPr>
            </a:br>
            <a:r>
              <a:rPr lang="en-US" altLang="en-US" sz="1800" dirty="0">
                <a:solidFill>
                  <a:srgbClr val="C00000"/>
                </a:solidFill>
              </a:rPr>
              <a:t>1000 0000 0000 0000 0000 0000 0000 0000</a:t>
            </a:r>
            <a:r>
              <a:rPr lang="en-US" altLang="en-US" sz="1800" baseline="-25000" dirty="0">
                <a:solidFill>
                  <a:srgbClr val="C00000"/>
                </a:solidFill>
              </a:rPr>
              <a:t>two</a:t>
            </a:r>
            <a:r>
              <a:rPr lang="en-US" altLang="en-US" sz="1800" dirty="0">
                <a:solidFill>
                  <a:srgbClr val="C00000"/>
                </a:solidFill>
              </a:rPr>
              <a:t> = – 2,147,483,648</a:t>
            </a:r>
            <a:r>
              <a:rPr lang="en-US" altLang="en-US" sz="1800" baseline="-25000" dirty="0">
                <a:solidFill>
                  <a:srgbClr val="C00000"/>
                </a:solidFill>
              </a:rPr>
              <a:t>ten</a:t>
            </a:r>
            <a:br>
              <a:rPr lang="en-US" altLang="en-US" sz="1800" baseline="-25000" dirty="0">
                <a:solidFill>
                  <a:srgbClr val="0070C0"/>
                </a:solidFill>
              </a:rPr>
            </a:br>
            <a:r>
              <a:rPr lang="en-US" altLang="en-US" sz="1800" dirty="0"/>
              <a:t>1000 0000 0000 0000 0000 0000 0000 0001</a:t>
            </a:r>
            <a:r>
              <a:rPr lang="en-US" altLang="en-US" sz="1800" baseline="-25000" dirty="0"/>
              <a:t>two</a:t>
            </a:r>
            <a:r>
              <a:rPr lang="en-US" altLang="en-US" sz="1800" dirty="0"/>
              <a:t> = – 2,147,483,647</a:t>
            </a:r>
            <a:r>
              <a:rPr lang="en-US" altLang="en-US" sz="1800" baseline="-25000" dirty="0"/>
              <a:t>ten</a:t>
            </a:r>
            <a:br>
              <a:rPr lang="en-US" altLang="en-US" sz="1800" baseline="-25000" dirty="0"/>
            </a:br>
            <a:r>
              <a:rPr lang="en-US" altLang="en-US" sz="1800" dirty="0"/>
              <a:t>1000 0000 0000 0000 0000 0000 0000 0010</a:t>
            </a:r>
            <a:r>
              <a:rPr lang="en-US" altLang="en-US" sz="1800" baseline="-25000" dirty="0"/>
              <a:t>two</a:t>
            </a:r>
            <a:r>
              <a:rPr lang="en-US" altLang="en-US" sz="1800" dirty="0"/>
              <a:t> = – 2,147,483,646</a:t>
            </a:r>
            <a:r>
              <a:rPr lang="en-US" altLang="en-US" sz="1800" baseline="-25000" dirty="0"/>
              <a:t>ten</a:t>
            </a:r>
            <a:br>
              <a:rPr lang="en-US" altLang="en-US" sz="1800" baseline="-25000" dirty="0"/>
            </a:br>
            <a:r>
              <a:rPr lang="en-US" altLang="en-US" sz="1800" dirty="0"/>
              <a:t>...</a:t>
            </a:r>
            <a:br>
              <a:rPr lang="en-US" altLang="en-US" sz="1800" baseline="-25000" dirty="0"/>
            </a:br>
            <a:r>
              <a:rPr lang="en-US" altLang="en-US" sz="1800" dirty="0"/>
              <a:t>1111 1111 1111 1111 1111 1111 1111 1101</a:t>
            </a:r>
            <a:r>
              <a:rPr lang="en-US" altLang="en-US" sz="1800" baseline="-25000" dirty="0"/>
              <a:t>two</a:t>
            </a:r>
            <a:r>
              <a:rPr lang="en-US" altLang="en-US" sz="1800" dirty="0"/>
              <a:t> = – 3</a:t>
            </a:r>
            <a:r>
              <a:rPr lang="en-US" altLang="en-US" sz="1800" baseline="-25000" dirty="0"/>
              <a:t>ten</a:t>
            </a:r>
            <a:br>
              <a:rPr lang="en-US" altLang="en-US" sz="1800" baseline="-25000" dirty="0"/>
            </a:br>
            <a:r>
              <a:rPr lang="en-US" altLang="en-US" sz="1800" dirty="0"/>
              <a:t>1111 1111 1111 1111 1111 1111 1111 1110</a:t>
            </a:r>
            <a:r>
              <a:rPr lang="en-US" altLang="en-US" sz="1800" baseline="-25000" dirty="0"/>
              <a:t>two</a:t>
            </a:r>
            <a:r>
              <a:rPr lang="en-US" altLang="en-US" sz="1800" dirty="0"/>
              <a:t> = – 2</a:t>
            </a:r>
            <a:r>
              <a:rPr lang="en-US" altLang="en-US" sz="1800" baseline="-25000" dirty="0"/>
              <a:t>ten</a:t>
            </a:r>
            <a:br>
              <a:rPr lang="en-US" altLang="en-US" sz="1800" baseline="-25000" dirty="0"/>
            </a:br>
            <a:r>
              <a:rPr lang="en-US" altLang="en-US" sz="1800" dirty="0">
                <a:solidFill>
                  <a:srgbClr val="C00000"/>
                </a:solidFill>
              </a:rPr>
              <a:t>1111 1111 1111 1111 1111 1111 1111 1111</a:t>
            </a:r>
            <a:r>
              <a:rPr lang="en-US" altLang="en-US" sz="1800" baseline="-25000" dirty="0">
                <a:solidFill>
                  <a:srgbClr val="C00000"/>
                </a:solidFill>
              </a:rPr>
              <a:t>two</a:t>
            </a:r>
            <a:r>
              <a:rPr lang="en-US" altLang="en-US" sz="1800" dirty="0">
                <a:solidFill>
                  <a:srgbClr val="C00000"/>
                </a:solidFill>
              </a:rPr>
              <a:t> = – 1</a:t>
            </a:r>
            <a:r>
              <a:rPr lang="en-US" altLang="en-US" sz="1800" baseline="-25000" dirty="0">
                <a:solidFill>
                  <a:srgbClr val="C00000"/>
                </a:solidFill>
              </a:rPr>
              <a:t>ten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Special values</a:t>
            </a:r>
            <a:r>
              <a:rPr lang="en-US" altLang="en-US" sz="2000" dirty="0"/>
              <a:t>: 0, largest positive number, most negative number, -1</a:t>
            </a:r>
          </a:p>
        </p:txBody>
      </p:sp>
      <p:sp>
        <p:nvSpPr>
          <p:cNvPr id="2" name="Rounded Rectangle 1" descr="binary representation" title="special values">
            <a:extLst>
              <a:ext uri="{FF2B5EF4-FFF2-40B4-BE49-F238E27FC236}">
                <a16:creationId xmlns:a16="http://schemas.microsoft.com/office/drawing/2014/main" id="{DAF892B9-220F-614E-AC16-9B6B7BC46206}"/>
              </a:ext>
            </a:extLst>
          </p:cNvPr>
          <p:cNvSpPr/>
          <p:nvPr/>
        </p:nvSpPr>
        <p:spPr>
          <a:xfrm>
            <a:off x="838200" y="5791200"/>
            <a:ext cx="6858000" cy="381000"/>
          </a:xfrm>
          <a:prstGeom prst="roundRect">
            <a:avLst/>
          </a:prstGeom>
          <a:solidFill>
            <a:srgbClr val="AF71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remember the binary representation of these special values.</a:t>
            </a:r>
          </a:p>
        </p:txBody>
      </p:sp>
    </p:spTree>
    <p:extLst>
      <p:ext uri="{BB962C8B-B14F-4D97-AF65-F5344CB8AC3E}">
        <p14:creationId xmlns:p14="http://schemas.microsoft.com/office/powerpoint/2010/main" val="163263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1290" y="457200"/>
            <a:ext cx="7772400" cy="605425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Addition &amp; Subtraction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290" y="1371600"/>
            <a:ext cx="7776575" cy="4191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Just like in grade school  (carry/borrow 1s)</a:t>
            </a:r>
            <a:br>
              <a:rPr lang="en-US" altLang="en-US" sz="2000" dirty="0"/>
            </a:br>
            <a:r>
              <a:rPr lang="en-US" altLang="en-US" sz="2000" dirty="0">
                <a:latin typeface="Courier New" pitchFamily="49" charset="0"/>
              </a:rPr>
              <a:t>	  0101		  0111	  	  0110</a:t>
            </a:r>
            <a:br>
              <a:rPr lang="en-US" altLang="en-US" sz="2000" dirty="0">
                <a:latin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u="sng" dirty="0">
                <a:latin typeface="Courier New" pitchFamily="49" charset="0"/>
              </a:rPr>
              <a:t>+ 0001		- 0110		- 0101</a:t>
            </a:r>
            <a:br>
              <a:rPr lang="en-US" altLang="en-US" sz="2000" u="sng" dirty="0"/>
            </a:b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0110		  0001		  0001</a:t>
            </a:r>
            <a:endParaRPr lang="en-US" alt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/>
              <a:t>Two's complement operations easy</a:t>
            </a:r>
          </a:p>
          <a:p>
            <a:pPr lvl="1" eaLnBrk="1" hangingPunct="1"/>
            <a:r>
              <a:rPr lang="en-US" altLang="en-US" sz="1800" dirty="0"/>
              <a:t>subtraction using addition of negative numbers</a:t>
            </a:r>
            <a:br>
              <a:rPr lang="en-US" altLang="en-US" sz="1800" dirty="0"/>
            </a:br>
            <a:r>
              <a:rPr lang="en-US" altLang="en-US" sz="1800" dirty="0">
                <a:latin typeface="Courier New" pitchFamily="49" charset="0"/>
              </a:rPr>
              <a:t>0110–0101=&gt;0110+(-0101)=&gt;0110+1011 =&gt; 1111 (-1)</a:t>
            </a:r>
          </a:p>
          <a:p>
            <a:pPr marL="457200" lvl="1" indent="0" eaLnBrk="1" hangingPunct="1"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(the extra carryout is not needed, this is not an overflow case.) </a:t>
            </a:r>
          </a:p>
          <a:p>
            <a:pPr eaLnBrk="1" hangingPunct="1"/>
            <a:r>
              <a:rPr lang="en-US" altLang="en-US" sz="2000" dirty="0">
                <a:solidFill>
                  <a:srgbClr val="C00000"/>
                </a:solidFill>
              </a:rPr>
              <a:t>Overflow</a:t>
            </a:r>
            <a:r>
              <a:rPr lang="en-US" altLang="en-US" sz="2000" dirty="0"/>
              <a:t>  (result too large for finite computer word):</a:t>
            </a:r>
          </a:p>
          <a:p>
            <a:pPr lvl="1" eaLnBrk="1" hangingPunct="1"/>
            <a:r>
              <a:rPr lang="en-US" altLang="en-US" sz="1800" dirty="0"/>
              <a:t>e.g.,  adding two n-bit numbers does not yield an n-bit number</a:t>
            </a:r>
            <a:br>
              <a:rPr lang="en-US" altLang="en-US" sz="1800" dirty="0"/>
            </a:br>
            <a:r>
              <a:rPr lang="en-US" altLang="en-US" sz="1800" dirty="0">
                <a:latin typeface="Courier New" pitchFamily="49" charset="0"/>
              </a:rPr>
              <a:t>	  0111	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u="sng" dirty="0">
                <a:latin typeface="Courier New" pitchFamily="49" charset="0"/>
              </a:rPr>
              <a:t>+ 0001	 </a:t>
            </a:r>
            <a:r>
              <a:rPr lang="en-US" altLang="en-US" sz="1800" dirty="0">
                <a:latin typeface="Courier New" pitchFamily="49" charset="0"/>
              </a:rPr>
              <a:t>     </a:t>
            </a:r>
            <a:r>
              <a:rPr lang="en-US" altLang="en-US" sz="1800" i="1" dirty="0"/>
              <a:t>This is an overflow case.</a:t>
            </a:r>
          </a:p>
          <a:p>
            <a:pPr marL="457200" lvl="1" indent="0" eaLnBrk="1" hangingPunct="1">
              <a:buNone/>
            </a:pPr>
            <a:r>
              <a:rPr lang="en-US" altLang="en-US" sz="1800" i="1" dirty="0">
                <a:latin typeface="Courier New" pitchFamily="49" charset="0"/>
              </a:rPr>
              <a:t>  </a:t>
            </a:r>
            <a:r>
              <a:rPr lang="en-US" altLang="en-US" sz="1800" dirty="0">
                <a:latin typeface="Courier New" pitchFamily="49" charset="0"/>
              </a:rPr>
              <a:t>   1000	      </a:t>
            </a:r>
            <a:r>
              <a:rPr lang="en-US" altLang="en-US" sz="1800" i="1" dirty="0"/>
              <a:t>In case of overflow, not necessary to have a carryout.</a:t>
            </a:r>
          </a:p>
        </p:txBody>
      </p:sp>
    </p:spTree>
    <p:extLst>
      <p:ext uri="{BB962C8B-B14F-4D97-AF65-F5344CB8AC3E}">
        <p14:creationId xmlns:p14="http://schemas.microsoft.com/office/powerpoint/2010/main" val="408139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Illustration: Binary Addition with Carries</a:t>
            </a:r>
          </a:p>
        </p:txBody>
      </p:sp>
      <p:pic>
        <p:nvPicPr>
          <p:cNvPr id="12291" name="Picture 4" descr="f03-01-P37449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33600"/>
            <a:ext cx="8153400" cy="2286000"/>
          </a:xfrm>
          <a:noFill/>
        </p:spPr>
      </p:pic>
      <p:sp>
        <p:nvSpPr>
          <p:cNvPr id="2" name="Rounded Rectangle 1" descr="Overflow in addition/subtraction" title="Note">
            <a:extLst>
              <a:ext uri="{FF2B5EF4-FFF2-40B4-BE49-F238E27FC236}">
                <a16:creationId xmlns:a16="http://schemas.microsoft.com/office/drawing/2014/main" id="{76FDAE87-9EF4-2D4E-AB04-B1F359D96A48}"/>
              </a:ext>
            </a:extLst>
          </p:cNvPr>
          <p:cNvSpPr/>
          <p:nvPr/>
        </p:nvSpPr>
        <p:spPr>
          <a:xfrm>
            <a:off x="1143000" y="5029200"/>
            <a:ext cx="7086600" cy="1143000"/>
          </a:xfrm>
          <a:prstGeom prst="roundRect">
            <a:avLst/>
          </a:prstGeom>
          <a:solidFill>
            <a:srgbClr val="AF71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Note: we will not cover details of 2’s complement operations (add, sub). What we need to know are the overflow situation of these operations (see next slide). </a:t>
            </a:r>
          </a:p>
        </p:txBody>
      </p:sp>
    </p:spTree>
    <p:extLst>
      <p:ext uri="{BB962C8B-B14F-4D97-AF65-F5344CB8AC3E}">
        <p14:creationId xmlns:p14="http://schemas.microsoft.com/office/powerpoint/2010/main" val="267277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7027-95A7-F448-B9E3-646FF032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Overflow Detection in Additions</a:t>
            </a:r>
          </a:p>
        </p:txBody>
      </p:sp>
      <p:graphicFrame>
        <p:nvGraphicFramePr>
          <p:cNvPr id="4" name="Content Placeholder 3" descr="Overflow detection" title="Table">
            <a:extLst>
              <a:ext uri="{FF2B5EF4-FFF2-40B4-BE49-F238E27FC236}">
                <a16:creationId xmlns:a16="http://schemas.microsoft.com/office/drawing/2014/main" id="{ED898A08-E326-6048-9803-40D0E5FA1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98922"/>
              </p:ext>
            </p:extLst>
          </p:nvPr>
        </p:nvGraphicFramePr>
        <p:xfrm>
          <a:off x="533400" y="1981200"/>
          <a:ext cx="792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6342723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358384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866062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862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Overflow?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6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Positive (start with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9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1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 (start with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2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Don’t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Don’t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496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4FABD4-1E90-AE48-ADFF-7EF09D31B580}"/>
              </a:ext>
            </a:extLst>
          </p:cNvPr>
          <p:cNvSpPr txBox="1"/>
          <p:nvPr/>
        </p:nvSpPr>
        <p:spPr>
          <a:xfrm>
            <a:off x="1219200" y="53340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ignore cases for subtraction as subtraction of 2’s complement is done via addition.</a:t>
            </a:r>
          </a:p>
        </p:txBody>
      </p:sp>
    </p:spTree>
    <p:extLst>
      <p:ext uri="{BB962C8B-B14F-4D97-AF65-F5344CB8AC3E}">
        <p14:creationId xmlns:p14="http://schemas.microsoft.com/office/powerpoint/2010/main" val="203126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1290" y="5334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Meaning of bits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474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Bits don’t have inherent meanings.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For example, a memory location contains the following 32-bit sequence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/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10001101100110000000000000010100</a:t>
            </a:r>
          </a:p>
          <a:p>
            <a:pPr lvl="1" eaLnBrk="1" hangingPunct="1">
              <a:spcBef>
                <a:spcPts val="0"/>
              </a:spcBef>
            </a:pPr>
            <a:endParaRPr lang="en-US" altLang="en-US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en-US" dirty="0">
                <a:solidFill>
                  <a:srgbClr val="C00000"/>
                </a:solidFill>
              </a:rPr>
              <a:t>Thinking questions: Under MIPS architecture, what does this bit sequence represent?</a:t>
            </a:r>
          </a:p>
        </p:txBody>
      </p:sp>
    </p:spTree>
    <p:extLst>
      <p:ext uri="{BB962C8B-B14F-4D97-AF65-F5344CB8AC3E}">
        <p14:creationId xmlns:p14="http://schemas.microsoft.com/office/powerpoint/2010/main" val="20137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1290" y="5334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Meaning of bits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474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Bits don’t have inherent meanings.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For example, a memory location contains the following 32-bit sequence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/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10001101100110000000000000010100</a:t>
            </a:r>
          </a:p>
          <a:p>
            <a:pPr lvl="1" eaLnBrk="1" hangingPunct="1">
              <a:spcBef>
                <a:spcPts val="0"/>
              </a:spcBef>
            </a:pPr>
            <a:endParaRPr lang="en-US" altLang="en-US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en-US" dirty="0">
                <a:solidFill>
                  <a:srgbClr val="C00000"/>
                </a:solidFill>
              </a:rPr>
              <a:t>Thinking questions: Under MIPS architecture, what does this bit sequence represent?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dirty="0"/>
              <a:t>Hint: it could represent a binary number in 2’s complement; or it could represent a MIPS instruction (next Lecture), or it could represent a floating-point number (Module 5), 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963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2F70-752B-9948-82A3-E709D597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55" y="304800"/>
            <a:ext cx="7772400" cy="902918"/>
          </a:xfrm>
        </p:spPr>
        <p:txBody>
          <a:bodyPr/>
          <a:lstStyle/>
          <a:p>
            <a:r>
              <a:rPr lang="en-US" sz="3600">
                <a:solidFill>
                  <a:srgbClr val="FF0000"/>
                </a:solidFill>
              </a:rPr>
              <a:t>Summary 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0FC6-053C-7948-87AE-8E9722C2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55" y="1371600"/>
            <a:ext cx="7772400" cy="4495800"/>
          </a:xfrm>
        </p:spPr>
        <p:txBody>
          <a:bodyPr/>
          <a:lstStyle/>
          <a:p>
            <a:r>
              <a:rPr lang="en-US" sz="2800" dirty="0"/>
              <a:t>What we covered</a:t>
            </a:r>
          </a:p>
          <a:p>
            <a:pPr lvl="1"/>
            <a:r>
              <a:rPr lang="en-US" sz="2400" dirty="0"/>
              <a:t>Number representations (whole numbers)</a:t>
            </a:r>
          </a:p>
          <a:p>
            <a:pPr lvl="2"/>
            <a:r>
              <a:rPr lang="en-US" sz="2000" dirty="0"/>
              <a:t>binary, hexadecimal</a:t>
            </a:r>
          </a:p>
          <a:p>
            <a:pPr lvl="2"/>
            <a:r>
              <a:rPr lang="en-US" sz="2000" dirty="0"/>
              <a:t>unsigned, two’s complement</a:t>
            </a:r>
          </a:p>
          <a:p>
            <a:pPr lvl="1"/>
            <a:r>
              <a:rPr lang="en-US" sz="2400" dirty="0"/>
              <a:t>Integer addition/subtraction, overflow</a:t>
            </a:r>
            <a:endParaRPr lang="en-US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363889-656A-46C3-8C04-64FBDCDFA2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Lecture 4b : Number Representations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24C0196-32A0-421B-AFDF-6B0F334CAD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Wave 1" descr="binary for Machines" title="Note">
            <a:extLst>
              <a:ext uri="{FF2B5EF4-FFF2-40B4-BE49-F238E27FC236}">
                <a16:creationId xmlns:a16="http://schemas.microsoft.com/office/drawing/2014/main" id="{5F991A56-B0E4-8542-BBAE-71572A8061D7}"/>
              </a:ext>
            </a:extLst>
          </p:cNvPr>
          <p:cNvSpPr/>
          <p:nvPr/>
        </p:nvSpPr>
        <p:spPr>
          <a:xfrm>
            <a:off x="2819400" y="3810000"/>
            <a:ext cx="4038600" cy="1371600"/>
          </a:xfrm>
          <a:prstGeom prst="wave">
            <a:avLst/>
          </a:prstGeom>
          <a:solidFill>
            <a:srgbClr val="AF71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Machines speak binary!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BEAAF6-6071-496C-8E54-9CAA32516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Binary Representation  </a:t>
            </a:r>
          </a:p>
        </p:txBody>
      </p:sp>
      <p:sp>
        <p:nvSpPr>
          <p:cNvPr id="10243" name="Rectangle 3" descr="prerequisite requirement" title="note">
            <a:extLst>
              <a:ext uri="{FF2B5EF4-FFF2-40B4-BE49-F238E27FC236}">
                <a16:creationId xmlns:a16="http://schemas.microsoft.com/office/drawing/2014/main" id="{44138076-41EF-40CF-B56E-D9EB2506E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648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Bits are just 0s and 1s (no inherent meaning)</a:t>
            </a:r>
          </a:p>
          <a:p>
            <a:pPr lvl="1" eaLnBrk="1" hangingPunct="1"/>
            <a:r>
              <a:rPr lang="en-US" altLang="en-US" sz="2000" dirty="0"/>
              <a:t>conventions define relationship between bits and numbers/instructions</a:t>
            </a:r>
          </a:p>
          <a:p>
            <a:pPr eaLnBrk="1" hangingPunct="1"/>
            <a:r>
              <a:rPr lang="en-US" altLang="en-US" sz="2800" dirty="0"/>
              <a:t>Numbers</a:t>
            </a:r>
          </a:p>
          <a:p>
            <a:pPr lvl="1" eaLnBrk="1" hangingPunct="1"/>
            <a:r>
              <a:rPr lang="en-US" altLang="en-US" sz="2000" dirty="0">
                <a:solidFill>
                  <a:srgbClr val="0070C0"/>
                </a:solidFill>
              </a:rPr>
              <a:t>Binary numbers </a:t>
            </a:r>
            <a:r>
              <a:rPr lang="en-US" altLang="en-US" sz="2000" dirty="0"/>
              <a:t>(base 2)</a:t>
            </a:r>
            <a:br>
              <a:rPr lang="en-US" altLang="en-US" sz="2000" dirty="0"/>
            </a:br>
            <a:r>
              <a:rPr lang="en-US" altLang="en-US" sz="2000" dirty="0"/>
              <a:t>	0000 0001 0010 0011 0100 0101 0110 0111  </a:t>
            </a:r>
          </a:p>
          <a:p>
            <a:pPr lvl="2" eaLnBrk="1" hangingPunct="1"/>
            <a:r>
              <a:rPr lang="en-US" altLang="en-US" sz="1800" dirty="0"/>
              <a:t>Decimal range of a 32-bit binary number:  0 .. 2</a:t>
            </a:r>
            <a:r>
              <a:rPr lang="en-US" altLang="en-US" sz="1800" baseline="30000" dirty="0"/>
              <a:t>n</a:t>
            </a:r>
            <a:r>
              <a:rPr lang="en-US" altLang="en-US" sz="1800" dirty="0"/>
              <a:t>-1</a:t>
            </a:r>
          </a:p>
          <a:p>
            <a:pPr lvl="1" eaLnBrk="1" hangingPunct="1"/>
            <a:r>
              <a:rPr lang="en-US" altLang="en-US" sz="2000" dirty="0">
                <a:solidFill>
                  <a:srgbClr val="0070C0"/>
                </a:solidFill>
              </a:rPr>
              <a:t>two’s complement </a:t>
            </a:r>
            <a:r>
              <a:rPr lang="en-US" altLang="en-US" sz="2000" dirty="0"/>
              <a:t>representation</a:t>
            </a:r>
          </a:p>
          <a:p>
            <a:pPr lvl="2" eaLnBrk="1" hangingPunct="1"/>
            <a:r>
              <a:rPr lang="en-US" altLang="en-US" sz="1600" dirty="0"/>
              <a:t>To represent both positive &amp; negative numbers</a:t>
            </a:r>
          </a:p>
          <a:p>
            <a:pPr eaLnBrk="1" hangingPunct="1"/>
            <a:r>
              <a:rPr lang="en-US" altLang="en-US" sz="2400" dirty="0"/>
              <a:t>Instructions</a:t>
            </a:r>
          </a:p>
          <a:p>
            <a:pPr lvl="1" eaLnBrk="1" hangingPunct="1"/>
            <a:r>
              <a:rPr lang="en-US" altLang="en-US" sz="2000" dirty="0"/>
              <a:t>Represented by binary numbers too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EF3286-7F62-7A47-84EB-7527C583693B}"/>
              </a:ext>
            </a:extLst>
          </p:cNvPr>
          <p:cNvSpPr/>
          <p:nvPr/>
        </p:nvSpPr>
        <p:spPr>
          <a:xfrm>
            <a:off x="5029200" y="2743200"/>
            <a:ext cx="3276600" cy="685800"/>
          </a:xfrm>
          <a:prstGeom prst="roundRect">
            <a:avLst/>
          </a:prstGeom>
          <a:solidFill>
            <a:srgbClr val="AF71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Expected background: familiar with binary numbers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6429AB4-64E3-4634-96B6-0DBBFA7F4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953000" cy="533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Hex Numbers 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8017076-CF4E-4C07-86B1-360547278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82666"/>
            <a:ext cx="5181600" cy="521813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2400" dirty="0"/>
              <a:t>Hex (short for hexadecimal): Base 16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2400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/>
              <a:t>Hex numbers</a:t>
            </a:r>
            <a:r>
              <a:rPr lang="en-US" sz="2800" dirty="0"/>
              <a:t>: </a:t>
            </a:r>
            <a:r>
              <a:rPr lang="en-US" sz="2400" dirty="0"/>
              <a:t>0-9, A-F   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sz="2400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/>
              <a:t>Examples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sz="2400" dirty="0"/>
              <a:t>	01011111</a:t>
            </a:r>
            <a:r>
              <a:rPr lang="en-US" sz="2400" baseline="-25000" dirty="0"/>
              <a:t>2</a:t>
            </a:r>
            <a:r>
              <a:rPr lang="en-US" sz="2400" dirty="0"/>
              <a:t>   </a:t>
            </a:r>
            <a:r>
              <a:rPr lang="en-US" sz="2400" dirty="0">
                <a:sym typeface="Wingdings" pitchFamily="2" charset="2"/>
              </a:rPr>
              <a:t> 		5F</a:t>
            </a:r>
            <a:r>
              <a:rPr lang="en-US" sz="2400" baseline="-25000" dirty="0">
                <a:sym typeface="Wingdings" pitchFamily="2" charset="2"/>
              </a:rPr>
              <a:t>16</a:t>
            </a: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sz="2400" dirty="0"/>
              <a:t>Hex: better readability/writability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000" dirty="0"/>
              <a:t> </a:t>
            </a:r>
            <a:endParaRPr lang="en-US" sz="2400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sz="2400" dirty="0"/>
              <a:t>A prefix 0x commonly used as to indicate it’s a hex number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sz="2400" dirty="0"/>
              <a:t>	 0x5F   </a:t>
            </a:r>
            <a:r>
              <a:rPr lang="en-US" sz="2400" dirty="0">
                <a:sym typeface="Wingdings" pitchFamily="2" charset="2"/>
              </a:rPr>
              <a:t> 	  5F</a:t>
            </a:r>
            <a:r>
              <a:rPr lang="en-US" sz="2400" baseline="-25000" dirty="0">
                <a:sym typeface="Wingdings" pitchFamily="2" charset="2"/>
              </a:rPr>
              <a:t>16</a:t>
            </a: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	 </a:t>
            </a:r>
            <a:endParaRPr lang="en-US" sz="2800" dirty="0"/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5A4AAB1C-C91A-3A43-B460-5C9BC193BF41}"/>
              </a:ext>
            </a:extLst>
          </p:cNvPr>
          <p:cNvSpPr/>
          <p:nvPr/>
        </p:nvSpPr>
        <p:spPr>
          <a:xfrm>
            <a:off x="3581400" y="3178271"/>
            <a:ext cx="381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C9B9BBD-461C-9E4A-BC2F-F3E8ABE80266}"/>
              </a:ext>
            </a:extLst>
          </p:cNvPr>
          <p:cNvSpPr/>
          <p:nvPr/>
        </p:nvSpPr>
        <p:spPr>
          <a:xfrm flipV="1">
            <a:off x="2971800" y="5791200"/>
            <a:ext cx="381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 descr="Hex to binary" title="Table">
            <a:extLst>
              <a:ext uri="{FF2B5EF4-FFF2-40B4-BE49-F238E27FC236}">
                <a16:creationId xmlns:a16="http://schemas.microsoft.com/office/drawing/2014/main" id="{F7DC4E2B-9EBA-4342-A2E5-0746178BE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31926"/>
              </p:ext>
            </p:extLst>
          </p:nvPr>
        </p:nvGraphicFramePr>
        <p:xfrm>
          <a:off x="6690986" y="715028"/>
          <a:ext cx="19050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8497286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3081563"/>
                    </a:ext>
                  </a:extLst>
                </a:gridCol>
              </a:tblGrid>
              <a:tr h="289003"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36622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189182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25872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83808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30457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73215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15926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63553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797447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09997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2763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10204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959142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71442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621207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1110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1129"/>
                  </a:ext>
                </a:extLst>
              </a:tr>
              <a:tr h="289003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213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5220-B3A7-DE48-98B0-043F3210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-&gt; Hex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F9B8-2EDD-6741-BA0B-04DFEC69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Convert a 32-bit binary number to a 8-digit hex number: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000" dirty="0"/>
              <a:t>00100000111110100101110000111110 split to 4 digits in a group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	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000" dirty="0"/>
              <a:t>0010 0000 1111 1010 0101 1100 0011 1110 convert 4 bits to a hex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   2      0     F     A    5      C     3      E   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So we have	0x20FA5C3E</a:t>
            </a:r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92E5865-C830-A14B-9486-D14726F1FB69}"/>
              </a:ext>
            </a:extLst>
          </p:cNvPr>
          <p:cNvSpPr/>
          <p:nvPr/>
        </p:nvSpPr>
        <p:spPr>
          <a:xfrm>
            <a:off x="3879560" y="2743200"/>
            <a:ext cx="262671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B454AA6B-E672-0744-B0B5-4567CE254662}"/>
              </a:ext>
            </a:extLst>
          </p:cNvPr>
          <p:cNvSpPr/>
          <p:nvPr/>
        </p:nvSpPr>
        <p:spPr>
          <a:xfrm>
            <a:off x="3886200" y="3581400"/>
            <a:ext cx="256032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DC0B-396D-254C-AAEB-7E5EC6F7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Hex -&gt; Binary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B5ED-49F6-BA49-877B-DDD0FEE1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Convert a 4-digit hex to binary: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		0x3A25	convert each digit to binary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0011 1010 0010 0101	combine, that’s the result.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Practice:</a:t>
            </a:r>
          </a:p>
          <a:p>
            <a:pPr marL="0" indent="0">
              <a:buNone/>
            </a:pPr>
            <a:r>
              <a:rPr lang="en-US" sz="2800" dirty="0"/>
              <a:t>	convert 0x20FA5C3E to binary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58F40F-4353-8045-875D-0B5CBB82ED2E}"/>
              </a:ext>
            </a:extLst>
          </p:cNvPr>
          <p:cNvCxnSpPr/>
          <p:nvPr/>
        </p:nvCxnSpPr>
        <p:spPr>
          <a:xfrm flipH="1">
            <a:off x="1524000" y="2971800"/>
            <a:ext cx="609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476381-5C68-604F-B0E6-23CC8FE81214}"/>
              </a:ext>
            </a:extLst>
          </p:cNvPr>
          <p:cNvCxnSpPr>
            <a:cxnSpLocks/>
          </p:cNvCxnSpPr>
          <p:nvPr/>
        </p:nvCxnSpPr>
        <p:spPr>
          <a:xfrm flipH="1">
            <a:off x="2133600" y="2971800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64FC49-090C-D243-BF44-17D003CEE8BE}"/>
              </a:ext>
            </a:extLst>
          </p:cNvPr>
          <p:cNvCxnSpPr>
            <a:cxnSpLocks/>
          </p:cNvCxnSpPr>
          <p:nvPr/>
        </p:nvCxnSpPr>
        <p:spPr>
          <a:xfrm>
            <a:off x="2590800" y="2971800"/>
            <a:ext cx="3048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D8C075-9A7E-F141-90BD-C693D72EB6E2}"/>
              </a:ext>
            </a:extLst>
          </p:cNvPr>
          <p:cNvCxnSpPr>
            <a:cxnSpLocks/>
          </p:cNvCxnSpPr>
          <p:nvPr/>
        </p:nvCxnSpPr>
        <p:spPr>
          <a:xfrm>
            <a:off x="2781300" y="2971800"/>
            <a:ext cx="6858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 descr="use hex for binary for convenience" title="note">
            <a:extLst>
              <a:ext uri="{FF2B5EF4-FFF2-40B4-BE49-F238E27FC236}">
                <a16:creationId xmlns:a16="http://schemas.microsoft.com/office/drawing/2014/main" id="{1F9EBACA-8145-884C-B434-837B5EC40D73}"/>
              </a:ext>
            </a:extLst>
          </p:cNvPr>
          <p:cNvSpPr/>
          <p:nvPr/>
        </p:nvSpPr>
        <p:spPr>
          <a:xfrm>
            <a:off x="914400" y="5715000"/>
            <a:ext cx="7924800" cy="533400"/>
          </a:xfrm>
          <a:prstGeom prst="roundRect">
            <a:avLst/>
          </a:prstGeom>
          <a:solidFill>
            <a:srgbClr val="AF71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 many cases, for convenience, we will use hex to represent binary.</a:t>
            </a:r>
          </a:p>
        </p:txBody>
      </p:sp>
    </p:spTree>
    <p:extLst>
      <p:ext uri="{BB962C8B-B14F-4D97-AF65-F5344CB8AC3E}">
        <p14:creationId xmlns:p14="http://schemas.microsoft.com/office/powerpoint/2010/main" val="88958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748" y="533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Signed Number Representations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olidFill>
                  <a:srgbClr val="0070C0"/>
                </a:solidFill>
              </a:rPr>
              <a:t>Sign Magnitude         </a:t>
            </a:r>
            <a:r>
              <a:rPr lang="en-US" altLang="en-US" sz="2000" dirty="0">
                <a:solidFill>
                  <a:srgbClr val="7030A0"/>
                </a:solidFill>
              </a:rPr>
              <a:t>One's Complement     </a:t>
            </a:r>
            <a:r>
              <a:rPr lang="en-US" altLang="en-US" sz="2000" dirty="0">
                <a:solidFill>
                  <a:srgbClr val="C00000"/>
                </a:solidFill>
              </a:rPr>
              <a:t>Two's Complement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000" dirty="0"/>
              <a:t>000 = +0	000 = +0		000 = +0</a:t>
            </a:r>
            <a:br>
              <a:rPr lang="en-US" altLang="en-US" sz="2000" dirty="0"/>
            </a:br>
            <a:r>
              <a:rPr lang="en-US" altLang="en-US" sz="2000" dirty="0"/>
              <a:t>	001 = +1	001 = +1		001 = +1</a:t>
            </a:r>
            <a:br>
              <a:rPr lang="en-US" altLang="en-US" sz="2000" dirty="0"/>
            </a:br>
            <a:r>
              <a:rPr lang="en-US" altLang="en-US" sz="2000" dirty="0"/>
              <a:t>	010 = +2	010 = +2		010 = +2</a:t>
            </a:r>
            <a:br>
              <a:rPr lang="en-US" altLang="en-US" sz="2000" dirty="0"/>
            </a:br>
            <a:r>
              <a:rPr lang="en-US" altLang="en-US" sz="2000" dirty="0"/>
              <a:t>	011 = +3	011 = +3		011 = +3</a:t>
            </a:r>
            <a:br>
              <a:rPr lang="en-US" altLang="en-US" sz="2000" dirty="0"/>
            </a:br>
            <a:r>
              <a:rPr lang="en-US" altLang="en-US" sz="2000" dirty="0"/>
              <a:t>	100 = -0		100 = -3			100 = -4</a:t>
            </a:r>
            <a:br>
              <a:rPr lang="en-US" altLang="en-US" sz="2000" dirty="0"/>
            </a:br>
            <a:r>
              <a:rPr lang="en-US" altLang="en-US" sz="2000" dirty="0"/>
              <a:t>	101 = -1		101 = -2			101 = -3</a:t>
            </a:r>
            <a:br>
              <a:rPr lang="en-US" altLang="en-US" sz="2000" dirty="0"/>
            </a:br>
            <a:r>
              <a:rPr lang="en-US" altLang="en-US" sz="2000" dirty="0"/>
              <a:t>	110 = -2		110 = -1			110 = -2</a:t>
            </a:r>
            <a:br>
              <a:rPr lang="en-US" altLang="en-US" sz="2000" dirty="0"/>
            </a:br>
            <a:r>
              <a:rPr lang="en-US" altLang="en-US" sz="2000" dirty="0"/>
              <a:t>	111 = -3		111 = -0			111 = -1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Issues:  balance, number of zeros, ease of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Which one is best?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Most commonly used: 2’s complement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Teardrop 1" descr="Why 2's complement comnmonly used?" title="Sharing question">
            <a:extLst>
              <a:ext uri="{FF2B5EF4-FFF2-40B4-BE49-F238E27FC236}">
                <a16:creationId xmlns:a16="http://schemas.microsoft.com/office/drawing/2014/main" id="{6D5E7F8D-F30D-8645-970E-780F92D9289A}"/>
              </a:ext>
            </a:extLst>
          </p:cNvPr>
          <p:cNvSpPr/>
          <p:nvPr/>
        </p:nvSpPr>
        <p:spPr>
          <a:xfrm>
            <a:off x="5257800" y="5334000"/>
            <a:ext cx="3175348" cy="914400"/>
          </a:xfrm>
          <a:prstGeom prst="teardrop">
            <a:avLst/>
          </a:prstGeom>
          <a:solidFill>
            <a:srgbClr val="AF71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Sharing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question: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why 2’s complement?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9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8868-6859-2043-ADBA-1631BB0F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Two’s complement representation: </a:t>
            </a:r>
            <a:r>
              <a:rPr lang="en-US" sz="2800" dirty="0">
                <a:solidFill>
                  <a:srgbClr val="FF0000"/>
                </a:solidFill>
              </a:rPr>
              <a:t>Review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7B85-59DA-9E4C-9FB4-14AA350D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Two’s complement representations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5 =&gt; 0101	 -5 =&gt; 1011</a:t>
            </a:r>
          </a:p>
          <a:p>
            <a:pPr lvl="1" eaLnBrk="1" hangingPunct="1"/>
            <a:r>
              <a:rPr lang="en-US" altLang="en-US" sz="2400" dirty="0"/>
              <a:t>How to represent a negative number in 2’s complement? </a:t>
            </a:r>
          </a:p>
          <a:p>
            <a:pPr lvl="2" eaLnBrk="1" hangingPunct="1"/>
            <a:r>
              <a:rPr lang="en-US" altLang="en-US" sz="2000" dirty="0">
                <a:solidFill>
                  <a:srgbClr val="0070C0"/>
                </a:solidFill>
              </a:rPr>
              <a:t>Invert all bits, then add 1. </a:t>
            </a:r>
          </a:p>
          <a:p>
            <a:pPr lvl="2" eaLnBrk="1" hangingPunct="1"/>
            <a:endParaRPr lang="en-US" altLang="en-US" sz="2000" dirty="0">
              <a:solidFill>
                <a:srgbClr val="0070C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Special note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Here 2’s complement representation of number doesn’t mean to negating (or taking 2’s complement operation) of that number.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Therefore, 2’s complement representation of 5 is 0101 (do not to convert 5 to -5!)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3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Sign Extension </a:t>
            </a:r>
            <a:br>
              <a:rPr lang="en-US" altLang="en-US" sz="3200" dirty="0">
                <a:solidFill>
                  <a:srgbClr val="FF0000"/>
                </a:solidFill>
              </a:rPr>
            </a:br>
            <a:r>
              <a:rPr lang="en-US" altLang="en-US" sz="2800" dirty="0">
                <a:solidFill>
                  <a:srgbClr val="FF0000"/>
                </a:solidFill>
              </a:rPr>
              <a:t>of Two’s Complement Numbers  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Converting n-bit numbers to more than n bits:</a:t>
            </a:r>
          </a:p>
          <a:p>
            <a:pPr lvl="1" eaLnBrk="1" hangingPunct="1"/>
            <a:r>
              <a:rPr lang="en-US" altLang="en-US" sz="2000" dirty="0"/>
              <a:t>For example:  4-bit representation of 5 and -5 are as follows: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5:  0101		-5:  1011</a:t>
            </a:r>
          </a:p>
          <a:p>
            <a:pPr lvl="1" eaLnBrk="1" hangingPunct="1"/>
            <a:r>
              <a:rPr lang="en-US" altLang="en-US" sz="2000" dirty="0"/>
              <a:t>To extend to 8-bit representation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copy the most significant bit (the sign bit) into the other bits</a:t>
            </a:r>
            <a:br>
              <a:rPr lang="en-US" altLang="en-US" sz="2000" dirty="0"/>
            </a:br>
            <a:r>
              <a:rPr lang="en-US" altLang="en-US" sz="2000" dirty="0">
                <a:latin typeface="Courier New" pitchFamily="49" charset="0"/>
              </a:rPr>
              <a:t>	0101  -&gt; 0000 0101</a:t>
            </a:r>
            <a:br>
              <a:rPr lang="en-US" altLang="en-US" sz="2000" dirty="0">
                <a:latin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</a:rPr>
              <a:t>	1011  -&gt; 1111 1011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This is called "</a:t>
            </a:r>
            <a:r>
              <a:rPr lang="en-US" altLang="en-US" sz="2000" dirty="0">
                <a:solidFill>
                  <a:srgbClr val="C00000"/>
                </a:solidFill>
              </a:rPr>
              <a:t>sign extension</a:t>
            </a:r>
            <a:r>
              <a:rPr lang="en-US" altLang="en-US" sz="2000" dirty="0"/>
              <a:t>"    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400" dirty="0"/>
              <a:t>Usage in MIPS (Module 6)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</a:t>
            </a:r>
            <a:r>
              <a:rPr lang="en-US" altLang="en-US" sz="2000" dirty="0"/>
              <a:t>e.g. </a:t>
            </a:r>
            <a:r>
              <a:rPr lang="en-US" altLang="en-US" sz="2000" dirty="0" err="1"/>
              <a:t>addi</a:t>
            </a:r>
            <a:r>
              <a:rPr lang="en-US" altLang="en-US" sz="2000" dirty="0"/>
              <a:t> instruction’s 16-bit immediate gets 	converted to 32 bits 	for arithmetic operations.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3" name="Rounded Rectangle 2" descr="Avoid improper extension of bits" title="Warning">
            <a:extLst>
              <a:ext uri="{FF2B5EF4-FFF2-40B4-BE49-F238E27FC236}">
                <a16:creationId xmlns:a16="http://schemas.microsoft.com/office/drawing/2014/main" id="{FA040B33-E5BC-2840-ACDE-26AFB0F175E3}"/>
              </a:ext>
            </a:extLst>
          </p:cNvPr>
          <p:cNvSpPr/>
          <p:nvPr/>
        </p:nvSpPr>
        <p:spPr>
          <a:xfrm>
            <a:off x="4800600" y="3429000"/>
            <a:ext cx="3886200" cy="1447800"/>
          </a:xfrm>
          <a:prstGeom prst="roundRect">
            <a:avLst/>
          </a:prstGeom>
          <a:solidFill>
            <a:srgbClr val="AF71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Warning: don’t just add 0s in front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e.g. 1011 -&gt; 00001010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extension, 8-bit now actually represents 10 (not -5!)</a:t>
            </a:r>
          </a:p>
        </p:txBody>
      </p:sp>
    </p:spTree>
    <p:extLst>
      <p:ext uri="{BB962C8B-B14F-4D97-AF65-F5344CB8AC3E}">
        <p14:creationId xmlns:p14="http://schemas.microsoft.com/office/powerpoint/2010/main" val="33215837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1275</Words>
  <Application>Microsoft Macintosh PowerPoint</Application>
  <PresentationFormat>On-screen Show (4:3)</PresentationFormat>
  <Paragraphs>191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Courier New</vt:lpstr>
      <vt:lpstr>Times New Roman</vt:lpstr>
      <vt:lpstr>Wingdings</vt:lpstr>
      <vt:lpstr>Default Design</vt:lpstr>
      <vt:lpstr>Lecture 4b : Number Representations </vt:lpstr>
      <vt:lpstr>Lecture 4b : Number Representations </vt:lpstr>
      <vt:lpstr>Binary Representation  </vt:lpstr>
      <vt:lpstr>Hex Numbers  </vt:lpstr>
      <vt:lpstr>Binary -&gt; Hex </vt:lpstr>
      <vt:lpstr> Hex -&gt; Binary </vt:lpstr>
      <vt:lpstr>Signed Number Representations</vt:lpstr>
      <vt:lpstr>Two’s complement representation: Review</vt:lpstr>
      <vt:lpstr>Sign Extension  of Two’s Complement Numbers  </vt:lpstr>
      <vt:lpstr>MIPS Number Representation</vt:lpstr>
      <vt:lpstr>Addition &amp; Subtraction  </vt:lpstr>
      <vt:lpstr>Illustration: Binary Addition with Carries</vt:lpstr>
      <vt:lpstr>Overflow Detection in Additions</vt:lpstr>
      <vt:lpstr>Meaning of bits</vt:lpstr>
      <vt:lpstr>Meaning of bits</vt:lpstr>
      <vt:lpstr>Summary 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lyang</dc:creator>
  <cp:lastModifiedBy>Microsoft Office User</cp:lastModifiedBy>
  <cp:revision>77</cp:revision>
  <dcterms:created xsi:type="dcterms:W3CDTF">2003-07-01T19:30:15Z</dcterms:created>
  <dcterms:modified xsi:type="dcterms:W3CDTF">2021-06-02T20:20:58Z</dcterms:modified>
</cp:coreProperties>
</file>