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45" r:id="rId2"/>
    <p:sldId id="256" r:id="rId3"/>
    <p:sldId id="282" r:id="rId4"/>
    <p:sldId id="284" r:id="rId5"/>
    <p:sldId id="274" r:id="rId6"/>
    <p:sldId id="285" r:id="rId7"/>
    <p:sldId id="286" r:id="rId8"/>
    <p:sldId id="287" r:id="rId9"/>
    <p:sldId id="275" r:id="rId10"/>
    <p:sldId id="289" r:id="rId11"/>
    <p:sldId id="288" r:id="rId12"/>
    <p:sldId id="290" r:id="rId13"/>
    <p:sldId id="276" r:id="rId14"/>
    <p:sldId id="293" r:id="rId15"/>
    <p:sldId id="296" r:id="rId16"/>
    <p:sldId id="297" r:id="rId17"/>
    <p:sldId id="277" r:id="rId18"/>
    <p:sldId id="291" r:id="rId19"/>
    <p:sldId id="298" r:id="rId20"/>
    <p:sldId id="281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FD3"/>
    <a:srgbClr val="FDFF9F"/>
    <a:srgbClr val="EFFF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25"/>
    <p:restoredTop sz="90959"/>
  </p:normalViewPr>
  <p:slideViewPr>
    <p:cSldViewPr>
      <p:cViewPr varScale="1">
        <p:scale>
          <a:sx n="99" d="100"/>
          <a:sy n="99" d="100"/>
        </p:scale>
        <p:origin x="13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1BEE59-C99F-4BEB-8E06-AEDC1A372F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AE2BB-9E73-485C-B67C-5A1596467F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7ABAAB6-BD02-424F-A41B-6A638B75BD67}" type="datetimeFigureOut">
              <a:rPr lang="en-US" altLang="en-US"/>
              <a:pPr>
                <a:defRPr/>
              </a:pPr>
              <a:t>6/2/21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59F39-6E37-4D1D-828A-08B2A45CF1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0713D-2F58-41E0-99E9-587325C49C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CE168B-7390-4BE4-BFF7-DF1CA9470F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0EC1D-EDEA-E44E-894B-D7092BECD5EC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AA17C-124F-C847-A308-0BC75B84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2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4C81CF-B759-449B-BBAD-F9AF4492B4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5458B2-CBB2-41E3-BD37-A8EC93901A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8A4D4B-399F-4774-AC0B-5C87E98125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F3187-6AF6-4B2A-912B-42580D5179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91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13B403-37CD-4743-AAB4-1D74290AFF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05EB19-B481-41DB-86D9-04D2B78DCB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60196D-E2FE-4CAC-B1E5-97223C685D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8EE81C-5720-4BB7-8CF6-9C6FDB4B7F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3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E87555-4759-434F-8AB3-4EAA0BA703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39B749-04DC-4B54-87CF-EE6BB4CFEC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BE0B55-DF81-4CC9-AD15-6F4380B83D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9B8DC5-C8DA-4D50-B262-A9D0E280E0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29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CAA47F-B7E4-4493-9F40-0C788F85D5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B405E2-99CD-4E4A-BC20-F9BE52B412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3F3CD7-927A-444D-8381-3ACF6BC5F3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CAB3FA-99F4-458A-B124-5826219CDF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83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639A5D-7725-4EEA-A3C8-97AE11673E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152834-7100-44FB-91DE-74AD31DE19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99E7E0-A30D-48B7-8767-095FA48218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D1BF5D-E18E-4DE2-8759-90FDBF0ADB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526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8ADAB9-7D40-4279-A3E3-9D1D11A1DD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DD504F-5459-437A-A914-9563C304C0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342206-8729-4EC9-8789-63748455ED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1B70A3-20D2-4D99-B06E-A4EB5777D5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1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D2072F6-8305-4339-8B84-8BB10ED1D2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0403AF-6C3A-48BC-90A7-9E2997E5AA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5E60FBE-082E-430D-BA15-328AF1B667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183ED9-A062-4675-9F63-B9B9601911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781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30F29DA-9C47-4B09-A474-BFA8C3C248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B6BFFEA-15CB-4930-88BF-0313756FA3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E05A0E2-67A3-4734-8625-A4339FE11A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045B33-8A59-45CD-8C5C-2630F1192E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70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73C9F56-9F1F-4D2D-8ACB-0869051A13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EC4F337-7634-4743-9C9D-BEB2702418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FBCA9EA-095A-40C1-BF07-AB18B14FD1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4C27D5-9443-4E58-B2C5-B970D4C9BC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47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1D5FA-9053-4758-AC73-F3FE27668C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CB8CB1-B065-40C1-8232-867E54703D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B1FADA-7563-45EF-846D-E2331055CB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CC23C-DBAA-4B05-9027-739D9D09B3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59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2A6056-3E0F-4764-B94E-AE8E7C0C90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543410-FDE9-4765-929E-54163961C9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9B291-7D49-46D1-9862-735DA5DFB9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E2A940-CA07-40A2-96ED-773BA5AAF4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00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96F18F9-7120-4127-A34D-585154E9C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95A897C-1477-4FD1-8A04-031AE3D92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62F1B65-2DD3-462F-A4CE-0EF9E75E890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0DBCA0B-67A2-41EF-A84D-1CDED8B6E7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8A108EF-7E49-4C68-B5C9-0F909DA339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3085AE8-4630-4E3C-A3AE-25A8FA84C47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hyperlink" Target="https://streaming.cpp.edu/media/Lecture4c-MIPSInstr-Summer2021/0_eljlqrdb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DAE-EEF1-0946-BCF9-DFF8D3E40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97911"/>
            <a:ext cx="8305800" cy="994172"/>
          </a:xfrm>
        </p:spPr>
        <p:txBody>
          <a:bodyPr/>
          <a:lstStyle/>
          <a:p>
            <a:r>
              <a:rPr lang="en-US" altLang="en-US" sz="4000" dirty="0">
                <a:solidFill>
                  <a:srgbClr val="FF0000"/>
                </a:solidFill>
              </a:rPr>
              <a:t>Lecture 4c : MIPS Instruction Set 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4D9A-8AFF-8540-BE01-C0C216AD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To watch lecture video click link below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Lecture 4c video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Correction: in video </a:t>
            </a:r>
            <a:r>
              <a:rPr lang="en-US" sz="2400">
                <a:solidFill>
                  <a:srgbClr val="0070C0"/>
                </a:solidFill>
              </a:rPr>
              <a:t>Lecture 3c </a:t>
            </a:r>
            <a:r>
              <a:rPr lang="en-US" sz="2400" dirty="0">
                <a:solidFill>
                  <a:srgbClr val="0070C0"/>
                </a:solidFill>
              </a:rPr>
              <a:t>should be </a:t>
            </a:r>
            <a:r>
              <a:rPr lang="en-US" sz="2400">
                <a:solidFill>
                  <a:srgbClr val="0070C0"/>
                </a:solidFill>
              </a:rPr>
              <a:t>Lecture 4c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To view slides, continue to next slide</a:t>
            </a:r>
          </a:p>
        </p:txBody>
      </p:sp>
      <p:pic>
        <p:nvPicPr>
          <p:cNvPr id="5" name="Picture 4" descr="video logo" title="Figure">
            <a:extLst>
              <a:ext uri="{FF2B5EF4-FFF2-40B4-BE49-F238E27FC236}">
                <a16:creationId xmlns:a16="http://schemas.microsoft.com/office/drawing/2014/main" id="{936F8EAE-E4EF-164C-AA05-E2F54C5B7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127241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5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91E91C4-4A22-4529-B276-8E6944C74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677" y="3810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Converting R-type to Binary(</a:t>
            </a:r>
            <a:r>
              <a:rPr lang="en-US" altLang="en-US" sz="3600" dirty="0" err="1">
                <a:solidFill>
                  <a:srgbClr val="FF0000"/>
                </a:solidFill>
              </a:rPr>
              <a:t>cont</a:t>
            </a:r>
            <a:r>
              <a:rPr lang="en-US" altLang="en-US" sz="36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5BCB904-EC0B-4BBA-BE3B-FCFB38652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Step 4: Find opcode and </a:t>
            </a:r>
            <a:r>
              <a:rPr lang="en-US" altLang="en-US" sz="2400" dirty="0" err="1"/>
              <a:t>funct</a:t>
            </a:r>
            <a:r>
              <a:rPr lang="en-US" altLang="en-US" sz="2400" dirty="0"/>
              <a:t>  from MIPS Reference Data (</a:t>
            </a:r>
            <a:r>
              <a:rPr lang="en-US" altLang="en-US" sz="2000" dirty="0"/>
              <a:t>The last column:  </a:t>
            </a:r>
            <a:r>
              <a:rPr lang="en-US" altLang="en-US" sz="2000" dirty="0">
                <a:solidFill>
                  <a:srgbClr val="C00000"/>
                </a:solidFill>
              </a:rPr>
              <a:t>0/20</a:t>
            </a:r>
            <a:r>
              <a:rPr lang="en-US" altLang="en-US" sz="2000" baseline="-25000" dirty="0">
                <a:solidFill>
                  <a:srgbClr val="C00000"/>
                </a:solidFill>
              </a:rPr>
              <a:t>hex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/>
              <a:t>Step 5: Put opcode and </a:t>
            </a:r>
            <a:r>
              <a:rPr lang="en-US" altLang="en-US" sz="2400" dirty="0" err="1"/>
              <a:t>funct</a:t>
            </a:r>
            <a:r>
              <a:rPr lang="en-US" altLang="en-US" sz="2400" dirty="0"/>
              <a:t> to the fields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dirty="0"/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Step 6: Convert to binary according to the bits in each field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	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Step 7: Final result </a:t>
            </a:r>
            <a:r>
              <a:rPr lang="en-US" altLang="en-US" sz="2000" dirty="0">
                <a:solidFill>
                  <a:srgbClr val="0070C0"/>
                </a:solidFill>
              </a:rPr>
              <a:t>000000 10001 10011 01000 00000 100000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000" dirty="0"/>
              <a:t>Could be written as:</a:t>
            </a: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	</a:t>
            </a:r>
            <a:r>
              <a:rPr lang="en-US" altLang="en-US" sz="2000" dirty="0">
                <a:solidFill>
                  <a:srgbClr val="0070C0"/>
                </a:solidFill>
              </a:rPr>
              <a:t>0000 0010 0011 0011 0100 0000 0010 0000	</a:t>
            </a:r>
            <a:endParaRPr lang="en-US" altLang="en-US" sz="24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 descr="field info for add instruction" title="R-format">
            <a:extLst>
              <a:ext uri="{FF2B5EF4-FFF2-40B4-BE49-F238E27FC236}">
                <a16:creationId xmlns:a16="http://schemas.microsoft.com/office/drawing/2014/main" id="{1EF3EDBF-6356-9B4F-BD5F-CA4A78E6A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776466"/>
              </p:ext>
            </p:extLst>
          </p:nvPr>
        </p:nvGraphicFramePr>
        <p:xfrm>
          <a:off x="1287048" y="2722971"/>
          <a:ext cx="609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026329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439643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8817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460539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495116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776842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r>
                        <a:rPr lang="en-US" baseline="-25000" dirty="0"/>
                        <a:t>hex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0027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68F7C8-DBAA-D94D-97B7-8E31B97E623B}"/>
              </a:ext>
            </a:extLst>
          </p:cNvPr>
          <p:cNvSpPr txBox="1"/>
          <p:nvPr/>
        </p:nvSpPr>
        <p:spPr>
          <a:xfrm>
            <a:off x="719203" y="4153442"/>
            <a:ext cx="7903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to fit 20</a:t>
            </a:r>
            <a:r>
              <a:rPr lang="en-US" sz="1600" baseline="-25000" dirty="0"/>
              <a:t>hex </a:t>
            </a:r>
            <a:r>
              <a:rPr lang="en-US" sz="1600" dirty="0"/>
              <a:t>into 6 bits, use 2 bits for 2 (10) and 4 bits for 0 (0000), thus, 20</a:t>
            </a:r>
            <a:r>
              <a:rPr lang="en-US" sz="1600" baseline="-25000" dirty="0"/>
              <a:t>hex </a:t>
            </a:r>
            <a:r>
              <a:rPr lang="en-US" sz="1600" dirty="0"/>
              <a:t>-&gt; 00 1000</a:t>
            </a:r>
            <a:endParaRPr lang="en-US" sz="1600" baseline="-25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026EDC-22CA-F445-B351-BF4FAA963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535202"/>
              </p:ext>
            </p:extLst>
          </p:nvPr>
        </p:nvGraphicFramePr>
        <p:xfrm>
          <a:off x="1271390" y="3749509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8371493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56613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034186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8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18903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51876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23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615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91E91C4-4A22-4529-B276-8E6944C74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</a:rPr>
              <a:t>Practice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5BCB904-EC0B-4BBA-BE3B-FCFB38652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Note: In </a:t>
            </a:r>
            <a:r>
              <a:rPr lang="en-US" altLang="en-US" sz="2000" dirty="0" err="1">
                <a:solidFill>
                  <a:srgbClr val="C00000"/>
                </a:solidFill>
              </a:rPr>
              <a:t>zyBook</a:t>
            </a:r>
            <a:r>
              <a:rPr lang="en-US" altLang="en-US" sz="2000" dirty="0">
                <a:solidFill>
                  <a:srgbClr val="C00000"/>
                </a:solidFill>
              </a:rPr>
              <a:t>, register conventions such as $s0, $t0 are used. 	Convert these registers to direct register numbers first.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Let’s try for 	</a:t>
            </a:r>
            <a:r>
              <a:rPr lang="en-US" altLang="en-US" sz="2400" dirty="0">
                <a:solidFill>
                  <a:srgbClr val="0070C0"/>
                </a:solidFill>
              </a:rPr>
              <a:t>And  R9, R15, R17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Hints: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Please note the difference between opcode and </a:t>
            </a:r>
            <a:r>
              <a:rPr lang="en-US" altLang="en-US" sz="2400" dirty="0" err="1"/>
              <a:t>funct</a:t>
            </a:r>
            <a:r>
              <a:rPr lang="en-US" altLang="en-US" sz="24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It’s AND instruction, not ADD instruction.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346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91E91C4-4A22-4529-B276-8E6944C74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</a:rPr>
              <a:t>Practice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5BCB904-EC0B-4BBA-BE3B-FCFB38652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The bit pattern below represents a MIPS instruction, what does it represent?</a:t>
            </a:r>
            <a:endParaRPr lang="en-US" altLang="en-US" sz="28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/>
              <a:t>	</a:t>
            </a:r>
            <a:r>
              <a:rPr lang="en-US" altLang="en-US" sz="2400" dirty="0">
                <a:solidFill>
                  <a:srgbClr val="0070C0"/>
                </a:solidFill>
              </a:rPr>
              <a:t>0000 0001 1111 0001 0100 1000 0010 0100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	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(hint: similar strategy as previously but in reverse direction.)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73510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62EA1FE-5AEF-49BE-BCD6-D69784E1D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</a:rPr>
              <a:t>I-type Instruction Format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E5A84DF-B1E0-4355-B23B-CB283CB6A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Format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Opcode	</a:t>
            </a:r>
            <a:r>
              <a:rPr lang="en-US" altLang="en-US" sz="2000" dirty="0" err="1">
                <a:solidFill>
                  <a:srgbClr val="C00000"/>
                </a:solidFill>
              </a:rPr>
              <a:t>rs</a:t>
            </a:r>
            <a:r>
              <a:rPr lang="en-US" altLang="en-US" sz="2000" dirty="0">
                <a:solidFill>
                  <a:srgbClr val="C00000"/>
                </a:solidFill>
              </a:rPr>
              <a:t>	</a:t>
            </a:r>
            <a:r>
              <a:rPr lang="en-US" altLang="en-US" sz="2000" dirty="0" err="1">
                <a:solidFill>
                  <a:srgbClr val="C00000"/>
                </a:solidFill>
              </a:rPr>
              <a:t>rt</a:t>
            </a:r>
            <a:r>
              <a:rPr lang="en-US" altLang="en-US" sz="2000" dirty="0">
                <a:solidFill>
                  <a:srgbClr val="C00000"/>
                </a:solidFill>
              </a:rPr>
              <a:t>	address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(6 bits)	(5)	(5)	(16)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/>
              <a:t>beq</a:t>
            </a:r>
            <a:r>
              <a:rPr lang="en-US" altLang="en-US" sz="2000" dirty="0"/>
              <a:t> (opcode: 4), </a:t>
            </a:r>
            <a:r>
              <a:rPr lang="en-US" altLang="en-US" sz="2000" dirty="0" err="1"/>
              <a:t>bne</a:t>
            </a:r>
            <a:r>
              <a:rPr lang="en-US" altLang="en-US" sz="2000" dirty="0"/>
              <a:t> (opcode: 5), …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000" dirty="0"/>
              <a:t>For simplicity, we provide these two instructions in the following format where the 16-bit offset is given in hex format.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000" dirty="0"/>
              <a:t>		</a:t>
            </a:r>
            <a:r>
              <a:rPr lang="en-US" altLang="en-US" sz="2000" dirty="0" err="1">
                <a:solidFill>
                  <a:srgbClr val="0070C0"/>
                </a:solidFill>
              </a:rPr>
              <a:t>beq</a:t>
            </a:r>
            <a:r>
              <a:rPr lang="en-US" altLang="en-US" sz="2000" dirty="0">
                <a:solidFill>
                  <a:srgbClr val="0070C0"/>
                </a:solidFill>
              </a:rPr>
              <a:t> R16, R17, 0x0008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/>
              <a:t>lw</a:t>
            </a:r>
            <a:r>
              <a:rPr lang="en-US" altLang="en-US" sz="2000" dirty="0"/>
              <a:t> (opcode: 23</a:t>
            </a:r>
            <a:r>
              <a:rPr lang="en-US" altLang="en-US" sz="2000" baseline="-25000" dirty="0"/>
              <a:t>hex </a:t>
            </a:r>
            <a:r>
              <a:rPr lang="en-US" altLang="en-US" sz="2000" dirty="0"/>
              <a:t>or 35</a:t>
            </a:r>
            <a:r>
              <a:rPr lang="en-US" altLang="en-US" sz="2000" baseline="-25000" dirty="0"/>
              <a:t>10</a:t>
            </a:r>
            <a:r>
              <a:rPr lang="en-US" altLang="en-US" sz="2000" dirty="0"/>
              <a:t>), </a:t>
            </a:r>
            <a:r>
              <a:rPr lang="en-US" altLang="en-US" sz="2000" dirty="0" err="1"/>
              <a:t>sw</a:t>
            </a:r>
            <a:r>
              <a:rPr lang="en-US" altLang="en-US" sz="2000" dirty="0"/>
              <a:t> (opcode: 2b</a:t>
            </a:r>
            <a:r>
              <a:rPr lang="en-US" altLang="en-US" sz="2000" baseline="-25000" dirty="0"/>
              <a:t>hex </a:t>
            </a:r>
            <a:r>
              <a:rPr lang="en-US" altLang="en-US" sz="2000" dirty="0"/>
              <a:t>or 43</a:t>
            </a:r>
            <a:r>
              <a:rPr lang="en-US" altLang="en-US" sz="2000" baseline="-25000" dirty="0"/>
              <a:t>10</a:t>
            </a:r>
            <a:r>
              <a:rPr lang="en-US" altLang="en-US" sz="2000" dirty="0"/>
              <a:t>), …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000" dirty="0"/>
              <a:t>		</a:t>
            </a:r>
            <a:r>
              <a:rPr lang="en-US" altLang="en-US" sz="2000" dirty="0" err="1">
                <a:solidFill>
                  <a:srgbClr val="0070C0"/>
                </a:solidFill>
              </a:rPr>
              <a:t>lw</a:t>
            </a:r>
            <a:r>
              <a:rPr lang="en-US" altLang="en-US" sz="2000" dirty="0">
                <a:solidFill>
                  <a:srgbClr val="0070C0"/>
                </a:solidFill>
              </a:rPr>
              <a:t> R15, 0x0008 (R16)	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		</a:t>
            </a:r>
            <a:r>
              <a:rPr lang="en-US" altLang="en-US" sz="2000" dirty="0" err="1">
                <a:solidFill>
                  <a:srgbClr val="0070C0"/>
                </a:solidFill>
              </a:rPr>
              <a:t>sw</a:t>
            </a:r>
            <a:r>
              <a:rPr lang="en-US" altLang="en-US" sz="2000" dirty="0">
                <a:solidFill>
                  <a:srgbClr val="0070C0"/>
                </a:solidFill>
              </a:rPr>
              <a:t> R15, 0x0004(R16)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/>
              <a:t>addi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andi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ori</a:t>
            </a:r>
            <a:r>
              <a:rPr lang="en-US" altLang="en-US" sz="2000" dirty="0"/>
              <a:t>, …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000" dirty="0"/>
              <a:t>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6231-1DF4-BC48-A1FB-E7D8DC03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2899"/>
            <a:ext cx="7772400" cy="3810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Converting </a:t>
            </a:r>
            <a:r>
              <a:rPr lang="en-US" sz="3600" dirty="0" err="1">
                <a:solidFill>
                  <a:srgbClr val="FF0000"/>
                </a:solidFill>
              </a:rPr>
              <a:t>beq</a:t>
            </a:r>
            <a:r>
              <a:rPr lang="en-US" sz="3600" dirty="0">
                <a:solidFill>
                  <a:srgbClr val="FF0000"/>
                </a:solidFill>
              </a:rPr>
              <a:t>/</a:t>
            </a:r>
            <a:r>
              <a:rPr lang="en-US" sz="3600" dirty="0" err="1">
                <a:solidFill>
                  <a:srgbClr val="FF0000"/>
                </a:solidFill>
              </a:rPr>
              <a:t>bne</a:t>
            </a:r>
            <a:r>
              <a:rPr lang="en-US" sz="3600" dirty="0">
                <a:solidFill>
                  <a:srgbClr val="FF0000"/>
                </a:solidFill>
              </a:rPr>
              <a:t>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A7ED8-1155-7E42-8647-CDDAD612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49680"/>
            <a:ext cx="7772400" cy="537972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Instruction: 	</a:t>
            </a:r>
            <a:r>
              <a:rPr lang="en-US" altLang="en-US" sz="2400" dirty="0">
                <a:solidFill>
                  <a:srgbClr val="0070C0"/>
                </a:solidFill>
              </a:rPr>
              <a:t> </a:t>
            </a:r>
            <a:r>
              <a:rPr lang="en-US" altLang="en-US" sz="2400" dirty="0" err="1">
                <a:solidFill>
                  <a:srgbClr val="0070C0"/>
                </a:solidFill>
              </a:rPr>
              <a:t>beq</a:t>
            </a:r>
            <a:r>
              <a:rPr lang="en-US" altLang="en-US" sz="2400" dirty="0">
                <a:solidFill>
                  <a:srgbClr val="0070C0"/>
                </a:solidFill>
              </a:rPr>
              <a:t> R16, R17, 0x0008</a:t>
            </a:r>
          </a:p>
          <a:p>
            <a:pPr marL="0" indent="0">
              <a:buNone/>
            </a:pPr>
            <a:r>
              <a:rPr lang="en-US" sz="2400" dirty="0"/>
              <a:t>Step 1: MIPS reference -&gt; Format for </a:t>
            </a:r>
            <a:r>
              <a:rPr lang="en-US" sz="2400" dirty="0" err="1"/>
              <a:t>beq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C00000"/>
                </a:solidFill>
              </a:rPr>
              <a:t>I.</a:t>
            </a:r>
          </a:p>
          <a:p>
            <a:pPr marL="0" indent="0">
              <a:buNone/>
            </a:pPr>
            <a:r>
              <a:rPr lang="en-US" sz="2400" dirty="0"/>
              <a:t>Step 2: Bring up I format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Step 3: Fill up I format with instruction details</a:t>
            </a:r>
          </a:p>
          <a:p>
            <a:pPr marL="0" indent="0">
              <a:buNone/>
            </a:pPr>
            <a:r>
              <a:rPr lang="en-US" sz="2400" dirty="0"/>
              <a:t>  </a:t>
            </a:r>
          </a:p>
          <a:p>
            <a:pPr marL="0" indent="0">
              <a:buNone/>
            </a:pPr>
            <a:r>
              <a:rPr lang="en-US" sz="1800" dirty="0"/>
              <a:t>Note: MIPS swaps </a:t>
            </a:r>
            <a:r>
              <a:rPr lang="en-US" sz="1800" dirty="0" err="1"/>
              <a:t>Rs</a:t>
            </a:r>
            <a:r>
              <a:rPr lang="en-US" sz="1800" dirty="0"/>
              <a:t>, </a:t>
            </a:r>
            <a:r>
              <a:rPr lang="en-US" sz="1800" dirty="0" err="1"/>
              <a:t>Rt</a:t>
            </a:r>
            <a:r>
              <a:rPr lang="en-US" sz="1800" dirty="0"/>
              <a:t> =&gt; explanation omitted. In our exercise, either 16, 17 order or 17, 16 order okay.</a:t>
            </a:r>
          </a:p>
          <a:p>
            <a:pPr marL="0" indent="0">
              <a:buNone/>
            </a:pPr>
            <a:r>
              <a:rPr lang="en-US" sz="2400" dirty="0"/>
              <a:t>Step 4: Convert to binary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Final result: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0001 0010 0011 0000 0000 0000 0000 1000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F2F970-E0DE-9D45-8F68-41A03BDA4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280046"/>
              </p:ext>
            </p:extLst>
          </p:nvPr>
        </p:nvGraphicFramePr>
        <p:xfrm>
          <a:off x="1353855" y="2651760"/>
          <a:ext cx="6096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2470861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5663203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0619793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2440434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Opcode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Rs</a:t>
                      </a:r>
                      <a:r>
                        <a:rPr lang="en-US" sz="1600" dirty="0"/>
                        <a:t>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Rt</a:t>
                      </a:r>
                      <a:r>
                        <a:rPr lang="en-US" sz="1600" dirty="0"/>
                        <a:t>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Imm</a:t>
                      </a:r>
                      <a:r>
                        <a:rPr lang="en-US" sz="1600" dirty="0"/>
                        <a:t> (16)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1236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5EA5BB-407B-1B48-9A5D-8450D235E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004363"/>
              </p:ext>
            </p:extLst>
          </p:nvPr>
        </p:nvGraphicFramePr>
        <p:xfrm>
          <a:off x="1353855" y="3505200"/>
          <a:ext cx="6096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745">
                  <a:extLst>
                    <a:ext uri="{9D8B030D-6E8A-4147-A177-3AD203B41FA5}">
                      <a16:colId xmlns:a16="http://schemas.microsoft.com/office/drawing/2014/main" val="246851116"/>
                    </a:ext>
                  </a:extLst>
                </a:gridCol>
                <a:gridCol w="896655">
                  <a:extLst>
                    <a:ext uri="{9D8B030D-6E8A-4147-A177-3AD203B41FA5}">
                      <a16:colId xmlns:a16="http://schemas.microsoft.com/office/drawing/2014/main" val="147180559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6512036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3275556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Beq</a:t>
                      </a:r>
                      <a:r>
                        <a:rPr lang="en-US" sz="1600" dirty="0"/>
                        <a:t> opcode: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0x0008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0343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9B3746-01CE-EC49-9F6A-DD922845E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13488"/>
              </p:ext>
            </p:extLst>
          </p:nvPr>
        </p:nvGraphicFramePr>
        <p:xfrm>
          <a:off x="1353855" y="4953000"/>
          <a:ext cx="6096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1515556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198685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94924430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005840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000100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0000 0000 0000 1000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16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362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7020-13BE-534F-ABFD-FA8C35220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457200"/>
          </a:xfrm>
        </p:spPr>
        <p:txBody>
          <a:bodyPr/>
          <a:lstStyle/>
          <a:p>
            <a:r>
              <a:rPr lang="en-US" sz="3600" dirty="0" err="1">
                <a:solidFill>
                  <a:srgbClr val="FF0000"/>
                </a:solidFill>
              </a:rPr>
              <a:t>lw</a:t>
            </a:r>
            <a:r>
              <a:rPr lang="en-US" sz="3600" dirty="0">
                <a:solidFill>
                  <a:srgbClr val="FF0000"/>
                </a:solidFill>
              </a:rPr>
              <a:t> and </a:t>
            </a:r>
            <a:r>
              <a:rPr lang="en-US" sz="3600" dirty="0" err="1">
                <a:solidFill>
                  <a:srgbClr val="FF0000"/>
                </a:solidFill>
              </a:rPr>
              <a:t>sw</a:t>
            </a:r>
            <a:r>
              <a:rPr lang="en-US" sz="3600" dirty="0">
                <a:solidFill>
                  <a:srgbClr val="FF0000"/>
                </a:solidFill>
              </a:rPr>
              <a:t>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69E83-9DD4-1E4D-AFD9-006AD3C5D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86" y="1295400"/>
            <a:ext cx="77724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C00000"/>
                </a:solidFill>
              </a:rPr>
              <a:t>lw</a:t>
            </a:r>
            <a:r>
              <a:rPr lang="en-US" sz="2800" dirty="0"/>
              <a:t>: load a word from memory</a:t>
            </a:r>
          </a:p>
          <a:p>
            <a:pPr marL="0" indent="0">
              <a:buNone/>
            </a:pPr>
            <a:r>
              <a:rPr lang="en-US" sz="2400" dirty="0"/>
              <a:t>	e.g. 	</a:t>
            </a:r>
            <a:r>
              <a:rPr lang="en-US" sz="2400" dirty="0" err="1">
                <a:solidFill>
                  <a:srgbClr val="0070C0"/>
                </a:solidFill>
              </a:rPr>
              <a:t>lw</a:t>
            </a:r>
            <a:r>
              <a:rPr lang="en-US" sz="2400" dirty="0">
                <a:solidFill>
                  <a:srgbClr val="0070C0"/>
                </a:solidFill>
              </a:rPr>
              <a:t> R8, 0x0020(R18)</a:t>
            </a:r>
            <a:endParaRPr lang="en-US" sz="2400" dirty="0"/>
          </a:p>
          <a:p>
            <a:pPr marL="0" indent="0">
              <a:buNone/>
            </a:pPr>
            <a:r>
              <a:rPr lang="en-US" sz="2000" dirty="0"/>
              <a:t>Per discussion in Lecture 3a, the memory address of data is calculated as: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>
                <a:solidFill>
                  <a:srgbClr val="0070C0"/>
                </a:solidFill>
              </a:rPr>
              <a:t>addr</a:t>
            </a:r>
            <a:r>
              <a:rPr lang="en-US" sz="2400" dirty="0">
                <a:solidFill>
                  <a:srgbClr val="0070C0"/>
                </a:solidFill>
              </a:rPr>
              <a:t> &lt;- Reg[R18] + </a:t>
            </a:r>
            <a:r>
              <a:rPr lang="en-US" sz="2400" dirty="0" err="1">
                <a:solidFill>
                  <a:srgbClr val="0070C0"/>
                </a:solidFill>
              </a:rPr>
              <a:t>SignExt</a:t>
            </a:r>
            <a:r>
              <a:rPr lang="en-US" sz="2400" dirty="0">
                <a:solidFill>
                  <a:srgbClr val="0070C0"/>
                </a:solidFill>
              </a:rPr>
              <a:t>(0x0020)</a:t>
            </a:r>
            <a:endParaRPr lang="en-US" sz="2400" dirty="0"/>
          </a:p>
          <a:p>
            <a:pPr marL="0" indent="0">
              <a:buNone/>
            </a:pPr>
            <a:r>
              <a:rPr lang="en-US" sz="2000" dirty="0"/>
              <a:t>Then, we load the data from memory to R8, i.e.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Reg[R8] &lt;- Mem[</a:t>
            </a:r>
            <a:r>
              <a:rPr lang="en-US" sz="2400" dirty="0" err="1">
                <a:solidFill>
                  <a:srgbClr val="0070C0"/>
                </a:solidFill>
              </a:rPr>
              <a:t>addr</a:t>
            </a:r>
            <a:r>
              <a:rPr lang="en-US" sz="2400" dirty="0">
                <a:solidFill>
                  <a:srgbClr val="0070C0"/>
                </a:solidFill>
              </a:rPr>
              <a:t>]   </a:t>
            </a:r>
            <a:r>
              <a:rPr lang="en-US" sz="2400" dirty="0"/>
              <a:t>#read from memory</a:t>
            </a: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C00000"/>
                </a:solidFill>
              </a:rPr>
              <a:t>sw</a:t>
            </a:r>
            <a:r>
              <a:rPr lang="en-US" sz="2800" dirty="0"/>
              <a:t>: store a word to memory</a:t>
            </a:r>
          </a:p>
          <a:p>
            <a:pPr marL="0" indent="0">
              <a:buNone/>
            </a:pPr>
            <a:r>
              <a:rPr lang="en-US" sz="2400" dirty="0"/>
              <a:t>	e.g.	</a:t>
            </a:r>
            <a:r>
              <a:rPr lang="en-US" sz="2400" dirty="0" err="1">
                <a:solidFill>
                  <a:srgbClr val="0070C0"/>
                </a:solidFill>
              </a:rPr>
              <a:t>sw</a:t>
            </a:r>
            <a:r>
              <a:rPr lang="en-US" sz="2400" dirty="0">
                <a:solidFill>
                  <a:srgbClr val="0070C0"/>
                </a:solidFill>
              </a:rPr>
              <a:t> R8, 0x0020(R18)</a:t>
            </a:r>
          </a:p>
          <a:p>
            <a:pPr marL="0" indent="0">
              <a:buNone/>
            </a:pPr>
            <a:r>
              <a:rPr lang="en-US" sz="2000" dirty="0"/>
              <a:t>Memory address calculation: same as </a:t>
            </a:r>
            <a:r>
              <a:rPr lang="en-US" sz="2000" dirty="0" err="1"/>
              <a:t>lw</a:t>
            </a:r>
            <a:endParaRPr lang="en-US" sz="2400" dirty="0"/>
          </a:p>
          <a:p>
            <a:pPr marL="0" indent="0">
              <a:buNone/>
            </a:pPr>
            <a:r>
              <a:rPr lang="en-US" sz="2000" dirty="0"/>
              <a:t>To store data: 	</a:t>
            </a:r>
            <a:r>
              <a:rPr lang="en-US" sz="2400" dirty="0">
                <a:solidFill>
                  <a:srgbClr val="0070C0"/>
                </a:solidFill>
              </a:rPr>
              <a:t>Mem[</a:t>
            </a:r>
            <a:r>
              <a:rPr lang="en-US" sz="2400" dirty="0" err="1">
                <a:solidFill>
                  <a:srgbClr val="0070C0"/>
                </a:solidFill>
              </a:rPr>
              <a:t>addr</a:t>
            </a:r>
            <a:r>
              <a:rPr lang="en-US" sz="2400" dirty="0">
                <a:solidFill>
                  <a:srgbClr val="0070C0"/>
                </a:solidFill>
              </a:rPr>
              <a:t>] &lt;- Reg[R8]  </a:t>
            </a:r>
            <a:r>
              <a:rPr lang="en-US" sz="2400" dirty="0"/>
              <a:t>#write to memory</a:t>
            </a:r>
          </a:p>
        </p:txBody>
      </p:sp>
    </p:spTree>
    <p:extLst>
      <p:ext uri="{BB962C8B-B14F-4D97-AF65-F5344CB8AC3E}">
        <p14:creationId xmlns:p14="http://schemas.microsoft.com/office/powerpoint/2010/main" val="1208388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6231-1DF4-BC48-A1FB-E7D8DC03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2899"/>
            <a:ext cx="7772400" cy="3810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Converting </a:t>
            </a:r>
            <a:r>
              <a:rPr lang="en-US" sz="3600" dirty="0" err="1">
                <a:solidFill>
                  <a:srgbClr val="FF0000"/>
                </a:solidFill>
              </a:rPr>
              <a:t>lw</a:t>
            </a:r>
            <a:r>
              <a:rPr lang="en-US" sz="3600" dirty="0">
                <a:solidFill>
                  <a:srgbClr val="FF0000"/>
                </a:solidFill>
              </a:rPr>
              <a:t>/</a:t>
            </a:r>
            <a:r>
              <a:rPr lang="en-US" sz="3600" dirty="0" err="1">
                <a:solidFill>
                  <a:srgbClr val="FF0000"/>
                </a:solidFill>
              </a:rPr>
              <a:t>sw</a:t>
            </a:r>
            <a:r>
              <a:rPr lang="en-US" sz="3600" dirty="0">
                <a:solidFill>
                  <a:srgbClr val="FF0000"/>
                </a:solidFill>
              </a:rPr>
              <a:t>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A7ED8-1155-7E42-8647-CDDAD612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49680"/>
            <a:ext cx="7772400" cy="537972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Instruction: 	</a:t>
            </a:r>
            <a:r>
              <a:rPr lang="en-US" altLang="en-US" sz="2400" dirty="0">
                <a:solidFill>
                  <a:srgbClr val="0070C0"/>
                </a:solidFill>
              </a:rPr>
              <a:t> </a:t>
            </a:r>
            <a:r>
              <a:rPr lang="en-US" altLang="en-US" sz="2400" dirty="0" err="1">
                <a:solidFill>
                  <a:srgbClr val="0070C0"/>
                </a:solidFill>
              </a:rPr>
              <a:t>lw</a:t>
            </a:r>
            <a:r>
              <a:rPr lang="en-US" altLang="en-US" sz="2400" dirty="0">
                <a:solidFill>
                  <a:srgbClr val="0070C0"/>
                </a:solidFill>
              </a:rPr>
              <a:t> R8, 0x0020(R16)</a:t>
            </a:r>
          </a:p>
          <a:p>
            <a:pPr marL="0" indent="0">
              <a:buNone/>
            </a:pPr>
            <a:r>
              <a:rPr lang="en-US" sz="2400" dirty="0"/>
              <a:t>Step 1: MIPS reference -&gt; Format for </a:t>
            </a:r>
            <a:r>
              <a:rPr lang="en-US" sz="2400" dirty="0" err="1"/>
              <a:t>lw</a:t>
            </a:r>
            <a:r>
              <a:rPr lang="en-US" sz="2400" dirty="0"/>
              <a:t>/</a:t>
            </a:r>
            <a:r>
              <a:rPr lang="en-US" sz="2400" dirty="0" err="1"/>
              <a:t>sw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C00000"/>
                </a:solidFill>
              </a:rPr>
              <a:t>I.</a:t>
            </a:r>
          </a:p>
          <a:p>
            <a:pPr marL="0" indent="0">
              <a:buNone/>
            </a:pPr>
            <a:r>
              <a:rPr lang="en-US" sz="2400" dirty="0"/>
              <a:t>Step 2: Bring up I format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Step 3: Fill up I format with instruction details</a:t>
            </a:r>
          </a:p>
          <a:p>
            <a:pPr marL="0" indent="0">
              <a:buNone/>
            </a:pPr>
            <a:r>
              <a:rPr lang="en-US" sz="2400" dirty="0"/>
              <a:t>  </a:t>
            </a:r>
          </a:p>
          <a:p>
            <a:pPr marL="0" indent="0">
              <a:buNone/>
            </a:pPr>
            <a:r>
              <a:rPr lang="en-US" sz="1800" dirty="0"/>
              <a:t>Note: in this example R16 is </a:t>
            </a:r>
            <a:r>
              <a:rPr lang="en-US" sz="1800" dirty="0" err="1"/>
              <a:t>Rs</a:t>
            </a:r>
            <a:r>
              <a:rPr lang="en-US" sz="1800" dirty="0"/>
              <a:t>, R8 is the Rd for </a:t>
            </a:r>
            <a:r>
              <a:rPr lang="en-US" sz="1800" dirty="0" err="1"/>
              <a:t>lw</a:t>
            </a:r>
            <a:r>
              <a:rPr lang="en-US" sz="1800" dirty="0"/>
              <a:t> and </a:t>
            </a:r>
            <a:r>
              <a:rPr lang="en-US" sz="1800" dirty="0" err="1"/>
              <a:t>Rt</a:t>
            </a:r>
            <a:r>
              <a:rPr lang="en-US" sz="1800" dirty="0"/>
              <a:t> for sw.</a:t>
            </a:r>
          </a:p>
          <a:p>
            <a:pPr marL="0" indent="0">
              <a:buNone/>
            </a:pPr>
            <a:r>
              <a:rPr lang="en-US" sz="2400" dirty="0"/>
              <a:t>Step 4: Convert to binary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Final result for </a:t>
            </a:r>
            <a:r>
              <a:rPr lang="en-US" sz="2400" dirty="0" err="1"/>
              <a:t>lw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1000 1110 0000 1000 0000 0000 0010 0000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(for </a:t>
            </a:r>
            <a:r>
              <a:rPr lang="en-US" sz="2000" dirty="0" err="1"/>
              <a:t>sw</a:t>
            </a:r>
            <a:r>
              <a:rPr lang="en-US" sz="2000" dirty="0"/>
              <a:t>, the opcode is 0x2b, i.e. 101011, all other parts are the same. )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F2F970-E0DE-9D45-8F68-41A03BDA4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40709"/>
              </p:ext>
            </p:extLst>
          </p:nvPr>
        </p:nvGraphicFramePr>
        <p:xfrm>
          <a:off x="1353855" y="2651760"/>
          <a:ext cx="6096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2470861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5663203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0619793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2440434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Opcode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Rs</a:t>
                      </a:r>
                      <a:r>
                        <a:rPr lang="en-US" sz="1600" dirty="0"/>
                        <a:t>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Rt</a:t>
                      </a:r>
                      <a:r>
                        <a:rPr lang="en-US" sz="1600" dirty="0"/>
                        <a:t> /Rd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Imm</a:t>
                      </a:r>
                      <a:r>
                        <a:rPr lang="en-US" sz="1600" dirty="0"/>
                        <a:t> (16)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1236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5EA5BB-407B-1B48-9A5D-8450D235E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977655"/>
              </p:ext>
            </p:extLst>
          </p:nvPr>
        </p:nvGraphicFramePr>
        <p:xfrm>
          <a:off x="1353855" y="3505200"/>
          <a:ext cx="6096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545">
                  <a:extLst>
                    <a:ext uri="{9D8B030D-6E8A-4147-A177-3AD203B41FA5}">
                      <a16:colId xmlns:a16="http://schemas.microsoft.com/office/drawing/2014/main" val="24685111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71805591"/>
                    </a:ext>
                  </a:extLst>
                </a:gridCol>
                <a:gridCol w="1277655">
                  <a:extLst>
                    <a:ext uri="{9D8B030D-6E8A-4147-A177-3AD203B41FA5}">
                      <a16:colId xmlns:a16="http://schemas.microsoft.com/office/drawing/2014/main" val="356512036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3275556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lw</a:t>
                      </a:r>
                      <a:r>
                        <a:rPr lang="en-US" sz="1600" dirty="0"/>
                        <a:t> opcode: 0x23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0x0020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0343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9B3746-01CE-EC49-9F6A-DD922845E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3564"/>
              </p:ext>
            </p:extLst>
          </p:nvPr>
        </p:nvGraphicFramePr>
        <p:xfrm>
          <a:off x="1353855" y="4732020"/>
          <a:ext cx="6096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1515556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198685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94924430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005840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100011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0000 0000 0010 0000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16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611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C4884A2-CACE-4ABE-9F74-8B6476BD0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</a:rPr>
              <a:t>J-type Instruction Format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24FCC31-D059-4F0A-A741-0F860F416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 dirty="0"/>
              <a:t>Format: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Opcode	address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(6 bits)	(26 bits)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solidFill>
                <a:srgbClr val="FF0000"/>
              </a:solidFill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 dirty="0"/>
              <a:t>Instruction:  J  </a:t>
            </a:r>
            <a:r>
              <a:rPr lang="en-US" altLang="en-US" sz="2800" dirty="0" err="1"/>
              <a:t>addr</a:t>
            </a:r>
            <a:r>
              <a:rPr lang="en-US" altLang="en-US" sz="2800" dirty="0"/>
              <a:t>  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altLang="en-US" sz="2800" dirty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 dirty="0"/>
              <a:t>Conversion of J instruction to binary omitted.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800" dirty="0"/>
              <a:t> </a:t>
            </a:r>
            <a:endParaRPr lang="en-US" altLang="en-US" sz="2400" dirty="0"/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lain" startAt="10"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6D87-F343-0E4C-AD09-842A1618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25D81-9783-8148-AD82-F94E9C02F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Same MIPS instructions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err="1">
                <a:solidFill>
                  <a:srgbClr val="0070C0"/>
                </a:solidFill>
              </a:rPr>
              <a:t>Lw</a:t>
            </a:r>
            <a:r>
              <a:rPr lang="en-US" altLang="en-US" sz="2000" dirty="0">
                <a:solidFill>
                  <a:srgbClr val="0070C0"/>
                </a:solidFill>
              </a:rPr>
              <a:t> R24, 0x0014(R12)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err="1">
                <a:solidFill>
                  <a:srgbClr val="0070C0"/>
                </a:solidFill>
              </a:rPr>
              <a:t>Addi</a:t>
            </a:r>
            <a:r>
              <a:rPr lang="en-US" altLang="en-US" sz="2000" dirty="0">
                <a:solidFill>
                  <a:srgbClr val="0070C0"/>
                </a:solidFill>
              </a:rPr>
              <a:t> R24, R12, -4	     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	 </a:t>
            </a:r>
            <a:r>
              <a:rPr lang="en-US" altLang="en-US" sz="2000" dirty="0"/>
              <a:t>#Note: First, convert -4 to 16-bit 2’s complement, then follow the conversion procedure we stated, with reference to the “Green Sheet” you should be able to convert this one.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	</a:t>
            </a:r>
            <a:endParaRPr lang="en-US" altLang="en-US" sz="2000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err="1">
                <a:solidFill>
                  <a:srgbClr val="0070C0"/>
                </a:solidFill>
              </a:rPr>
              <a:t>Beq</a:t>
            </a:r>
            <a:r>
              <a:rPr lang="en-US" altLang="en-US" sz="2000" dirty="0">
                <a:solidFill>
                  <a:srgbClr val="0070C0"/>
                </a:solidFill>
              </a:rPr>
              <a:t> R24, R12, 4</a:t>
            </a:r>
            <a:r>
              <a:rPr lang="en-US" altLang="en-US" sz="2000" dirty="0"/>
              <a:t>	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91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6D87-F343-0E4C-AD09-842A1618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25D81-9783-8148-AD82-F94E9C02F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Given the instruction bit patterns, what instruction (specially) does each represent?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100011 01100 11000 0000000000010100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001000 01100 11000 1111111111111100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000100 01100 11000 0000000000000100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2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7363889-656A-46C3-8C04-64FBDCDFA2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Lecture 4c : MIPS Instruction Set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43FAA22-9E6F-414F-90A2-905E4EB76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195" y="457200"/>
            <a:ext cx="7772400" cy="381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Summary 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494DA3A-F0ED-4DD2-BD34-30DB5D31DA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MIPS instructions</a:t>
            </a:r>
          </a:p>
          <a:p>
            <a:pPr lvl="2" eaLnBrk="1" hangingPunct="1"/>
            <a:r>
              <a:rPr lang="en-US" altLang="en-US" dirty="0"/>
              <a:t>R-type</a:t>
            </a:r>
          </a:p>
          <a:p>
            <a:pPr lvl="3" eaLnBrk="1" hangingPunct="1"/>
            <a:r>
              <a:rPr lang="en-US" altLang="en-US" sz="1800" dirty="0"/>
              <a:t>Opcode: 000000</a:t>
            </a:r>
          </a:p>
          <a:p>
            <a:pPr lvl="3" eaLnBrk="1" hangingPunct="1"/>
            <a:r>
              <a:rPr lang="en-US" altLang="en-US" sz="1800" dirty="0"/>
              <a:t>For a group of arithmetic and logic operations</a:t>
            </a:r>
          </a:p>
          <a:p>
            <a:pPr lvl="2" eaLnBrk="1" hangingPunct="1"/>
            <a:r>
              <a:rPr lang="en-US" altLang="en-US" dirty="0"/>
              <a:t>I-type</a:t>
            </a:r>
          </a:p>
          <a:p>
            <a:pPr lvl="3" eaLnBrk="1" hangingPunct="1"/>
            <a:r>
              <a:rPr lang="en-US" altLang="en-US" sz="1800" dirty="0"/>
              <a:t>With an immediate in instructions</a:t>
            </a:r>
          </a:p>
          <a:p>
            <a:pPr lvl="3" eaLnBrk="1" hangingPunct="1"/>
            <a:r>
              <a:rPr lang="en-US" altLang="en-US" sz="1800" dirty="0"/>
              <a:t>Focused on </a:t>
            </a:r>
            <a:r>
              <a:rPr lang="en-US" altLang="en-US" sz="1800" dirty="0" err="1"/>
              <a:t>beq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bne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lw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sw</a:t>
            </a:r>
            <a:r>
              <a:rPr lang="en-US" altLang="en-US" sz="1800" dirty="0"/>
              <a:t> instructions</a:t>
            </a:r>
          </a:p>
          <a:p>
            <a:pPr lvl="3" eaLnBrk="1" hangingPunct="1"/>
            <a:r>
              <a:rPr lang="en-US" altLang="en-US" sz="1800" dirty="0"/>
              <a:t>Additional instructions such as </a:t>
            </a:r>
            <a:r>
              <a:rPr lang="en-US" altLang="en-US" sz="1800" dirty="0" err="1"/>
              <a:t>addi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andi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ori</a:t>
            </a:r>
            <a:r>
              <a:rPr lang="en-US" altLang="en-US" sz="1800" dirty="0"/>
              <a:t> can be learned in similar way</a:t>
            </a:r>
          </a:p>
          <a:p>
            <a:pPr lvl="2" eaLnBrk="1" hangingPunct="1"/>
            <a:r>
              <a:rPr lang="en-US" altLang="en-US" dirty="0"/>
              <a:t>J-type</a:t>
            </a:r>
            <a:endParaRPr lang="en-US" altLang="en-US" sz="1800" dirty="0"/>
          </a:p>
          <a:p>
            <a:pPr lvl="3" eaLnBrk="1" hangingPunct="1"/>
            <a:r>
              <a:rPr lang="en-US" altLang="en-US" sz="1800"/>
              <a:t>Details omitted</a:t>
            </a:r>
            <a:endParaRPr lang="en-US" altLang="en-US" sz="2600" dirty="0"/>
          </a:p>
          <a:p>
            <a:pPr marL="457200" lvl="1" indent="0" algn="r" eaLnBrk="1" hangingPunct="1"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017C-6017-3743-932A-E8E9E10F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09600"/>
            <a:ext cx="8305800" cy="9144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Binary Representation of MIPS Instructions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4EA0C-8C3A-544E-BE48-E5A51D3DD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7543800" cy="4191000"/>
          </a:xfrm>
        </p:spPr>
        <p:txBody>
          <a:bodyPr/>
          <a:lstStyle/>
          <a:p>
            <a:r>
              <a:rPr lang="en-US" sz="2800" dirty="0"/>
              <a:t>Why binary representation?</a:t>
            </a:r>
          </a:p>
          <a:p>
            <a:pPr lvl="1"/>
            <a:r>
              <a:rPr lang="en-US" sz="2400" dirty="0"/>
              <a:t>Memory location can only store 0s and 1s;</a:t>
            </a:r>
          </a:p>
          <a:p>
            <a:pPr lvl="1"/>
            <a:r>
              <a:rPr lang="en-US" sz="2400" dirty="0"/>
              <a:t>Instructions are stored in the memory;</a:t>
            </a:r>
          </a:p>
          <a:p>
            <a:pPr lvl="1"/>
            <a:r>
              <a:rPr lang="en-US" sz="2400" dirty="0"/>
              <a:t>Therefore, binary representation of instructions.</a:t>
            </a:r>
          </a:p>
          <a:p>
            <a:r>
              <a:rPr lang="en-US" sz="2800" dirty="0"/>
              <a:t>How to represent MIPS instructions in binary?</a:t>
            </a:r>
          </a:p>
          <a:p>
            <a:pPr lvl="1"/>
            <a:r>
              <a:rPr lang="en-US" sz="2400" dirty="0"/>
              <a:t>Three types of instructions</a:t>
            </a:r>
          </a:p>
          <a:p>
            <a:pPr lvl="2"/>
            <a:r>
              <a:rPr lang="en-US" sz="2000" dirty="0"/>
              <a:t>R type (for instructions of operands in registers)</a:t>
            </a:r>
          </a:p>
          <a:p>
            <a:pPr lvl="2"/>
            <a:r>
              <a:rPr lang="en-US" sz="2000" dirty="0"/>
              <a:t>I type   (for instructions with immediate data)</a:t>
            </a:r>
          </a:p>
          <a:p>
            <a:pPr lvl="2"/>
            <a:r>
              <a:rPr lang="en-US" sz="2000" dirty="0"/>
              <a:t>J type   (for jump instruction with memory address)</a:t>
            </a:r>
          </a:p>
        </p:txBody>
      </p:sp>
      <p:sp>
        <p:nvSpPr>
          <p:cNvPr id="4" name="Rounded Rectangle 3" descr="ISA design issue" title="note">
            <a:extLst>
              <a:ext uri="{FF2B5EF4-FFF2-40B4-BE49-F238E27FC236}">
                <a16:creationId xmlns:a16="http://schemas.microsoft.com/office/drawing/2014/main" id="{B881575C-0F02-EB41-86F5-4E0A054082B2}"/>
              </a:ext>
            </a:extLst>
          </p:cNvPr>
          <p:cNvSpPr/>
          <p:nvPr/>
        </p:nvSpPr>
        <p:spPr>
          <a:xfrm>
            <a:off x="1295400" y="5715000"/>
            <a:ext cx="7086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to: that’s an important ISA design issue. </a:t>
            </a:r>
          </a:p>
        </p:txBody>
      </p:sp>
    </p:spTree>
    <p:extLst>
      <p:ext uri="{BB962C8B-B14F-4D97-AF65-F5344CB8AC3E}">
        <p14:creationId xmlns:p14="http://schemas.microsoft.com/office/powerpoint/2010/main" val="308885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BD0A5D7-E965-2D4A-A182-5008256F4D01}"/>
              </a:ext>
            </a:extLst>
          </p:cNvPr>
          <p:cNvSpPr/>
          <p:nvPr/>
        </p:nvSpPr>
        <p:spPr>
          <a:xfrm>
            <a:off x="990600" y="3276600"/>
            <a:ext cx="71628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DD11E-19E5-B741-8AEE-AB1F0A73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036" y="457200"/>
            <a:ext cx="7772400" cy="3048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MIPS Instruction Set: Reference Data</a:t>
            </a:r>
          </a:p>
        </p:txBody>
      </p:sp>
      <p:sp>
        <p:nvSpPr>
          <p:cNvPr id="3" name="Content Placeholder 2" descr="Basic instruction format" title="Table">
            <a:extLst>
              <a:ext uri="{FF2B5EF4-FFF2-40B4-BE49-F238E27FC236}">
                <a16:creationId xmlns:a16="http://schemas.microsoft.com/office/drawing/2014/main" id="{AF48AB07-750F-BE4C-8615-7FAC083C3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036" y="1143000"/>
            <a:ext cx="7772400" cy="45740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This is the most important resource for MIPS instruction set.</a:t>
            </a:r>
          </a:p>
          <a:p>
            <a:pPr lvl="1"/>
            <a:r>
              <a:rPr lang="en-US" sz="2000"/>
              <a:t>Attached in Module 3</a:t>
            </a:r>
            <a:endParaRPr lang="en-US" sz="2000" dirty="0"/>
          </a:p>
          <a:p>
            <a:pPr lvl="1"/>
            <a:r>
              <a:rPr lang="en-US" sz="2000" dirty="0"/>
              <a:t>It’s commonly called Green Sheet</a:t>
            </a:r>
          </a:p>
          <a:p>
            <a:pPr lvl="2">
              <a:spcBef>
                <a:spcPts val="0"/>
              </a:spcBef>
            </a:pPr>
            <a:r>
              <a:rPr lang="en-US" sz="1600" dirty="0"/>
              <a:t>in hardcopy of the book, printed on green paper.</a:t>
            </a:r>
          </a:p>
          <a:p>
            <a:pPr lvl="2">
              <a:spcBef>
                <a:spcPts val="0"/>
              </a:spcBef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Table 1: Basic Instruction Format (on lower left corner.)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title="Portion of Green Sheet">
            <a:extLst>
              <a:ext uri="{FF2B5EF4-FFF2-40B4-BE49-F238E27FC236}">
                <a16:creationId xmlns:a16="http://schemas.microsoft.com/office/drawing/2014/main" id="{3E5849ED-B68D-CC43-BA30-6A06C90F9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86" y="3582444"/>
            <a:ext cx="67945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FAE90BD-CB30-4963-8725-93042B53F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</a:rPr>
              <a:t>R-type instructions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99BA458-B66D-45EE-BCFE-ED2467925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Format (fits one 32-bit word)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opcode	</a:t>
            </a:r>
            <a:r>
              <a:rPr lang="en-US" altLang="en-US" sz="2400" dirty="0" err="1">
                <a:solidFill>
                  <a:srgbClr val="0070C0"/>
                </a:solidFill>
              </a:rPr>
              <a:t>rs</a:t>
            </a:r>
            <a:r>
              <a:rPr lang="en-US" altLang="en-US" sz="2400" dirty="0">
                <a:solidFill>
                  <a:srgbClr val="0070C0"/>
                </a:solidFill>
              </a:rPr>
              <a:t>	</a:t>
            </a:r>
            <a:r>
              <a:rPr lang="en-US" altLang="en-US" sz="2400" dirty="0" err="1">
                <a:solidFill>
                  <a:srgbClr val="0070C0"/>
                </a:solidFill>
              </a:rPr>
              <a:t>rt</a:t>
            </a:r>
            <a:r>
              <a:rPr lang="en-US" altLang="en-US" sz="2400" dirty="0">
                <a:solidFill>
                  <a:srgbClr val="0070C0"/>
                </a:solidFill>
              </a:rPr>
              <a:t>	</a:t>
            </a:r>
            <a:r>
              <a:rPr lang="en-US" altLang="en-US" sz="2400" dirty="0" err="1">
                <a:solidFill>
                  <a:srgbClr val="0070C0"/>
                </a:solidFill>
              </a:rPr>
              <a:t>rd</a:t>
            </a:r>
            <a:r>
              <a:rPr lang="en-US" altLang="en-US" sz="2400" dirty="0">
                <a:solidFill>
                  <a:srgbClr val="0070C0"/>
                </a:solidFill>
              </a:rPr>
              <a:t>	</a:t>
            </a:r>
            <a:r>
              <a:rPr lang="en-US" altLang="en-US" sz="2400" dirty="0" err="1">
                <a:solidFill>
                  <a:srgbClr val="0070C0"/>
                </a:solidFill>
              </a:rPr>
              <a:t>shamt</a:t>
            </a:r>
            <a:r>
              <a:rPr lang="en-US" altLang="en-US" sz="2400" dirty="0">
                <a:solidFill>
                  <a:srgbClr val="0070C0"/>
                </a:solidFill>
              </a:rPr>
              <a:t>		</a:t>
            </a:r>
            <a:r>
              <a:rPr lang="en-US" altLang="en-US" sz="2400" dirty="0" err="1">
                <a:solidFill>
                  <a:srgbClr val="0070C0"/>
                </a:solidFill>
              </a:rPr>
              <a:t>funct</a:t>
            </a:r>
            <a:endParaRPr lang="en-US" altLang="en-US" sz="2400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6 bits	5 	5	5	5		6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opcode: operations of the instruction (6 bits)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err="1"/>
              <a:t>rs</a:t>
            </a:r>
            <a:r>
              <a:rPr lang="en-US" altLang="en-US" sz="2000" dirty="0"/>
              <a:t>: register source 1	(5 bits)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err="1"/>
              <a:t>rt</a:t>
            </a:r>
            <a:r>
              <a:rPr lang="en-US" altLang="en-US" sz="2000" dirty="0"/>
              <a:t>: register source 2	(5 bits)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err="1"/>
              <a:t>rd</a:t>
            </a:r>
            <a:r>
              <a:rPr lang="en-US" altLang="en-US" sz="2000" dirty="0"/>
              <a:t>: register destination	(5 bits)	</a:t>
            </a:r>
            <a:r>
              <a:rPr lang="en-US" altLang="en-US" sz="2000" dirty="0">
                <a:solidFill>
                  <a:srgbClr val="C00000"/>
                </a:solidFill>
              </a:rPr>
              <a:t>Note: </a:t>
            </a:r>
            <a:r>
              <a:rPr lang="en-US" altLang="en-US" sz="2000" dirty="0" err="1">
                <a:solidFill>
                  <a:srgbClr val="C00000"/>
                </a:solidFill>
              </a:rPr>
              <a:t>rd</a:t>
            </a:r>
            <a:r>
              <a:rPr lang="en-US" altLang="en-US" sz="2000" dirty="0">
                <a:solidFill>
                  <a:srgbClr val="C00000"/>
                </a:solidFill>
              </a:rPr>
              <a:t> (destination) at the last.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err="1"/>
              <a:t>shamt</a:t>
            </a:r>
            <a:r>
              <a:rPr lang="en-US" altLang="en-US" sz="2000" dirty="0"/>
              <a:t>: shift amount	(5 bits)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err="1"/>
              <a:t>funct</a:t>
            </a:r>
            <a:r>
              <a:rPr lang="en-US" altLang="en-US" sz="2000" dirty="0"/>
              <a:t>: function code 	(6 bits)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</a:rPr>
              <a:t>add, sub, and, or, </a:t>
            </a:r>
            <a:r>
              <a:rPr lang="en-US" altLang="en-US" sz="2400" dirty="0"/>
              <a:t>…,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B823-02E0-D442-9CA4-443D1D944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05" y="457200"/>
            <a:ext cx="7772400" cy="609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R-type Format: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C0D91-486D-6542-8A63-3F9E78EE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05" y="1295400"/>
            <a:ext cx="7620000" cy="5181600"/>
          </a:xfrm>
        </p:spPr>
        <p:txBody>
          <a:bodyPr/>
          <a:lstStyle/>
          <a:p>
            <a:r>
              <a:rPr lang="en-US" sz="2400" dirty="0"/>
              <a:t>Opcode (6 bits)</a:t>
            </a:r>
          </a:p>
          <a:p>
            <a:pPr lvl="1"/>
            <a:r>
              <a:rPr lang="en-US" sz="2000" dirty="0"/>
              <a:t>ISA designers decided to use 6 bits for opcode;</a:t>
            </a:r>
          </a:p>
          <a:p>
            <a:pPr lvl="2"/>
            <a:r>
              <a:rPr lang="en-US" sz="1800" dirty="0"/>
              <a:t>Detailed explanation omitted here.</a:t>
            </a:r>
          </a:p>
          <a:p>
            <a:pPr lvl="1"/>
            <a:r>
              <a:rPr lang="en-US" sz="2000" dirty="0"/>
              <a:t>That means we’re able to represent 2</a:t>
            </a:r>
            <a:r>
              <a:rPr lang="en-US" sz="2000" baseline="30000" dirty="0"/>
              <a:t>6 </a:t>
            </a:r>
            <a:r>
              <a:rPr lang="en-US" sz="2000" dirty="0"/>
              <a:t>different operations</a:t>
            </a:r>
          </a:p>
          <a:p>
            <a:pPr lvl="2"/>
            <a:r>
              <a:rPr lang="en-US" sz="1800" dirty="0"/>
              <a:t>e.g. opcode could be 000000, up to 111111</a:t>
            </a:r>
          </a:p>
          <a:p>
            <a:r>
              <a:rPr lang="en-US" sz="2400" dirty="0"/>
              <a:t>Register numbers are 5 bits </a:t>
            </a:r>
            <a:r>
              <a:rPr lang="en-US" sz="2000" dirty="0">
                <a:solidFill>
                  <a:srgbClr val="C00000"/>
                </a:solidFill>
              </a:rPr>
              <a:t>(why? – thinking questions)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Hint: review machine organization, how many (</a:t>
            </a:r>
            <a:r>
              <a:rPr lang="en-US" sz="1800" dirty="0" err="1">
                <a:solidFill>
                  <a:srgbClr val="C00000"/>
                </a:solidFill>
              </a:rPr>
              <a:t>int</a:t>
            </a:r>
            <a:r>
              <a:rPr lang="en-US" sz="1800" dirty="0">
                <a:solidFill>
                  <a:srgbClr val="C00000"/>
                </a:solidFill>
              </a:rPr>
              <a:t>) registers MIPS has? </a:t>
            </a:r>
          </a:p>
          <a:p>
            <a:r>
              <a:rPr lang="en-US" sz="2400" dirty="0" err="1"/>
              <a:t>Shamt</a:t>
            </a:r>
            <a:r>
              <a:rPr lang="en-US" sz="2400" dirty="0"/>
              <a:t> (shift amount) 5 bits</a:t>
            </a:r>
          </a:p>
          <a:p>
            <a:pPr lvl="1"/>
            <a:r>
              <a:rPr lang="en-US" sz="2000" dirty="0"/>
              <a:t>Not used in our case, so let these be 00000</a:t>
            </a:r>
          </a:p>
          <a:p>
            <a:r>
              <a:rPr lang="en-US" sz="2400" dirty="0" err="1"/>
              <a:t>Funct</a:t>
            </a:r>
            <a:r>
              <a:rPr lang="en-US" sz="2400" dirty="0"/>
              <a:t> (function code) 6 bits</a:t>
            </a:r>
          </a:p>
          <a:p>
            <a:pPr lvl="1"/>
            <a:r>
              <a:rPr lang="en-US" sz="2000" dirty="0"/>
              <a:t>These are 6 extra bits available in R-type;</a:t>
            </a:r>
          </a:p>
          <a:p>
            <a:pPr lvl="1"/>
            <a:r>
              <a:rPr lang="en-US" sz="2000" dirty="0"/>
              <a:t>What can we use these bits? </a:t>
            </a:r>
          </a:p>
          <a:p>
            <a:pPr lvl="2"/>
            <a:r>
              <a:rPr lang="en-US" sz="1600" dirty="0"/>
              <a:t>Which of the above fields would like to have more bits?</a:t>
            </a:r>
          </a:p>
          <a:p>
            <a:pPr lvl="2"/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8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7212-EC03-694A-BBE9-DF7AC467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Funct</a:t>
            </a:r>
            <a:r>
              <a:rPr lang="en-US" dirty="0">
                <a:solidFill>
                  <a:srgbClr val="FF0000"/>
                </a:solidFill>
              </a:rPr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4E9C0-5B06-C04C-A72E-FEC422F88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sz="2800" dirty="0"/>
              <a:t>This is the special design of MIPS</a:t>
            </a:r>
          </a:p>
          <a:p>
            <a:pPr lvl="1"/>
            <a:r>
              <a:rPr lang="en-US" sz="2400" dirty="0"/>
              <a:t>MIPS would like to use these extra bits to support more operations (i.e. as an extension to opcode).</a:t>
            </a:r>
          </a:p>
          <a:p>
            <a:r>
              <a:rPr lang="en-US" sz="2800" dirty="0"/>
              <a:t>The Design:</a:t>
            </a:r>
          </a:p>
          <a:p>
            <a:pPr lvl="1"/>
            <a:r>
              <a:rPr lang="en-US" sz="2400" dirty="0"/>
              <a:t>When </a:t>
            </a:r>
            <a:r>
              <a:rPr lang="en-US" sz="2400" dirty="0">
                <a:solidFill>
                  <a:srgbClr val="C00000"/>
                </a:solidFill>
              </a:rPr>
              <a:t>opcode is 000000</a:t>
            </a:r>
            <a:r>
              <a:rPr lang="en-US" sz="2400" dirty="0"/>
              <a:t>, it represents </a:t>
            </a:r>
            <a:r>
              <a:rPr lang="en-US" sz="2400" dirty="0">
                <a:solidFill>
                  <a:srgbClr val="C00000"/>
                </a:solidFill>
              </a:rPr>
              <a:t>a group of </a:t>
            </a:r>
            <a:r>
              <a:rPr lang="en-US" sz="2400" dirty="0"/>
              <a:t>arithmetic and logic operations</a:t>
            </a:r>
          </a:p>
          <a:p>
            <a:pPr lvl="2"/>
            <a:r>
              <a:rPr lang="en-US" sz="2000" dirty="0">
                <a:solidFill>
                  <a:srgbClr val="C00000"/>
                </a:solidFill>
              </a:rPr>
              <a:t>R-type instructions thus refer to Arithmetic/Logic instructions </a:t>
            </a:r>
          </a:p>
          <a:p>
            <a:pPr lvl="1"/>
            <a:r>
              <a:rPr lang="en-US" sz="2400" dirty="0"/>
              <a:t>Specific operations are designated by </a:t>
            </a:r>
            <a:r>
              <a:rPr lang="en-US" sz="2400" dirty="0" err="1"/>
              <a:t>funct</a:t>
            </a:r>
            <a:r>
              <a:rPr lang="en-US" sz="2400" dirty="0"/>
              <a:t> code, e.g.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add</a:t>
            </a:r>
            <a:r>
              <a:rPr lang="en-US" sz="2400" dirty="0"/>
              <a:t>: opcode is </a:t>
            </a:r>
            <a:r>
              <a:rPr lang="en-US" sz="2400" dirty="0">
                <a:solidFill>
                  <a:srgbClr val="0070C0"/>
                </a:solidFill>
              </a:rPr>
              <a:t>000000</a:t>
            </a:r>
            <a:r>
              <a:rPr lang="en-US" sz="2400" dirty="0"/>
              <a:t>, </a:t>
            </a:r>
            <a:r>
              <a:rPr lang="en-US" sz="2400" dirty="0" err="1"/>
              <a:t>funct</a:t>
            </a:r>
            <a:r>
              <a:rPr lang="en-US" sz="2400" dirty="0"/>
              <a:t> code is </a:t>
            </a:r>
            <a:r>
              <a:rPr lang="en-US" sz="2400" dirty="0">
                <a:solidFill>
                  <a:srgbClr val="0070C0"/>
                </a:solidFill>
              </a:rPr>
              <a:t>20</a:t>
            </a:r>
            <a:r>
              <a:rPr lang="en-US" sz="2400" baseline="-25000" dirty="0">
                <a:solidFill>
                  <a:srgbClr val="0070C0"/>
                </a:solidFill>
              </a:rPr>
              <a:t>16</a:t>
            </a:r>
            <a:r>
              <a:rPr lang="en-US" sz="2400" dirty="0"/>
              <a:t> (i.e. 32</a:t>
            </a:r>
            <a:r>
              <a:rPr lang="en-US" sz="2400" baseline="-25000" dirty="0"/>
              <a:t>10</a:t>
            </a:r>
            <a:r>
              <a:rPr lang="en-US" sz="2400" dirty="0"/>
              <a:t>)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or</a:t>
            </a:r>
            <a:r>
              <a:rPr lang="en-US" sz="2400" dirty="0"/>
              <a:t>:  opcode is  </a:t>
            </a:r>
            <a:r>
              <a:rPr lang="en-US" sz="2400" dirty="0">
                <a:solidFill>
                  <a:srgbClr val="0070C0"/>
                </a:solidFill>
              </a:rPr>
              <a:t>000000</a:t>
            </a:r>
            <a:r>
              <a:rPr lang="en-US" sz="2400" dirty="0"/>
              <a:t>, </a:t>
            </a:r>
            <a:r>
              <a:rPr lang="en-US" sz="2400" dirty="0" err="1"/>
              <a:t>funct</a:t>
            </a:r>
            <a:r>
              <a:rPr lang="en-US" sz="2400" dirty="0"/>
              <a:t> code is </a:t>
            </a:r>
            <a:r>
              <a:rPr lang="en-US" sz="2400" dirty="0">
                <a:solidFill>
                  <a:srgbClr val="0070C0"/>
                </a:solidFill>
              </a:rPr>
              <a:t>25</a:t>
            </a:r>
            <a:r>
              <a:rPr lang="en-US" sz="2400" baseline="-25000" dirty="0">
                <a:solidFill>
                  <a:srgbClr val="0070C0"/>
                </a:solidFill>
              </a:rPr>
              <a:t>16</a:t>
            </a:r>
            <a:r>
              <a:rPr lang="en-US" sz="2400" dirty="0"/>
              <a:t> (i.e. 37</a:t>
            </a:r>
            <a:r>
              <a:rPr lang="en-US" sz="2400" baseline="-25000" dirty="0"/>
              <a:t>10</a:t>
            </a:r>
            <a:r>
              <a:rPr lang="en-US" sz="2400" dirty="0"/>
              <a:t>)</a:t>
            </a:r>
          </a:p>
          <a:p>
            <a:pPr marL="457200" lvl="1" indent="0">
              <a:buNone/>
            </a:pPr>
            <a:r>
              <a:rPr lang="en-US" sz="2400" dirty="0"/>
              <a:t>		</a:t>
            </a:r>
            <a:r>
              <a:rPr lang="en-US" sz="2000" dirty="0"/>
              <a:t>(see highlighted text in next slide)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900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dd, Or instructions highlighted" title="MIPS reference data">
            <a:extLst>
              <a:ext uri="{FF2B5EF4-FFF2-40B4-BE49-F238E27FC236}">
                <a16:creationId xmlns:a16="http://schemas.microsoft.com/office/drawing/2014/main" id="{D888654E-9D43-E446-B022-DE835AA24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-152400"/>
            <a:ext cx="5529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7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91E91C4-4A22-4529-B276-8E6944C74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677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Converting R-type Instructions to Binary 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5BCB904-EC0B-4BBA-BE3B-FCFB38652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669" y="13716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Example 	</a:t>
            </a:r>
            <a:r>
              <a:rPr lang="en-US" altLang="en-US" sz="2400" dirty="0">
                <a:solidFill>
                  <a:srgbClr val="0070C0"/>
                </a:solidFill>
              </a:rPr>
              <a:t>Add R8, R17, R19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Step 1: Check MIPS Reference Data (Green Sheet)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sz="2000" dirty="0"/>
              <a:t>Under row Add, column Format: we found </a:t>
            </a:r>
            <a:r>
              <a:rPr lang="en-US" altLang="en-US" sz="2000" dirty="0">
                <a:solidFill>
                  <a:srgbClr val="C00000"/>
                </a:solidFill>
              </a:rPr>
              <a:t>R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/>
              <a:t>Step 2: Bring up R-format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/>
              <a:t>Step 3: Fill in add R8, R17, R19 info to R-format fields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dirty="0"/>
              <a:t>	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</p:txBody>
      </p:sp>
      <p:graphicFrame>
        <p:nvGraphicFramePr>
          <p:cNvPr id="2" name="Table 1" descr="Information for each field" title="R-format">
            <a:extLst>
              <a:ext uri="{FF2B5EF4-FFF2-40B4-BE49-F238E27FC236}">
                <a16:creationId xmlns:a16="http://schemas.microsoft.com/office/drawing/2014/main" id="{E95200A8-BEA1-7849-8DB3-59576FCD7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705733"/>
              </p:ext>
            </p:extLst>
          </p:nvPr>
        </p:nvGraphicFramePr>
        <p:xfrm>
          <a:off x="1544877" y="3124200"/>
          <a:ext cx="6096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6136610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9527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775965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667525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286598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74067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Opcode (6 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Rs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(5 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Rt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(5 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Rd </a:t>
                      </a:r>
                    </a:p>
                    <a:p>
                      <a:r>
                        <a:rPr lang="en-US" dirty="0"/>
                        <a:t>(5 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Shamt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(6 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Funct</a:t>
                      </a:r>
                      <a:endParaRPr lang="en-US" dirty="0"/>
                    </a:p>
                    <a:p>
                      <a:r>
                        <a:rPr lang="en-US" dirty="0"/>
                        <a:t>(6 bits)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451556"/>
                  </a:ext>
                </a:extLst>
              </a:tr>
            </a:tbl>
          </a:graphicData>
        </a:graphic>
      </p:graphicFrame>
      <p:graphicFrame>
        <p:nvGraphicFramePr>
          <p:cNvPr id="4" name="Table 3" descr="field info for add instruction" title="R-format">
            <a:extLst>
              <a:ext uri="{FF2B5EF4-FFF2-40B4-BE49-F238E27FC236}">
                <a16:creationId xmlns:a16="http://schemas.microsoft.com/office/drawing/2014/main" id="{1EF3EDBF-6356-9B4F-BD5F-CA4A78E6A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786392"/>
              </p:ext>
            </p:extLst>
          </p:nvPr>
        </p:nvGraphicFramePr>
        <p:xfrm>
          <a:off x="1520869" y="4579202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026329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439643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8817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460539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495116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77684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add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funct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0027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68F7C8-DBAA-D94D-97B7-8E31B97E623B}"/>
              </a:ext>
            </a:extLst>
          </p:cNvPr>
          <p:cNvSpPr txBox="1"/>
          <p:nvPr/>
        </p:nvSpPr>
        <p:spPr>
          <a:xfrm>
            <a:off x="914401" y="5257800"/>
            <a:ext cx="7564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Notes: (1) register order: destination register #, R8 move to last, i.e. Rd;</a:t>
            </a:r>
          </a:p>
          <a:p>
            <a:r>
              <a:rPr lang="en-US" sz="2000" dirty="0"/>
              <a:t>            (2) </a:t>
            </a:r>
            <a:r>
              <a:rPr lang="en-US" sz="2000" dirty="0" err="1"/>
              <a:t>Shamt</a:t>
            </a:r>
            <a:r>
              <a:rPr lang="en-US" sz="2000" dirty="0"/>
              <a:t>: it’s always 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1557</Words>
  <Application>Microsoft Macintosh PowerPoint</Application>
  <PresentationFormat>On-screen Show (4:3)</PresentationFormat>
  <Paragraphs>249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Times New Roman</vt:lpstr>
      <vt:lpstr>Default Design</vt:lpstr>
      <vt:lpstr>Lecture 4c : MIPS Instruction Set </vt:lpstr>
      <vt:lpstr>Lecture 4c : MIPS Instruction Set </vt:lpstr>
      <vt:lpstr>Binary Representation of MIPS Instructions</vt:lpstr>
      <vt:lpstr>MIPS Instruction Set: Reference Data</vt:lpstr>
      <vt:lpstr>R-type instructions</vt:lpstr>
      <vt:lpstr>R-type Format: Explanation</vt:lpstr>
      <vt:lpstr>Funct Code</vt:lpstr>
      <vt:lpstr>PowerPoint Presentation</vt:lpstr>
      <vt:lpstr>Converting R-type Instructions to Binary </vt:lpstr>
      <vt:lpstr>Converting R-type to Binary(cont)</vt:lpstr>
      <vt:lpstr>Practice</vt:lpstr>
      <vt:lpstr>Practice</vt:lpstr>
      <vt:lpstr>I-type Instruction Format</vt:lpstr>
      <vt:lpstr>Converting beq/bne to Binary</vt:lpstr>
      <vt:lpstr>lw and sw Instructions</vt:lpstr>
      <vt:lpstr>Converting lw/sw to Binary</vt:lpstr>
      <vt:lpstr>J-type Instruction Format</vt:lpstr>
      <vt:lpstr>Practice</vt:lpstr>
      <vt:lpstr>Practice</vt:lpstr>
      <vt:lpstr>Summary  </vt:lpstr>
    </vt:vector>
  </TitlesOfParts>
  <Company>California State Polytechnic University, Pomona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lyang</dc:creator>
  <cp:lastModifiedBy>Microsoft Office User</cp:lastModifiedBy>
  <cp:revision>84</cp:revision>
  <dcterms:created xsi:type="dcterms:W3CDTF">2003-07-01T19:30:15Z</dcterms:created>
  <dcterms:modified xsi:type="dcterms:W3CDTF">2021-06-02T20:27:36Z</dcterms:modified>
</cp:coreProperties>
</file>