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5" r:id="rId2"/>
    <p:sldId id="256" r:id="rId3"/>
    <p:sldId id="258" r:id="rId4"/>
    <p:sldId id="274" r:id="rId5"/>
    <p:sldId id="276" r:id="rId6"/>
    <p:sldId id="277" r:id="rId7"/>
    <p:sldId id="280" r:id="rId8"/>
    <p:sldId id="282" r:id="rId9"/>
    <p:sldId id="278" r:id="rId10"/>
    <p:sldId id="281" r:id="rId11"/>
    <p:sldId id="275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FE"/>
    <a:srgbClr val="846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0"/>
    <p:restoredTop sz="90959"/>
  </p:normalViewPr>
  <p:slideViewPr>
    <p:cSldViewPr>
      <p:cViewPr varScale="1">
        <p:scale>
          <a:sx n="99" d="100"/>
          <a:sy n="99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DBDF591-AED3-4019-8A2C-26ED009B1F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5E332A7-3A44-4CE6-8B18-06FB01E3C0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BEFEFBC-DB97-4856-B167-01289AF90A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F940CB43-4059-4B0A-A344-E8B7DD7F33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CD2AB8-6E68-4AB0-AE95-2F100D7CAF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6E4D9-CA75-1041-980E-FB706095AA64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56E92-9DD3-A443-8D31-54AD901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56E92-9DD3-A443-8D31-54AD90177F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73061A-D617-4F70-B13D-7E8F323531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8E29EC-223F-45B0-82A4-1E1FBCAE62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6A597F-EB11-4D47-A104-ECE911BE8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340A6-5EB2-4109-9699-F1799E097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13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DA5C07-F42C-4888-BCAA-A6CABD89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8BFD3A-B879-4B6D-AA51-6317F897E5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39AD1F-1D7E-4B1E-BD12-1605BD5C7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9E3BC-24E1-412A-B6F9-9844AE23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BB109-180B-4D99-A8B5-6F3033DE0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28C96E-B66F-428C-9E59-508813D11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90CAF4-E999-4BCF-B8E7-70DEFB02B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0EB3F-B85A-4C62-96A9-21838B2C1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29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6BB6C-FA14-4682-A85D-8A9A7A063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8B2F7-43CB-4E66-8BC4-BAE11E0BA5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1F589-AE60-4ED7-B62C-39C059D4A9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007EF-337C-40F6-89A4-DBDB66D07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80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3DB72D-3708-4599-B0F7-58A526F38C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CCFAF-9464-4F5D-AF84-86412C3E9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57FF50-B6B8-4A9B-85B1-8E735E2A6E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9E0AC-2AD9-4C43-A786-0DF4D5AA2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56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AE7EBB-F581-4749-9431-6CEA0AECF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C024D6-35B6-4FC8-B784-7B6949FD62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4529BC-A8F5-4BA2-80D3-A5B26DABC3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D465A-7C2E-431E-BE4B-73220950E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4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8A470C-DCBE-4111-A9E0-3FB2EE9B4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148CD1-B4EA-418B-80EB-825E06B9D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5196FF-B502-4D81-8ED8-02EEF61F1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C1B4B-6E1A-457F-A1E0-EEAEAD99D3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2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05F7-10E8-4077-94AC-3B998131D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AF3C5-054D-49F7-8BEB-C2907D61F0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DAD30-E3F4-4C00-AFFB-3E11EE815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C0AB5-4794-49DA-9A15-B13A70E700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82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B11A46-93D1-4BE1-B81E-966E6BA95E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3889C8A-30C4-4ABA-933D-73549E3C9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C2FBEB0-0177-4419-B068-66586379E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D806B-BFEE-459B-8D56-AE089B24B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15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C545A7-17A7-48C1-A96D-7FF20D322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B1B78B-5578-44D0-8515-9619C6327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414B7C-6021-4564-9D47-FA184C1DE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9BE71-5433-4C6D-867D-391E622033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90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CA9069-7C50-4FF2-93FD-45B187BD5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57FD64-3CEE-4993-A480-5C8A7D8DA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E01D55-8EF3-457D-B773-BF03A005F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458C7-7E02-4896-822B-2144C0239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2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2041D-A929-41D8-BA19-C01968BE2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CBA1D-6BA8-434F-8300-17B3C4F70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4EE56-AF4E-4C2E-8067-B6F3F42E5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F2868-701C-4674-ADE9-39E788F85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71A30-E6A5-4EED-A179-50600DBCE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53E0F-84F6-447C-93D6-CA7325889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B5029-3B03-4197-94C3-9EBDC3921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C1806-F4A0-49BB-8978-943A7677A1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3AD72E-97A0-4B1E-A6FD-18528816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9F1CE1-2D14-43AD-ABB2-C254DFDAE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028BF1-E4A1-4D28-B43F-90566AEBDC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CD97483-02C1-4C11-B711-664D4866E4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BC7008-439F-4149-AA9F-563491C62C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EAA68E-4E9B-497B-A0A4-45DDE4287B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4d-Modes-summer2021/0_zaqgod2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7911"/>
            <a:ext cx="8305800" cy="994172"/>
          </a:xfrm>
        </p:spPr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Lecture 4d: Addressing Modes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4d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Correction: in video </a:t>
            </a:r>
            <a:r>
              <a:rPr lang="en-US" sz="2400">
                <a:solidFill>
                  <a:srgbClr val="0070C0"/>
                </a:solidFill>
              </a:rPr>
              <a:t>Lecture 3d should </a:t>
            </a:r>
            <a:r>
              <a:rPr lang="en-US" sz="2400" dirty="0">
                <a:solidFill>
                  <a:srgbClr val="0070C0"/>
                </a:solidFill>
              </a:rPr>
              <a:t>be </a:t>
            </a:r>
            <a:r>
              <a:rPr lang="en-US" sz="2400">
                <a:solidFill>
                  <a:srgbClr val="0070C0"/>
                </a:solidFill>
              </a:rPr>
              <a:t>Lecture 4d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127241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77A9-1D97-0448-842F-2CDA9222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Pseudo-Direct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D6FD-2415-584E-8DD8-E68376A4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524000"/>
            <a:ext cx="7772400" cy="4114800"/>
          </a:xfrm>
        </p:spPr>
        <p:txBody>
          <a:bodyPr/>
          <a:lstStyle/>
          <a:p>
            <a:r>
              <a:rPr lang="en-US" dirty="0"/>
              <a:t>Pseudo-Direct Addressing</a:t>
            </a:r>
          </a:p>
          <a:p>
            <a:pPr lvl="1"/>
            <a:r>
              <a:rPr lang="en-US" dirty="0"/>
              <a:t>For the J (jump) instruction, the next PC address should be in the instruction.</a:t>
            </a:r>
          </a:p>
          <a:p>
            <a:pPr lvl="1"/>
            <a:r>
              <a:rPr lang="en-US" dirty="0"/>
              <a:t>Example:	</a:t>
            </a:r>
            <a:r>
              <a:rPr lang="en-US" dirty="0">
                <a:solidFill>
                  <a:srgbClr val="0070C0"/>
                </a:solidFill>
              </a:rPr>
              <a:t>J    Exit</a:t>
            </a:r>
          </a:p>
          <a:p>
            <a:pPr lvl="2"/>
            <a:r>
              <a:rPr lang="en-US" dirty="0"/>
              <a:t>Here Exit is the next instruction’s PC.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However, PC has 32 bits, can’t fit into the whole instruction, so partial address is used.</a:t>
            </a:r>
          </a:p>
          <a:p>
            <a:pPr lvl="2"/>
            <a:r>
              <a:rPr lang="en-US" dirty="0"/>
              <a:t>Details omitted here.</a:t>
            </a:r>
          </a:p>
        </p:txBody>
      </p:sp>
      <p:graphicFrame>
        <p:nvGraphicFramePr>
          <p:cNvPr id="4" name="Table 3" descr="For J instruction" title="Instruction Format">
            <a:extLst>
              <a:ext uri="{FF2B5EF4-FFF2-40B4-BE49-F238E27FC236}">
                <a16:creationId xmlns:a16="http://schemas.microsoft.com/office/drawing/2014/main" id="{5891B022-1AC4-FC46-A12D-5B5F1F2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59454"/>
              </p:ext>
            </p:extLst>
          </p:nvPr>
        </p:nvGraphicFramePr>
        <p:xfrm>
          <a:off x="1524000" y="4114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69529005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22724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Opcode (6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Address (26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0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1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CB57-28A8-A345-AC6B-DF4A9A6B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RISC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8945-260A-F24E-81CA-8517A54D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17494"/>
            <a:ext cx="7772400" cy="5611906"/>
          </a:xfrm>
        </p:spPr>
        <p:txBody>
          <a:bodyPr/>
          <a:lstStyle/>
          <a:p>
            <a:r>
              <a:rPr lang="en-US" sz="2400" dirty="0"/>
              <a:t>RISC: Reduced Instruction Set Computer</a:t>
            </a:r>
          </a:p>
          <a:p>
            <a:r>
              <a:rPr lang="en-US" sz="2400" dirty="0"/>
              <a:t>Developed in 1980s</a:t>
            </a:r>
          </a:p>
          <a:p>
            <a:r>
              <a:rPr lang="en-US" sz="2400" dirty="0"/>
              <a:t>Prior to RISC, CISC Architecture popular</a:t>
            </a:r>
          </a:p>
          <a:p>
            <a:pPr lvl="1"/>
            <a:r>
              <a:rPr lang="en-US" sz="2000" dirty="0"/>
              <a:t>CISC: Complex Instruction Set Architecture</a:t>
            </a:r>
          </a:p>
          <a:p>
            <a:r>
              <a:rPr lang="en-US" sz="2400" dirty="0"/>
              <a:t>MIPS is a RISC architecture</a:t>
            </a:r>
          </a:p>
          <a:p>
            <a:r>
              <a:rPr lang="en-US" sz="2400" dirty="0"/>
              <a:t>Features of RISC</a:t>
            </a:r>
          </a:p>
          <a:p>
            <a:pPr lvl="1"/>
            <a:r>
              <a:rPr lang="en-US" sz="2000" dirty="0"/>
              <a:t>Simple instruction format (e.g. in MIPS only R, I, and J)</a:t>
            </a:r>
          </a:p>
          <a:p>
            <a:pPr lvl="1"/>
            <a:r>
              <a:rPr lang="en-US" sz="2000" dirty="0"/>
              <a:t>Only loads/stores reference memory (load-store architecture)</a:t>
            </a:r>
          </a:p>
          <a:p>
            <a:pPr lvl="1"/>
            <a:r>
              <a:rPr lang="en-US" sz="2000" dirty="0"/>
              <a:t>Highly pipelined (to be discussed in Module 7)</a:t>
            </a:r>
          </a:p>
          <a:p>
            <a:pPr lvl="1"/>
            <a:r>
              <a:rPr lang="en-US" sz="2000" dirty="0"/>
              <a:t>Instructions executed by hardware (reflected in Module 6 design)</a:t>
            </a:r>
          </a:p>
          <a:p>
            <a:pPr lvl="1"/>
            <a:r>
              <a:rPr lang="en-US" sz="2000" dirty="0"/>
              <a:t>Few instructions and modes (simplicity)</a:t>
            </a:r>
          </a:p>
          <a:p>
            <a:pPr lvl="1"/>
            <a:r>
              <a:rPr lang="en-US" sz="2000" dirty="0"/>
              <a:t>Complexity in the compiler</a:t>
            </a:r>
          </a:p>
          <a:p>
            <a:pPr lvl="1"/>
            <a:r>
              <a:rPr lang="en-US" sz="2000" dirty="0"/>
              <a:t>Multiple register sets </a:t>
            </a:r>
          </a:p>
          <a:p>
            <a:pPr lvl="2"/>
            <a:r>
              <a:rPr lang="en-US" sz="1600" dirty="0"/>
              <a:t>MIPS: integer R0, … R31, floating point F0, .., F31</a:t>
            </a:r>
          </a:p>
        </p:txBody>
      </p:sp>
    </p:spTree>
    <p:extLst>
      <p:ext uri="{BB962C8B-B14F-4D97-AF65-F5344CB8AC3E}">
        <p14:creationId xmlns:p14="http://schemas.microsoft.com/office/powerpoint/2010/main" val="413657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6026-A8B9-2F4C-BB41-528FB0B7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Summary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231C-4BC8-7C46-9151-4B5C6E68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76800"/>
          </a:xfrm>
        </p:spPr>
        <p:txBody>
          <a:bodyPr/>
          <a:lstStyle/>
          <a:p>
            <a:r>
              <a:rPr lang="en-US" sz="2800"/>
              <a:t>Addressing </a:t>
            </a:r>
            <a:r>
              <a:rPr lang="en-US" sz="2800" dirty="0"/>
              <a:t>modes</a:t>
            </a:r>
          </a:p>
          <a:p>
            <a:r>
              <a:rPr lang="en-US" sz="2800" dirty="0"/>
              <a:t>RISC architecture (introduction)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8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ED8581-DB5E-45F9-8EB1-68FE205AE5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Lecture 4d: Addressing Modes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838E918-3253-413C-8361-8855154CC3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7DB3B3F-6510-4362-9E6D-E71A4EABD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FF0000"/>
                </a:solidFill>
              </a:rPr>
              <a:t>MIPS Addressing Modes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54937B-6BC6-45EB-A40D-32A8F1116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Load-store (register-register)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Simple addressing mode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Five Addressing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Immediate addressing (e.g. </a:t>
            </a:r>
            <a:r>
              <a:rPr lang="en-US" altLang="en-US" sz="2400" dirty="0" err="1"/>
              <a:t>addi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Register addressing (e.g. add)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Base addressing (e.g. </a:t>
            </a:r>
            <a:r>
              <a:rPr lang="en-US" altLang="en-US" sz="2400" dirty="0" err="1"/>
              <a:t>lw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sw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PC-relative addressing (e.g. </a:t>
            </a:r>
            <a:r>
              <a:rPr lang="en-US" altLang="en-US" sz="2400" dirty="0" err="1"/>
              <a:t>beq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Pseudo-direct addressing (e.g. j)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MIPS 5 addressing modes" title="Illustration">
            <a:extLst>
              <a:ext uri="{FF2B5EF4-FFF2-40B4-BE49-F238E27FC236}">
                <a16:creationId xmlns:a16="http://schemas.microsoft.com/office/drawing/2014/main" id="{43F06544-E2B5-418F-B8DB-FEF00C8BE4D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83973"/>
            <a:ext cx="6629400" cy="5867400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B31AF-D4BE-6C40-A8F1-40682DD0F2D3}"/>
              </a:ext>
            </a:extLst>
          </p:cNvPr>
          <p:cNvSpPr txBox="1"/>
          <p:nvPr/>
        </p:nvSpPr>
        <p:spPr>
          <a:xfrm>
            <a:off x="7772400" y="6172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2.10.1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7364D-E5DE-A841-9474-0F0FD5B48B0B}"/>
              </a:ext>
            </a:extLst>
          </p:cNvPr>
          <p:cNvSpPr txBox="1"/>
          <p:nvPr/>
        </p:nvSpPr>
        <p:spPr>
          <a:xfrm>
            <a:off x="4876800" y="457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Illustration of Addressing Modes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5223C7-7247-DB4D-897E-F9B91876A6AA}"/>
              </a:ext>
            </a:extLst>
          </p:cNvPr>
          <p:cNvCxnSpPr/>
          <p:nvPr/>
        </p:nvCxnSpPr>
        <p:spPr>
          <a:xfrm flipV="1">
            <a:off x="3276600" y="1295400"/>
            <a:ext cx="2667000" cy="1600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 descr="Address should be offset." title="Errata">
            <a:extLst>
              <a:ext uri="{FF2B5EF4-FFF2-40B4-BE49-F238E27FC236}">
                <a16:creationId xmlns:a16="http://schemas.microsoft.com/office/drawing/2014/main" id="{21F2963E-3C17-C74C-8128-C82508D830B2}"/>
              </a:ext>
            </a:extLst>
          </p:cNvPr>
          <p:cNvSpPr/>
          <p:nvPr/>
        </p:nvSpPr>
        <p:spPr>
          <a:xfrm>
            <a:off x="5943600" y="1028700"/>
            <a:ext cx="2438400" cy="533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Errata: ”address” should be “offset”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B348-53C5-A245-A279-571FC2DC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Immediate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936F-0ACD-F040-8225-A234177F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4740"/>
            <a:ext cx="7772400" cy="4495800"/>
          </a:xfrm>
        </p:spPr>
        <p:txBody>
          <a:bodyPr/>
          <a:lstStyle/>
          <a:p>
            <a:r>
              <a:rPr lang="en-US" sz="2400" dirty="0"/>
              <a:t>Immediate Addressing</a:t>
            </a:r>
          </a:p>
          <a:p>
            <a:pPr lvl="1"/>
            <a:r>
              <a:rPr lang="en-US" sz="2000" dirty="0"/>
              <a:t>Data/Operand stored in the instruction, immediately available.</a:t>
            </a:r>
          </a:p>
          <a:p>
            <a:r>
              <a:rPr lang="en-US" sz="2400" dirty="0"/>
              <a:t>Example: 	</a:t>
            </a:r>
            <a:r>
              <a:rPr lang="en-US" sz="2400" dirty="0" err="1">
                <a:solidFill>
                  <a:srgbClr val="0070C0"/>
                </a:solidFill>
              </a:rPr>
              <a:t>addi</a:t>
            </a:r>
            <a:r>
              <a:rPr lang="en-US" sz="2400" dirty="0">
                <a:solidFill>
                  <a:srgbClr val="0070C0"/>
                </a:solidFill>
              </a:rPr>
              <a:t> R8, R16, 5</a:t>
            </a:r>
          </a:p>
          <a:p>
            <a:r>
              <a:rPr lang="en-US" sz="2400" dirty="0"/>
              <a:t>I-type instruction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sum of Register 16 content and (sign-extended) immediate value 5 will be stored in R8</a:t>
            </a:r>
          </a:p>
          <a:p>
            <a:r>
              <a:rPr lang="en-US" sz="2400" dirty="0"/>
              <a:t>Here the 2</a:t>
            </a:r>
            <a:r>
              <a:rPr lang="en-US" sz="2400" baseline="30000" dirty="0"/>
              <a:t>nd</a:t>
            </a:r>
            <a:r>
              <a:rPr lang="en-US" sz="2400" dirty="0"/>
              <a:t> operand (i.e. value 5) is stored in the instruction directly as immediate value =&gt; </a:t>
            </a:r>
            <a:r>
              <a:rPr lang="en-US" sz="2400" dirty="0">
                <a:solidFill>
                  <a:srgbClr val="C00000"/>
                </a:solidFill>
              </a:rPr>
              <a:t>Immediate addressing </a:t>
            </a:r>
            <a:r>
              <a:rPr lang="en-US" sz="2400" dirty="0"/>
              <a:t>for this operand.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F74A21-01D1-7B43-A600-1D8905306117}"/>
              </a:ext>
            </a:extLst>
          </p:cNvPr>
          <p:cNvGrpSpPr/>
          <p:nvPr/>
        </p:nvGrpSpPr>
        <p:grpSpPr>
          <a:xfrm>
            <a:off x="1600200" y="3276600"/>
            <a:ext cx="6406404" cy="704850"/>
            <a:chOff x="1676400" y="3419475"/>
            <a:chExt cx="6406404" cy="704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FB220B-8BE6-5243-8680-29BEE89B36D3}"/>
                </a:ext>
              </a:extLst>
            </p:cNvPr>
            <p:cNvSpPr/>
            <p:nvPr/>
          </p:nvSpPr>
          <p:spPr>
            <a:xfrm>
              <a:off x="1676400" y="3448050"/>
              <a:ext cx="6324600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790CF9-E996-0741-AC9E-00F3DE36B00B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3448050"/>
              <a:ext cx="0" cy="590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9A7D4F-D927-764A-BD44-0961F078AEA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3477994"/>
              <a:ext cx="0" cy="560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5637CF-E0D8-784B-9E3E-BCF121232F59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3448050"/>
              <a:ext cx="0" cy="65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859970-E974-BA4C-B322-BBCF526EF95D}"/>
                </a:ext>
              </a:extLst>
            </p:cNvPr>
            <p:cNvSpPr txBox="1"/>
            <p:nvPr/>
          </p:nvSpPr>
          <p:spPr>
            <a:xfrm>
              <a:off x="1771651" y="3477994"/>
              <a:ext cx="1200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000100</a:t>
              </a:r>
            </a:p>
            <a:p>
              <a:r>
                <a:rPr lang="en-US" sz="1800" dirty="0"/>
                <a:t>(opcode)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5147FE-54A2-A14B-9AB9-2D247A19A680}"/>
                </a:ext>
              </a:extLst>
            </p:cNvPr>
            <p:cNvSpPr txBox="1"/>
            <p:nvPr/>
          </p:nvSpPr>
          <p:spPr>
            <a:xfrm>
              <a:off x="3089464" y="3460065"/>
              <a:ext cx="93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10000 </a:t>
              </a:r>
            </a:p>
            <a:p>
              <a:r>
                <a:rPr lang="en-US" sz="1800" dirty="0"/>
                <a:t>(R16)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AD2CD9-DDDB-584B-BF6E-14B204D452C5}"/>
                </a:ext>
              </a:extLst>
            </p:cNvPr>
            <p:cNvSpPr txBox="1"/>
            <p:nvPr/>
          </p:nvSpPr>
          <p:spPr>
            <a:xfrm>
              <a:off x="4435850" y="3464298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01000</a:t>
              </a:r>
            </a:p>
            <a:p>
              <a:r>
                <a:rPr lang="en-US" sz="1800" dirty="0"/>
                <a:t>(R8)</a:t>
              </a:r>
            </a:p>
          </p:txBody>
        </p:sp>
        <p:sp>
          <p:nvSpPr>
            <p:cNvPr id="19" name="TextBox 18" descr="Immediate Addressing" title="Illustration">
              <a:extLst>
                <a:ext uri="{FF2B5EF4-FFF2-40B4-BE49-F238E27FC236}">
                  <a16:creationId xmlns:a16="http://schemas.microsoft.com/office/drawing/2014/main" id="{3B3F52A6-BAEC-A245-BD23-CF492BDF2B79}"/>
                </a:ext>
              </a:extLst>
            </p:cNvPr>
            <p:cNvSpPr txBox="1"/>
            <p:nvPr/>
          </p:nvSpPr>
          <p:spPr>
            <a:xfrm>
              <a:off x="5568204" y="3419475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0000 0000 0000 0101</a:t>
              </a:r>
            </a:p>
            <a:p>
              <a:r>
                <a:rPr lang="en-US" sz="1800" dirty="0">
                  <a:solidFill>
                    <a:srgbClr val="C00000"/>
                  </a:solidFill>
                </a:rPr>
                <a:t>(value 5 in 16 bits)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45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AB93-4D92-AB40-9943-C5BE0DFB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Register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6698-2F88-8D47-BCB8-77458162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r>
              <a:rPr lang="en-US" sz="2400" dirty="0"/>
              <a:t>Register Addressing</a:t>
            </a:r>
          </a:p>
          <a:p>
            <a:pPr lvl="1"/>
            <a:r>
              <a:rPr lang="en-US" sz="2000" dirty="0"/>
              <a:t>Data/Operand stored in the register</a:t>
            </a:r>
          </a:p>
          <a:p>
            <a:pPr lvl="1"/>
            <a:r>
              <a:rPr lang="en-US" sz="2000" dirty="0"/>
              <a:t>Register number is available in the instruction</a:t>
            </a:r>
          </a:p>
          <a:p>
            <a:r>
              <a:rPr lang="en-US" sz="2400" dirty="0"/>
              <a:t>Example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add  R8, R16, R17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B8CCFE-ADD7-604E-9372-A48B2CD83C1A}"/>
              </a:ext>
            </a:extLst>
          </p:cNvPr>
          <p:cNvGrpSpPr/>
          <p:nvPr/>
        </p:nvGrpSpPr>
        <p:grpSpPr>
          <a:xfrm>
            <a:off x="1132688" y="3458930"/>
            <a:ext cx="6581256" cy="2776472"/>
            <a:chOff x="1132688" y="3458930"/>
            <a:chExt cx="6581256" cy="27764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BD36A4-BAE8-244C-8C5E-068203E0880F}"/>
                </a:ext>
              </a:extLst>
            </p:cNvPr>
            <p:cNvSpPr txBox="1"/>
            <p:nvPr/>
          </p:nvSpPr>
          <p:spPr>
            <a:xfrm>
              <a:off x="6986392" y="4777760"/>
              <a:ext cx="709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R16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5EBE09-AD36-2B44-AF52-4E6E2C6D2F6B}"/>
                </a:ext>
              </a:extLst>
            </p:cNvPr>
            <p:cNvSpPr txBox="1"/>
            <p:nvPr/>
          </p:nvSpPr>
          <p:spPr>
            <a:xfrm>
              <a:off x="7004136" y="5085537"/>
              <a:ext cx="709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R17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9F2EA1-9360-DE46-AFCB-F36990F2CCD9}"/>
                </a:ext>
              </a:extLst>
            </p:cNvPr>
            <p:cNvCxnSpPr/>
            <p:nvPr/>
          </p:nvCxnSpPr>
          <p:spPr>
            <a:xfrm>
              <a:off x="2819400" y="4069080"/>
              <a:ext cx="0" cy="862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F07787-8D42-054E-9893-014CAAF29D79}"/>
                </a:ext>
              </a:extLst>
            </p:cNvPr>
            <p:cNvCxnSpPr/>
            <p:nvPr/>
          </p:nvCxnSpPr>
          <p:spPr>
            <a:xfrm>
              <a:off x="2819400" y="4931648"/>
              <a:ext cx="289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196346-C68C-3242-A472-260B0C0B1925}"/>
                </a:ext>
              </a:extLst>
            </p:cNvPr>
            <p:cNvSpPr/>
            <p:nvPr/>
          </p:nvSpPr>
          <p:spPr>
            <a:xfrm>
              <a:off x="1132688" y="3479651"/>
              <a:ext cx="6324600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2AF8BA-B378-5643-99E7-8EE174D251CE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96" y="3498949"/>
              <a:ext cx="0" cy="6088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76F137-CFD0-D541-A31A-EE8C625A4F0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3483292"/>
              <a:ext cx="0" cy="6034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7476BF-10EA-9C47-9899-00540C5C77E3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3481020"/>
              <a:ext cx="0" cy="65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E36B29-3DF7-5D41-945B-E27461D17FB4}"/>
                </a:ext>
              </a:extLst>
            </p:cNvPr>
            <p:cNvSpPr txBox="1"/>
            <p:nvPr/>
          </p:nvSpPr>
          <p:spPr>
            <a:xfrm>
              <a:off x="1182782" y="3498949"/>
              <a:ext cx="1097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000000</a:t>
              </a:r>
            </a:p>
            <a:p>
              <a:r>
                <a:rPr lang="en-US" sz="1800" dirty="0"/>
                <a:t>(opcode)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38D71-95B5-9A49-8CBF-A59F304BD514}"/>
                </a:ext>
              </a:extLst>
            </p:cNvPr>
            <p:cNvSpPr txBox="1"/>
            <p:nvPr/>
          </p:nvSpPr>
          <p:spPr>
            <a:xfrm>
              <a:off x="2556064" y="3481020"/>
              <a:ext cx="93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10000 </a:t>
              </a:r>
            </a:p>
            <a:p>
              <a:r>
                <a:rPr lang="en-US" sz="1800" dirty="0">
                  <a:solidFill>
                    <a:srgbClr val="C00000"/>
                  </a:solidFill>
                </a:rPr>
                <a:t>(R16</a:t>
              </a:r>
              <a:r>
                <a:rPr lang="en-US" sz="1800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CB9D4E-4B64-6D47-8D54-40F2200FCFBA}"/>
                </a:ext>
              </a:extLst>
            </p:cNvPr>
            <p:cNvSpPr txBox="1"/>
            <p:nvPr/>
          </p:nvSpPr>
          <p:spPr>
            <a:xfrm>
              <a:off x="3581401" y="3501741"/>
              <a:ext cx="838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10001</a:t>
              </a:r>
            </a:p>
            <a:p>
              <a:r>
                <a:rPr lang="en-US" sz="1800" dirty="0">
                  <a:solidFill>
                    <a:srgbClr val="C00000"/>
                  </a:solidFill>
                </a:rPr>
                <a:t>(R17)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CAEC62-3A15-8C40-9FE8-8EE00C9386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3477930"/>
              <a:ext cx="0" cy="6088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8D4027-71A3-E84E-8A22-5A4F274F1EB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77930"/>
              <a:ext cx="0" cy="6088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 descr="Register Addressing" title="Illustration">
              <a:extLst>
                <a:ext uri="{FF2B5EF4-FFF2-40B4-BE49-F238E27FC236}">
                  <a16:creationId xmlns:a16="http://schemas.microsoft.com/office/drawing/2014/main" id="{9E5AF664-98AC-3841-8939-3B695025A10F}"/>
                </a:ext>
              </a:extLst>
            </p:cNvPr>
            <p:cNvSpPr txBox="1"/>
            <p:nvPr/>
          </p:nvSpPr>
          <p:spPr>
            <a:xfrm>
              <a:off x="4486274" y="3493035"/>
              <a:ext cx="781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01000</a:t>
              </a:r>
            </a:p>
            <a:p>
              <a:r>
                <a:rPr lang="en-US" sz="1800" dirty="0"/>
                <a:t>(R8)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624A5A-E494-1A41-97CE-7993448B8E82}"/>
                </a:ext>
              </a:extLst>
            </p:cNvPr>
            <p:cNvSpPr txBox="1"/>
            <p:nvPr/>
          </p:nvSpPr>
          <p:spPr>
            <a:xfrm>
              <a:off x="5395325" y="3501741"/>
              <a:ext cx="100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00000</a:t>
              </a:r>
            </a:p>
            <a:p>
              <a:r>
                <a:rPr lang="en-US" sz="1800" dirty="0"/>
                <a:t>(</a:t>
              </a:r>
              <a:r>
                <a:rPr lang="en-US" sz="1800" dirty="0" err="1"/>
                <a:t>shamt</a:t>
              </a:r>
              <a:r>
                <a:rPr lang="en-US" sz="1800" dirty="0"/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3B9081-C13F-B743-8544-978601F4C901}"/>
                </a:ext>
              </a:extLst>
            </p:cNvPr>
            <p:cNvSpPr txBox="1"/>
            <p:nvPr/>
          </p:nvSpPr>
          <p:spPr>
            <a:xfrm>
              <a:off x="6446081" y="3458930"/>
              <a:ext cx="101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100000</a:t>
              </a:r>
            </a:p>
            <a:p>
              <a:r>
                <a:rPr lang="en-US" sz="1800" dirty="0"/>
                <a:t>(</a:t>
              </a:r>
              <a:r>
                <a:rPr lang="en-US" sz="1800" dirty="0" err="1"/>
                <a:t>funct</a:t>
              </a:r>
              <a:r>
                <a:rPr lang="en-US" sz="1800" dirty="0"/>
                <a:t>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23397A-B2A3-454A-8156-7E45746DB1BF}"/>
                </a:ext>
              </a:extLst>
            </p:cNvPr>
            <p:cNvSpPr/>
            <p:nvPr/>
          </p:nvSpPr>
          <p:spPr>
            <a:xfrm>
              <a:off x="5715000" y="4419600"/>
              <a:ext cx="1238385" cy="181580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5C7336-F7AE-0D44-94C0-19C15012E015}"/>
                </a:ext>
              </a:extLst>
            </p:cNvPr>
            <p:cNvCxnSpPr/>
            <p:nvPr/>
          </p:nvCxnSpPr>
          <p:spPr>
            <a:xfrm>
              <a:off x="5715000" y="4777760"/>
              <a:ext cx="12383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1E997D-9BEF-1A49-BD06-882CC65B371A}"/>
                </a:ext>
              </a:extLst>
            </p:cNvPr>
            <p:cNvCxnSpPr/>
            <p:nvPr/>
          </p:nvCxnSpPr>
          <p:spPr>
            <a:xfrm>
              <a:off x="5699739" y="5055390"/>
              <a:ext cx="12383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2DA599-A650-ED43-BBB9-F1C227BEFDB8}"/>
                </a:ext>
              </a:extLst>
            </p:cNvPr>
            <p:cNvCxnSpPr/>
            <p:nvPr/>
          </p:nvCxnSpPr>
          <p:spPr>
            <a:xfrm>
              <a:off x="5687213" y="5334932"/>
              <a:ext cx="12383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6AAB1-AB00-524E-B925-4DDE3D15B37D}"/>
                </a:ext>
              </a:extLst>
            </p:cNvPr>
            <p:cNvSpPr txBox="1"/>
            <p:nvPr/>
          </p:nvSpPr>
          <p:spPr>
            <a:xfrm>
              <a:off x="5752705" y="4757348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32-bit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65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A15B-55FD-8342-B777-B6B7D6D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7539-2B2C-F340-A75B-336A97F5E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sz="2400" dirty="0"/>
              <a:t>Base Addressing</a:t>
            </a:r>
          </a:p>
          <a:p>
            <a:pPr lvl="1"/>
            <a:r>
              <a:rPr lang="en-US" sz="2000" dirty="0"/>
              <a:t>Data/Operand stored in the memory</a:t>
            </a:r>
          </a:p>
          <a:p>
            <a:pPr lvl="1"/>
            <a:r>
              <a:rPr lang="en-US" sz="2000" dirty="0"/>
              <a:t>Memory address is calculated by adding the content of a </a:t>
            </a:r>
            <a:r>
              <a:rPr lang="en-US" sz="2000" dirty="0">
                <a:solidFill>
                  <a:srgbClr val="C00000"/>
                </a:solidFill>
              </a:rPr>
              <a:t>base</a:t>
            </a:r>
            <a:r>
              <a:rPr lang="en-US" sz="2000" dirty="0"/>
              <a:t> register with an offset value</a:t>
            </a:r>
          </a:p>
          <a:p>
            <a:pPr lvl="2"/>
            <a:r>
              <a:rPr lang="en-US" sz="1600" dirty="0"/>
              <a:t>The # of base register is available in the instruction</a:t>
            </a:r>
          </a:p>
          <a:p>
            <a:pPr lvl="2"/>
            <a:r>
              <a:rPr lang="en-US" sz="1600" dirty="0"/>
              <a:t>The offset value is also available in the instruction</a:t>
            </a:r>
          </a:p>
          <a:p>
            <a:r>
              <a:rPr lang="en-US" sz="2400" dirty="0"/>
              <a:t>Example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lw</a:t>
            </a:r>
            <a:r>
              <a:rPr lang="en-US" sz="2400" dirty="0">
                <a:solidFill>
                  <a:srgbClr val="0070C0"/>
                </a:solidFill>
              </a:rPr>
              <a:t> R8, 0x0020 (R16) 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i.e. $t0 = A[8], with A’s starting address in R16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102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7669-E038-D047-BFE2-EA8BB0D5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8" y="341630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Base Addressing: Illustration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9F45D445-736B-EC4D-BD52-6BA06068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48" y="7499251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7" name="Group 66" descr="Base Addressing" title="Illustration">
            <a:extLst>
              <a:ext uri="{FF2B5EF4-FFF2-40B4-BE49-F238E27FC236}">
                <a16:creationId xmlns:a16="http://schemas.microsoft.com/office/drawing/2014/main" id="{2E08F5C2-190C-7742-B80E-E486022C8946}"/>
              </a:ext>
            </a:extLst>
          </p:cNvPr>
          <p:cNvGrpSpPr/>
          <p:nvPr/>
        </p:nvGrpSpPr>
        <p:grpSpPr>
          <a:xfrm>
            <a:off x="688042" y="1371600"/>
            <a:ext cx="7530352" cy="5196299"/>
            <a:chOff x="782172" y="1208966"/>
            <a:chExt cx="7530352" cy="519629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5D8FA1-16A2-DC43-BB6E-05255B8F93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1238" y="1851660"/>
              <a:ext cx="0" cy="10733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64D169-D3C2-C842-A597-805D6C22CD1D}"/>
                </a:ext>
              </a:extLst>
            </p:cNvPr>
            <p:cNvCxnSpPr>
              <a:cxnSpLocks/>
            </p:cNvCxnSpPr>
            <p:nvPr/>
          </p:nvCxnSpPr>
          <p:spPr>
            <a:xfrm>
              <a:off x="2601238" y="2916058"/>
              <a:ext cx="357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9B9D6B-4E2A-8F41-9951-2FFD0F80D913}"/>
                </a:ext>
              </a:extLst>
            </p:cNvPr>
            <p:cNvSpPr/>
            <p:nvPr/>
          </p:nvSpPr>
          <p:spPr>
            <a:xfrm>
              <a:off x="6019800" y="2121274"/>
              <a:ext cx="1524000" cy="37068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SignExt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D77376-8E06-D247-BD31-240DD4BAAF9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6781800" y="1849494"/>
              <a:ext cx="0" cy="2717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3EA1C57-EC99-D947-B2A6-508075B6A187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781800" y="2491958"/>
              <a:ext cx="0" cy="24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E7253D-6543-F840-AD61-65979EE36BF4}"/>
                </a:ext>
              </a:extLst>
            </p:cNvPr>
            <p:cNvSpPr/>
            <p:nvPr/>
          </p:nvSpPr>
          <p:spPr>
            <a:xfrm>
              <a:off x="5257800" y="3794760"/>
              <a:ext cx="762000" cy="6096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7C72C88-E765-D845-92C4-2D8E161ED360}"/>
                </a:ext>
              </a:extLst>
            </p:cNvPr>
            <p:cNvCxnSpPr/>
            <p:nvPr/>
          </p:nvCxnSpPr>
          <p:spPr>
            <a:xfrm>
              <a:off x="4038600" y="3078480"/>
              <a:ext cx="1219200" cy="96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6FFA7F-1A11-8F45-8F6A-BBDEAADEDEDE}"/>
                </a:ext>
              </a:extLst>
            </p:cNvPr>
            <p:cNvSpPr/>
            <p:nvPr/>
          </p:nvSpPr>
          <p:spPr>
            <a:xfrm>
              <a:off x="2958755" y="2712720"/>
              <a:ext cx="2299045" cy="365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R16’s content (32-bit)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B65952-F244-0E41-A9D6-3D8C25189667}"/>
                </a:ext>
              </a:extLst>
            </p:cNvPr>
            <p:cNvSpPr/>
            <p:nvPr/>
          </p:nvSpPr>
          <p:spPr>
            <a:xfrm>
              <a:off x="5867400" y="2738120"/>
              <a:ext cx="2299045" cy="365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0x 0000 0020 (32-bit)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4C510A-4B1E-3C42-A962-51B516968A72}"/>
                </a:ext>
              </a:extLst>
            </p:cNvPr>
            <p:cNvGrpSpPr/>
            <p:nvPr/>
          </p:nvGrpSpPr>
          <p:grpSpPr>
            <a:xfrm>
              <a:off x="782172" y="1208966"/>
              <a:ext cx="7530352" cy="694845"/>
              <a:chOff x="1084730" y="4974709"/>
              <a:chExt cx="7530352" cy="69484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6F9E1F6-126A-CB4E-8962-FDE3E219866F}"/>
                  </a:ext>
                </a:extLst>
              </p:cNvPr>
              <p:cNvSpPr/>
              <p:nvPr/>
            </p:nvSpPr>
            <p:spPr>
              <a:xfrm>
                <a:off x="1084730" y="4974709"/>
                <a:ext cx="7530352" cy="647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541D9D8-F669-EA47-B5CC-B3EDE9E1A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7998" y="5006975"/>
                <a:ext cx="0" cy="5905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7255B7E-B40D-D448-92FD-CACA865BC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398" y="5036919"/>
                <a:ext cx="0" cy="5606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49158B1-84E2-FA4C-8BF4-EC7C4E8F5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798" y="5006975"/>
                <a:ext cx="0" cy="65834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A6C094F-97F6-D64E-8B4D-46B68DC13790}"/>
                  </a:ext>
                </a:extLst>
              </p:cNvPr>
              <p:cNvSpPr txBox="1"/>
              <p:nvPr/>
            </p:nvSpPr>
            <p:spPr>
              <a:xfrm>
                <a:off x="1484781" y="5211109"/>
                <a:ext cx="120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/>
                  <a:t>lw</a:t>
                </a:r>
                <a:endParaRPr lang="en-US" sz="18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FD8117-A70C-EB43-8671-258DF07776F7}"/>
                  </a:ext>
                </a:extLst>
              </p:cNvPr>
              <p:cNvSpPr txBox="1"/>
              <p:nvPr/>
            </p:nvSpPr>
            <p:spPr>
              <a:xfrm>
                <a:off x="2781862" y="5018990"/>
                <a:ext cx="930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10000 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(R16)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BA39B9-0D4D-794F-9DC7-2D61BBDE73AA}"/>
                  </a:ext>
                </a:extLst>
              </p:cNvPr>
              <p:cNvSpPr txBox="1"/>
              <p:nvPr/>
            </p:nvSpPr>
            <p:spPr>
              <a:xfrm>
                <a:off x="4128248" y="5023223"/>
                <a:ext cx="83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01000</a:t>
                </a:r>
              </a:p>
              <a:p>
                <a:r>
                  <a:rPr lang="en-US" sz="1800" dirty="0"/>
                  <a:t>(R8)</a:t>
                </a:r>
              </a:p>
            </p:txBody>
          </p:sp>
          <p:sp>
            <p:nvSpPr>
              <p:cNvPr id="37" name="TextBox 36" descr="Immediate Addressing" title="Illustration">
                <a:extLst>
                  <a:ext uri="{FF2B5EF4-FFF2-40B4-BE49-F238E27FC236}">
                    <a16:creationId xmlns:a16="http://schemas.microsoft.com/office/drawing/2014/main" id="{3F74A999-8A95-474A-BD39-49C7560EBB0C}"/>
                  </a:ext>
                </a:extLst>
              </p:cNvPr>
              <p:cNvSpPr txBox="1"/>
              <p:nvPr/>
            </p:nvSpPr>
            <p:spPr>
              <a:xfrm>
                <a:off x="5260602" y="4978400"/>
                <a:ext cx="251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0000 0000 0010 0000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(0x0020 16-bit)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E26542-3330-D14B-9637-455674CD77D7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5959063" y="3103880"/>
              <a:ext cx="1057860" cy="87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9426A8F-4372-3341-BB9A-200E6DAC2F31}"/>
                </a:ext>
              </a:extLst>
            </p:cNvPr>
            <p:cNvCxnSpPr>
              <a:cxnSpLocks/>
            </p:cNvCxnSpPr>
            <p:nvPr/>
          </p:nvCxnSpPr>
          <p:spPr>
            <a:xfrm>
              <a:off x="5645300" y="5058966"/>
              <a:ext cx="868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4729A6-9323-2147-913C-95283092FD79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4404360"/>
              <a:ext cx="0" cy="6546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23C6DF-722D-EB4F-8760-4E5454FC3034}"/>
                </a:ext>
              </a:extLst>
            </p:cNvPr>
            <p:cNvSpPr/>
            <p:nvPr/>
          </p:nvSpPr>
          <p:spPr>
            <a:xfrm>
              <a:off x="6513420" y="4267200"/>
              <a:ext cx="1411380" cy="1676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335F82-FD99-F242-B26C-C564454E0E96}"/>
                </a:ext>
              </a:extLst>
            </p:cNvPr>
            <p:cNvSpPr txBox="1"/>
            <p:nvPr/>
          </p:nvSpPr>
          <p:spPr>
            <a:xfrm>
              <a:off x="6513420" y="5943600"/>
              <a:ext cx="1411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F04ADE-A878-8246-B15B-89FD393DBDED}"/>
                </a:ext>
              </a:extLst>
            </p:cNvPr>
            <p:cNvCxnSpPr/>
            <p:nvPr/>
          </p:nvCxnSpPr>
          <p:spPr>
            <a:xfrm>
              <a:off x="6513420" y="4800600"/>
              <a:ext cx="14113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FE7EE2A-BAC9-F448-99ED-94CD5380E94F}"/>
                </a:ext>
              </a:extLst>
            </p:cNvPr>
            <p:cNvCxnSpPr/>
            <p:nvPr/>
          </p:nvCxnSpPr>
          <p:spPr>
            <a:xfrm>
              <a:off x="6513420" y="5257800"/>
              <a:ext cx="14113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2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0FF9-0E9B-CB41-A562-9E8DA6E9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PC-Relative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50F7-CD7C-3C47-B9E6-BA974E62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7848600" cy="4953000"/>
          </a:xfrm>
        </p:spPr>
        <p:txBody>
          <a:bodyPr/>
          <a:lstStyle/>
          <a:p>
            <a:r>
              <a:rPr lang="en-US" sz="2800" dirty="0"/>
              <a:t>PC-relative addressing</a:t>
            </a:r>
          </a:p>
          <a:p>
            <a:pPr lvl="1"/>
            <a:r>
              <a:rPr lang="en-US" sz="2400" dirty="0"/>
              <a:t>The next PC is relative to the current PC</a:t>
            </a:r>
          </a:p>
          <a:p>
            <a:pPr lvl="2"/>
            <a:r>
              <a:rPr lang="en-US" sz="2000" dirty="0"/>
              <a:t>i.e. Next PC is PC + offset</a:t>
            </a:r>
          </a:p>
          <a:p>
            <a:pPr lvl="2"/>
            <a:r>
              <a:rPr lang="en-US" sz="2000" dirty="0"/>
              <a:t>Data to be fetched: the next instruction stored in memory </a:t>
            </a:r>
          </a:p>
          <a:p>
            <a:r>
              <a:rPr lang="en-US" sz="2800" dirty="0"/>
              <a:t>Example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beq</a:t>
            </a:r>
            <a:r>
              <a:rPr lang="en-US" sz="2400" dirty="0">
                <a:solidFill>
                  <a:srgbClr val="0070C0"/>
                </a:solidFill>
              </a:rPr>
              <a:t> R16, R17, 0x0020  </a:t>
            </a:r>
            <a:r>
              <a:rPr lang="en-US" sz="2400" dirty="0"/>
              <a:t>#offset: 0x0020, i.e. 32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Assume current PC: FFFF0000</a:t>
            </a:r>
          </a:p>
          <a:p>
            <a:pPr marL="0" indent="0">
              <a:buNone/>
            </a:pPr>
            <a:r>
              <a:rPr lang="en-US" sz="2400" dirty="0"/>
              <a:t>	offset*:  	0x0020    </a:t>
            </a:r>
          </a:p>
          <a:p>
            <a:pPr marL="0" indent="0">
              <a:buNone/>
            </a:pPr>
            <a:r>
              <a:rPr lang="en-US" sz="2400" dirty="0"/>
              <a:t>	Next PC:	FFFF0020</a:t>
            </a:r>
          </a:p>
          <a:p>
            <a:pPr marL="0" indent="0">
              <a:buNone/>
            </a:pPr>
            <a:r>
              <a:rPr lang="en-US" sz="2800" dirty="0"/>
              <a:t>*</a:t>
            </a:r>
            <a:r>
              <a:rPr lang="en-US" sz="2000" dirty="0"/>
              <a:t>in case word offset is used, we need to convert to byte offset (i.e. offset is 32 words, which meant 32*4 = 128 bytes.) We will discuss Module 6.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5654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678</Words>
  <Application>Microsoft Macintosh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Times New Roman</vt:lpstr>
      <vt:lpstr>Default Design</vt:lpstr>
      <vt:lpstr>Lecture 4d: Addressing Modes</vt:lpstr>
      <vt:lpstr>Lecture 4d: Addressing Modes</vt:lpstr>
      <vt:lpstr> MIPS Addressing Modes</vt:lpstr>
      <vt:lpstr>PowerPoint Presentation</vt:lpstr>
      <vt:lpstr>Immediate Addressing</vt:lpstr>
      <vt:lpstr>Register Addressing</vt:lpstr>
      <vt:lpstr>Base Addressing</vt:lpstr>
      <vt:lpstr>Base Addressing: Illustration</vt:lpstr>
      <vt:lpstr>PC-Relative Addressing</vt:lpstr>
      <vt:lpstr>Pseudo-Direct Addressing</vt:lpstr>
      <vt:lpstr>RISC Architecture</vt:lpstr>
      <vt:lpstr>Summary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4b</dc:title>
  <dc:creator>lyang</dc:creator>
  <cp:lastModifiedBy>Microsoft Office User</cp:lastModifiedBy>
  <cp:revision>50</cp:revision>
  <dcterms:created xsi:type="dcterms:W3CDTF">2003-07-03T19:08:06Z</dcterms:created>
  <dcterms:modified xsi:type="dcterms:W3CDTF">2021-06-02T20:33:00Z</dcterms:modified>
</cp:coreProperties>
</file>