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256" r:id="rId3"/>
    <p:sldId id="309" r:id="rId4"/>
    <p:sldId id="310" r:id="rId5"/>
    <p:sldId id="266" r:id="rId6"/>
    <p:sldId id="303" r:id="rId7"/>
    <p:sldId id="270" r:id="rId8"/>
    <p:sldId id="273" r:id="rId9"/>
    <p:sldId id="313" r:id="rId10"/>
    <p:sldId id="271" r:id="rId11"/>
    <p:sldId id="275" r:id="rId12"/>
    <p:sldId id="272" r:id="rId13"/>
    <p:sldId id="277" r:id="rId14"/>
    <p:sldId id="264" r:id="rId15"/>
    <p:sldId id="304" r:id="rId16"/>
    <p:sldId id="265" r:id="rId17"/>
    <p:sldId id="31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00A"/>
    <a:srgbClr val="A77E0D"/>
    <a:srgbClr val="AD4C41"/>
    <a:srgbClr val="9A0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9" autoAdjust="0"/>
    <p:restoredTop sz="94601" autoAdjust="0"/>
  </p:normalViewPr>
  <p:slideViewPr>
    <p:cSldViewPr>
      <p:cViewPr varScale="1">
        <p:scale>
          <a:sx n="104" d="100"/>
          <a:sy n="104" d="100"/>
        </p:scale>
        <p:origin x="117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7C709-CFE9-4AA6-A13B-61F23FBDD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F9778-FEBF-495B-8852-CA06ED211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9CBE5-A047-4D07-A934-DAC41CC52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BD48-1575-4979-BBC1-9297909FD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6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E99A6-EC35-4E73-B9D5-3D41BE2A2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53247-FB29-49CD-90B5-4678C9FFC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BB5F9-0EB5-4E28-A934-8C1B865DC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BB744-76F4-4744-A237-1204F798C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2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F43BD-E665-4059-B270-5F66BADB7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26D4E-7668-4E6F-8547-4B04868FC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6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4CEBE-949D-4D72-9656-277923635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00A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B27F97A-77BB-4FFE-8E05-A190192D2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streaming.cpp.edu/media/Lecture5a-ALU/0_w2bqyqr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5: Computer Arithmetic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5a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242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0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Subtraction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  <a:r>
              <a:rPr lang="en-US" altLang="en-US" sz="2400" dirty="0"/>
              <a:t>How to perform sub operation?</a:t>
            </a:r>
          </a:p>
          <a:p>
            <a:pPr marL="914400" lvl="2" indent="0" eaLnBrk="1" hangingPunct="1">
              <a:buNone/>
            </a:pPr>
            <a:r>
              <a:rPr lang="en-US" altLang="en-US" dirty="0">
                <a:solidFill>
                  <a:srgbClr val="C00000"/>
                </a:solidFill>
              </a:rPr>
              <a:t>a - b </a:t>
            </a:r>
            <a:r>
              <a:rPr lang="en-US" altLang="en-US" dirty="0">
                <a:solidFill>
                  <a:srgbClr val="C00000"/>
                </a:solidFill>
                <a:sym typeface="Wingdings" pitchFamily="2" charset="2"/>
              </a:rPr>
              <a:t> a + (-b) </a:t>
            </a:r>
          </a:p>
          <a:p>
            <a:pPr marL="514350" lvl="1" indent="0" eaLnBrk="1" hangingPunct="1">
              <a:buNone/>
            </a:pPr>
            <a:r>
              <a:rPr lang="en-US" altLang="en-US" sz="2000" dirty="0">
                <a:sym typeface="Wingdings" pitchFamily="2" charset="2"/>
              </a:rPr>
              <a:t>In 2’s complement, from b to (-b) we invert every bit of b and add 1.</a:t>
            </a:r>
          </a:p>
          <a:p>
            <a:pPr marL="514350" lvl="1" indent="0" eaLnBrk="1" hangingPunct="1">
              <a:buNone/>
            </a:pPr>
            <a:r>
              <a:rPr lang="en-US" altLang="en-US" sz="2000" dirty="0">
                <a:sym typeface="Wingdings" pitchFamily="2" charset="2"/>
              </a:rPr>
              <a:t>So, we need to invert (add an inverter) and add 1 (use </a:t>
            </a:r>
            <a:r>
              <a:rPr lang="en-US" altLang="en-US" sz="2000" dirty="0" err="1">
                <a:sym typeface="Wingdings" pitchFamily="2" charset="2"/>
              </a:rPr>
              <a:t>CarryIn</a:t>
            </a:r>
            <a:r>
              <a:rPr lang="en-US" altLang="en-US" sz="2000" dirty="0">
                <a:sym typeface="Wingdings" pitchFamily="2" charset="2"/>
              </a:rPr>
              <a:t>)</a:t>
            </a:r>
            <a:endParaRPr lang="en-US" altLang="en-US" sz="2000" dirty="0"/>
          </a:p>
          <a:p>
            <a:pPr marL="914400" lvl="2" indent="0" eaLnBrk="1" hangingPunct="1"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a + b: set </a:t>
            </a:r>
            <a:r>
              <a:rPr lang="en-US" altLang="en-US" sz="2000" dirty="0" err="1">
                <a:solidFill>
                  <a:srgbClr val="0070C0"/>
                </a:solidFill>
              </a:rPr>
              <a:t>CarryIn</a:t>
            </a:r>
            <a:r>
              <a:rPr lang="en-US" altLang="en-US" sz="2000" dirty="0">
                <a:solidFill>
                  <a:srgbClr val="0070C0"/>
                </a:solidFill>
              </a:rPr>
              <a:t> to be 0</a:t>
            </a:r>
          </a:p>
          <a:p>
            <a:pPr marL="914400" lvl="2" indent="0" eaLnBrk="1" hangingPunct="1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a - b: set </a:t>
            </a:r>
            <a:r>
              <a:rPr lang="en-US" altLang="en-US" sz="2000" dirty="0" err="1">
                <a:solidFill>
                  <a:srgbClr val="C00000"/>
                </a:solidFill>
              </a:rPr>
              <a:t>CarryIn</a:t>
            </a:r>
            <a:r>
              <a:rPr lang="en-US" altLang="en-US" sz="2000" dirty="0">
                <a:solidFill>
                  <a:srgbClr val="C00000"/>
                </a:solidFill>
              </a:rPr>
              <a:t> to be 1 &amp; invert b as input </a:t>
            </a:r>
            <a:endParaRPr lang="en-US" altLang="en-US" sz="2000" dirty="0"/>
          </a:p>
          <a:p>
            <a:pPr lvl="1" eaLnBrk="1" hangingPunct="1"/>
            <a:r>
              <a:rPr lang="en-US" altLang="en-US" sz="2400" dirty="0"/>
              <a:t>Additional control signal: </a:t>
            </a:r>
            <a:r>
              <a:rPr lang="en-US" altLang="en-US" sz="2400" dirty="0" err="1"/>
              <a:t>binvert</a:t>
            </a:r>
            <a:endParaRPr lang="en-US" altLang="en-US" sz="2400" dirty="0"/>
          </a:p>
          <a:p>
            <a:pPr lvl="2" eaLnBrk="1" hangingPunct="1">
              <a:buNone/>
            </a:pP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</a:rPr>
              <a:t>binvert</a:t>
            </a:r>
            <a:r>
              <a:rPr lang="en-US" altLang="en-US" sz="2000" dirty="0">
                <a:solidFill>
                  <a:srgbClr val="0070C0"/>
                </a:solidFill>
              </a:rPr>
              <a:t> = 0 	for and, or, add </a:t>
            </a:r>
          </a:p>
          <a:p>
            <a:pPr lvl="2" eaLnBrk="1" hangingPunct="1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 err="1">
                <a:solidFill>
                  <a:srgbClr val="C00000"/>
                </a:solidFill>
              </a:rPr>
              <a:t>binvert</a:t>
            </a:r>
            <a:r>
              <a:rPr lang="en-US" altLang="en-US" sz="2000" dirty="0">
                <a:solidFill>
                  <a:srgbClr val="C00000"/>
                </a:solidFill>
              </a:rPr>
              <a:t> = 1	for sub</a:t>
            </a:r>
          </a:p>
        </p:txBody>
      </p:sp>
      <p:pic>
        <p:nvPicPr>
          <p:cNvPr id="4" name="Picture 4" descr="1-bit ALU" title="Logic Diagram">
            <a:extLst>
              <a:ext uri="{FF2B5EF4-FFF2-40B4-BE49-F238E27FC236}">
                <a16:creationId xmlns:a16="http://schemas.microsoft.com/office/drawing/2014/main" id="{D962B79D-B100-7945-8E84-CE54416025C5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3124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03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A 1-bit ALU with 4 Operations</a:t>
            </a:r>
            <a:br>
              <a:rPr lang="en-US" altLang="en-US" sz="3600" dirty="0">
                <a:solidFill>
                  <a:srgbClr val="FF0000"/>
                </a:solidFill>
              </a:rPr>
            </a:br>
            <a:r>
              <a:rPr lang="en-US" altLang="en-US" sz="3600" dirty="0">
                <a:solidFill>
                  <a:srgbClr val="0070C0"/>
                </a:solidFill>
              </a:rPr>
              <a:t>and, or, add, sub</a:t>
            </a:r>
          </a:p>
        </p:txBody>
      </p:sp>
      <p:pic>
        <p:nvPicPr>
          <p:cNvPr id="21508" name="Picture 4" descr="Logic diagram" title="1-bit ALU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4191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 descr="Control signals and functionalities" title="1-bit ALU">
            <a:extLst>
              <a:ext uri="{FF2B5EF4-FFF2-40B4-BE49-F238E27FC236}">
                <a16:creationId xmlns:a16="http://schemas.microsoft.com/office/drawing/2014/main" id="{D4308350-CA29-9342-929A-B69CC769A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69554"/>
              </p:ext>
            </p:extLst>
          </p:nvPr>
        </p:nvGraphicFramePr>
        <p:xfrm>
          <a:off x="5410200" y="2590800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1369463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20194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88309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Binvert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7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3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3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133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8E3FD3-FFB1-0D4D-97B8-F23AA2E6AD4D}"/>
              </a:ext>
            </a:extLst>
          </p:cNvPr>
          <p:cNvSpPr txBox="1"/>
          <p:nvPr/>
        </p:nvSpPr>
        <p:spPr>
          <a:xfrm>
            <a:off x="5181600" y="510540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</a:t>
            </a:r>
            <a:r>
              <a:rPr lang="en-US" sz="2000" dirty="0" err="1"/>
              <a:t>CarryIn</a:t>
            </a:r>
            <a:r>
              <a:rPr lang="en-US" sz="2000" dirty="0"/>
              <a:t> will be 1 for </a:t>
            </a:r>
            <a:r>
              <a:rPr lang="en-US" sz="2000" dirty="0">
                <a:solidFill>
                  <a:srgbClr val="0070C0"/>
                </a:solidFill>
              </a:rPr>
              <a:t>sub</a:t>
            </a:r>
            <a:r>
              <a:rPr lang="en-US" sz="2000" dirty="0"/>
              <a:t>, but see next slide for details about </a:t>
            </a:r>
            <a:r>
              <a:rPr lang="en-US" sz="2000" dirty="0" err="1"/>
              <a:t>CarryIn</a:t>
            </a:r>
            <a:r>
              <a:rPr lang="en-US" sz="2000" dirty="0"/>
              <a:t> value.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Building a 32-bit ALU</a:t>
            </a:r>
          </a:p>
        </p:txBody>
      </p:sp>
      <p:pic>
        <p:nvPicPr>
          <p:cNvPr id="22531" name="Picture 4" descr="32-bit ALU" title="Logic Diagram"/>
          <p:cNvPicPr>
            <a:picLocks noGrp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1371600"/>
            <a:ext cx="3047999" cy="4800600"/>
          </a:xfr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E47633-DCEA-844D-BAA7-B727A7F24F79}"/>
              </a:ext>
            </a:extLst>
          </p:cNvPr>
          <p:cNvSpPr txBox="1"/>
          <p:nvPr/>
        </p:nvSpPr>
        <p:spPr>
          <a:xfrm>
            <a:off x="5257800" y="1676400"/>
            <a:ext cx="3048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connected 32 1-bit ALU into a 32-bit ALU.</a:t>
            </a:r>
          </a:p>
          <a:p>
            <a:endParaRPr lang="en-US" sz="2200" dirty="0"/>
          </a:p>
          <a:p>
            <a:r>
              <a:rPr lang="en-US" sz="2200" dirty="0"/>
              <a:t>The control signal </a:t>
            </a:r>
          </a:p>
          <a:p>
            <a:r>
              <a:rPr lang="en-US" sz="2200" dirty="0"/>
              <a:t>(</a:t>
            </a:r>
            <a:r>
              <a:rPr lang="en-US" sz="2200" dirty="0">
                <a:solidFill>
                  <a:srgbClr val="AD4C41"/>
                </a:solidFill>
              </a:rPr>
              <a:t>Operation</a:t>
            </a:r>
            <a:r>
              <a:rPr lang="en-US" sz="2200" dirty="0"/>
              <a:t>) will be the same for all 32 1-bit units.</a:t>
            </a:r>
          </a:p>
          <a:p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dirty="0" err="1">
                <a:solidFill>
                  <a:srgbClr val="A77E0D"/>
                </a:solidFill>
              </a:rPr>
              <a:t>CarryIn</a:t>
            </a:r>
            <a:r>
              <a:rPr lang="en-US" sz="2200" dirty="0"/>
              <a:t> for ALU</a:t>
            </a:r>
            <a:r>
              <a:rPr lang="en-US" sz="2200" baseline="-25000" dirty="0"/>
              <a:t>0</a:t>
            </a:r>
            <a:r>
              <a:rPr lang="en-US" sz="2200" dirty="0"/>
              <a:t> will be 1 for </a:t>
            </a:r>
            <a:r>
              <a:rPr lang="en-US" sz="2200" dirty="0">
                <a:solidFill>
                  <a:srgbClr val="0070C0"/>
                </a:solidFill>
              </a:rPr>
              <a:t>sub</a:t>
            </a:r>
            <a:r>
              <a:rPr lang="en-US" sz="2200" dirty="0"/>
              <a:t> and 0 for </a:t>
            </a:r>
            <a:r>
              <a:rPr lang="en-US" sz="2200" dirty="0">
                <a:solidFill>
                  <a:srgbClr val="0070C0"/>
                </a:solidFill>
              </a:rPr>
              <a:t>and, or, add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449110"/>
            <a:ext cx="7772400" cy="694273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32-bit ALU Block Diagram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855" y="1189600"/>
            <a:ext cx="7772400" cy="4753999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We have built up a 32-bit ALU with </a:t>
            </a:r>
            <a:r>
              <a:rPr lang="en-US" altLang="en-US" sz="2400" dirty="0">
                <a:solidFill>
                  <a:srgbClr val="0070C0"/>
                </a:solidFill>
              </a:rPr>
              <a:t>and, or, add, sub </a:t>
            </a:r>
            <a:r>
              <a:rPr lang="en-US" altLang="en-US" sz="2400" dirty="0"/>
              <a:t>operations</a:t>
            </a:r>
          </a:p>
          <a:p>
            <a:pPr eaLnBrk="1" hangingPunct="1"/>
            <a:r>
              <a:rPr lang="en-US" altLang="en-US" sz="2400" dirty="0"/>
              <a:t>To further abstract out hardware details, we use the following block diagram to represent a 32-bit ALU</a:t>
            </a:r>
            <a:endParaRPr lang="en-US" altLang="en-US" sz="28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752600" y="2971800"/>
            <a:ext cx="3219450" cy="2747963"/>
            <a:chOff x="911" y="2323"/>
            <a:chExt cx="2076" cy="1635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911" y="2323"/>
              <a:ext cx="2076" cy="1635"/>
              <a:chOff x="911" y="2323"/>
              <a:chExt cx="2076" cy="1635"/>
            </a:xfrm>
          </p:grpSpPr>
          <p:sp>
            <p:nvSpPr>
              <p:cNvPr id="23559" name="Freeform 6"/>
              <p:cNvSpPr>
                <a:spLocks/>
              </p:cNvSpPr>
              <p:nvPr/>
            </p:nvSpPr>
            <p:spPr bwMode="auto">
              <a:xfrm>
                <a:off x="1574" y="2797"/>
                <a:ext cx="388" cy="1099"/>
              </a:xfrm>
              <a:custGeom>
                <a:avLst/>
                <a:gdLst>
                  <a:gd name="T0" fmla="*/ 0 w 388"/>
                  <a:gd name="T1" fmla="*/ 0 h 1099"/>
                  <a:gd name="T2" fmla="*/ 0 w 388"/>
                  <a:gd name="T3" fmla="*/ 427 h 1099"/>
                  <a:gd name="T4" fmla="*/ 111 w 388"/>
                  <a:gd name="T5" fmla="*/ 553 h 1099"/>
                  <a:gd name="T6" fmla="*/ 0 w 388"/>
                  <a:gd name="T7" fmla="*/ 671 h 1099"/>
                  <a:gd name="T8" fmla="*/ 0 w 388"/>
                  <a:gd name="T9" fmla="*/ 1098 h 1099"/>
                  <a:gd name="T10" fmla="*/ 387 w 388"/>
                  <a:gd name="T11" fmla="*/ 790 h 1099"/>
                  <a:gd name="T12" fmla="*/ 387 w 388"/>
                  <a:gd name="T13" fmla="*/ 308 h 1099"/>
                  <a:gd name="T14" fmla="*/ 0 w 388"/>
                  <a:gd name="T15" fmla="*/ 0 h 109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8"/>
                  <a:gd name="T25" fmla="*/ 0 h 1099"/>
                  <a:gd name="T26" fmla="*/ 388 w 388"/>
                  <a:gd name="T27" fmla="*/ 1099 h 109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8" h="1099">
                    <a:moveTo>
                      <a:pt x="0" y="0"/>
                    </a:moveTo>
                    <a:lnTo>
                      <a:pt x="0" y="427"/>
                    </a:lnTo>
                    <a:lnTo>
                      <a:pt x="111" y="553"/>
                    </a:lnTo>
                    <a:lnTo>
                      <a:pt x="0" y="671"/>
                    </a:lnTo>
                    <a:lnTo>
                      <a:pt x="0" y="1098"/>
                    </a:lnTo>
                    <a:lnTo>
                      <a:pt x="387" y="790"/>
                    </a:lnTo>
                    <a:lnTo>
                      <a:pt x="387" y="3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0" name="Line 7"/>
              <p:cNvSpPr>
                <a:spLocks noChangeShapeType="1"/>
              </p:cNvSpPr>
              <p:nvPr/>
            </p:nvSpPr>
            <p:spPr bwMode="auto">
              <a:xfrm>
                <a:off x="1045" y="3721"/>
                <a:ext cx="49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1" name="Line 8"/>
              <p:cNvSpPr>
                <a:spLocks noChangeShapeType="1"/>
              </p:cNvSpPr>
              <p:nvPr/>
            </p:nvSpPr>
            <p:spPr bwMode="auto">
              <a:xfrm>
                <a:off x="1969" y="3366"/>
                <a:ext cx="49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Line 9"/>
              <p:cNvSpPr>
                <a:spLocks noChangeShapeType="1"/>
              </p:cNvSpPr>
              <p:nvPr/>
            </p:nvSpPr>
            <p:spPr bwMode="auto">
              <a:xfrm>
                <a:off x="1787" y="2521"/>
                <a:ext cx="0" cy="4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Line 10"/>
              <p:cNvSpPr>
                <a:spLocks noChangeShapeType="1"/>
              </p:cNvSpPr>
              <p:nvPr/>
            </p:nvSpPr>
            <p:spPr bwMode="auto">
              <a:xfrm>
                <a:off x="1038" y="3002"/>
                <a:ext cx="49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4" name="Line 11"/>
              <p:cNvSpPr>
                <a:spLocks noChangeShapeType="1"/>
              </p:cNvSpPr>
              <p:nvPr/>
            </p:nvSpPr>
            <p:spPr bwMode="auto">
              <a:xfrm flipH="1">
                <a:off x="1188" y="2939"/>
                <a:ext cx="71" cy="1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5" name="Rectangle 12"/>
              <p:cNvSpPr>
                <a:spLocks noChangeArrowheads="1"/>
              </p:cNvSpPr>
              <p:nvPr/>
            </p:nvSpPr>
            <p:spPr bwMode="auto">
              <a:xfrm>
                <a:off x="1093" y="3073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 eaLnBrk="0" hangingPunct="0">
                  <a:spcBef>
                    <a:spcPct val="20000"/>
                  </a:spcBef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904875" eaLnBrk="0" hangingPunct="0">
                  <a:spcBef>
                    <a:spcPct val="20000"/>
                  </a:spcBef>
                  <a:buChar char="–"/>
                  <a:tabLst>
                    <a:tab pos="452438" algn="l"/>
                    <a:tab pos="904875" algn="l"/>
                    <a:tab pos="135731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904875" eaLnBrk="0" hangingPunct="0">
                  <a:spcBef>
                    <a:spcPct val="20000"/>
                  </a:spcBef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904875" eaLnBrk="0" hangingPunct="0">
                  <a:spcBef>
                    <a:spcPct val="20000"/>
                  </a:spcBef>
                  <a:buChar char="–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904875" eaLnBrk="0" hangingPunct="0">
                  <a:spcBef>
                    <a:spcPct val="20000"/>
                  </a:spcBef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ts val="12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000" b="1">
                    <a:solidFill>
                      <a:srgbClr val="000000"/>
                    </a:solidFill>
                  </a:rPr>
                  <a:t>32</a:t>
                </a:r>
              </a:p>
            </p:txBody>
          </p:sp>
          <p:grpSp>
            <p:nvGrpSpPr>
              <p:cNvPr id="23566" name="Group 13"/>
              <p:cNvGrpSpPr>
                <a:grpSpLocks/>
              </p:cNvGrpSpPr>
              <p:nvPr/>
            </p:nvGrpSpPr>
            <p:grpSpPr bwMode="auto">
              <a:xfrm>
                <a:off x="1093" y="3650"/>
                <a:ext cx="371" cy="308"/>
                <a:chOff x="1093" y="3650"/>
                <a:chExt cx="371" cy="308"/>
              </a:xfrm>
            </p:grpSpPr>
            <p:sp>
              <p:nvSpPr>
                <p:cNvPr id="23575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188" y="3650"/>
                  <a:ext cx="71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6" name="Rectangle 15"/>
                <p:cNvSpPr>
                  <a:spLocks noChangeArrowheads="1"/>
                </p:cNvSpPr>
                <p:nvPr/>
              </p:nvSpPr>
              <p:spPr bwMode="auto">
                <a:xfrm>
                  <a:off x="1093" y="3784"/>
                  <a:ext cx="37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defTabSz="904875" eaLnBrk="0" hangingPunct="0">
                    <a:spcBef>
                      <a:spcPct val="20000"/>
                    </a:spcBef>
                    <a:buChar char="•"/>
                    <a:tabLst>
                      <a:tab pos="452438" algn="l"/>
                      <a:tab pos="904875" algn="l"/>
                      <a:tab pos="1357313" algn="l"/>
                    </a:tabLs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defTabSz="904875" eaLnBrk="0" hangingPunct="0">
                    <a:spcBef>
                      <a:spcPct val="20000"/>
                    </a:spcBef>
                    <a:buChar char="–"/>
                    <a:tabLst>
                      <a:tab pos="452438" algn="l"/>
                      <a:tab pos="904875" algn="l"/>
                      <a:tab pos="1357313" algn="l"/>
                    </a:tabLst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defTabSz="904875" eaLnBrk="0" hangingPunct="0">
                    <a:spcBef>
                      <a:spcPct val="20000"/>
                    </a:spcBef>
                    <a:buChar char="•"/>
                    <a:tabLst>
                      <a:tab pos="452438" algn="l"/>
                      <a:tab pos="904875" algn="l"/>
                      <a:tab pos="135731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defTabSz="904875" eaLnBrk="0" hangingPunct="0">
                    <a:spcBef>
                      <a:spcPct val="20000"/>
                    </a:spcBef>
                    <a:buChar char="–"/>
                    <a:tabLst>
                      <a:tab pos="452438" algn="l"/>
                      <a:tab pos="904875" algn="l"/>
                      <a:tab pos="1357313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defTabSz="904875" eaLnBrk="0" hangingPunct="0">
                    <a:spcBef>
                      <a:spcPct val="20000"/>
                    </a:spcBef>
                    <a:buChar char="»"/>
                    <a:tabLst>
                      <a:tab pos="452438" algn="l"/>
                      <a:tab pos="904875" algn="l"/>
                      <a:tab pos="1357313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452438" algn="l"/>
                      <a:tab pos="904875" algn="l"/>
                      <a:tab pos="1357313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452438" algn="l"/>
                      <a:tab pos="904875" algn="l"/>
                      <a:tab pos="1357313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452438" algn="l"/>
                      <a:tab pos="904875" algn="l"/>
                      <a:tab pos="1357313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452438" algn="l"/>
                      <a:tab pos="904875" algn="l"/>
                      <a:tab pos="1357313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lnSpc>
                      <a:spcPts val="12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 b="1">
                      <a:solidFill>
                        <a:srgbClr val="000000"/>
                      </a:solidFill>
                    </a:rPr>
                    <a:t>32</a:t>
                  </a:r>
                </a:p>
              </p:txBody>
            </p:sp>
          </p:grpSp>
          <p:grpSp>
            <p:nvGrpSpPr>
              <p:cNvPr id="23567" name="Group 16"/>
              <p:cNvGrpSpPr>
                <a:grpSpLocks/>
              </p:cNvGrpSpPr>
              <p:nvPr/>
            </p:nvGrpSpPr>
            <p:grpSpPr bwMode="auto">
              <a:xfrm>
                <a:off x="2087" y="3295"/>
                <a:ext cx="371" cy="308"/>
                <a:chOff x="2087" y="3295"/>
                <a:chExt cx="371" cy="308"/>
              </a:xfrm>
            </p:grpSpPr>
            <p:sp>
              <p:nvSpPr>
                <p:cNvPr id="2357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182" y="3295"/>
                  <a:ext cx="71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4" name="Rectangle 18"/>
                <p:cNvSpPr>
                  <a:spLocks noChangeArrowheads="1"/>
                </p:cNvSpPr>
                <p:nvPr/>
              </p:nvSpPr>
              <p:spPr bwMode="auto">
                <a:xfrm>
                  <a:off x="2087" y="3429"/>
                  <a:ext cx="37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defTabSz="904875" eaLnBrk="0" hangingPunct="0">
                    <a:spcBef>
                      <a:spcPct val="20000"/>
                    </a:spcBef>
                    <a:buChar char="•"/>
                    <a:tabLst>
                      <a:tab pos="452438" algn="l"/>
                      <a:tab pos="904875" algn="l"/>
                      <a:tab pos="1357313" algn="l"/>
                    </a:tabLs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defTabSz="904875" eaLnBrk="0" hangingPunct="0">
                    <a:spcBef>
                      <a:spcPct val="20000"/>
                    </a:spcBef>
                    <a:buChar char="–"/>
                    <a:tabLst>
                      <a:tab pos="452438" algn="l"/>
                      <a:tab pos="904875" algn="l"/>
                      <a:tab pos="1357313" algn="l"/>
                    </a:tabLst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defTabSz="904875" eaLnBrk="0" hangingPunct="0">
                    <a:spcBef>
                      <a:spcPct val="20000"/>
                    </a:spcBef>
                    <a:buChar char="•"/>
                    <a:tabLst>
                      <a:tab pos="452438" algn="l"/>
                      <a:tab pos="904875" algn="l"/>
                      <a:tab pos="135731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defTabSz="904875" eaLnBrk="0" hangingPunct="0">
                    <a:spcBef>
                      <a:spcPct val="20000"/>
                    </a:spcBef>
                    <a:buChar char="–"/>
                    <a:tabLst>
                      <a:tab pos="452438" algn="l"/>
                      <a:tab pos="904875" algn="l"/>
                      <a:tab pos="1357313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defTabSz="904875" eaLnBrk="0" hangingPunct="0">
                    <a:spcBef>
                      <a:spcPct val="20000"/>
                    </a:spcBef>
                    <a:buChar char="»"/>
                    <a:tabLst>
                      <a:tab pos="452438" algn="l"/>
                      <a:tab pos="904875" algn="l"/>
                      <a:tab pos="1357313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452438" algn="l"/>
                      <a:tab pos="904875" algn="l"/>
                      <a:tab pos="1357313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452438" algn="l"/>
                      <a:tab pos="904875" algn="l"/>
                      <a:tab pos="1357313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452438" algn="l"/>
                      <a:tab pos="904875" algn="l"/>
                      <a:tab pos="1357313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452438" algn="l"/>
                      <a:tab pos="904875" algn="l"/>
                      <a:tab pos="1357313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lnSpc>
                      <a:spcPts val="12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 b="1">
                      <a:solidFill>
                        <a:srgbClr val="000000"/>
                      </a:solidFill>
                    </a:rPr>
                    <a:t>32</a:t>
                  </a:r>
                </a:p>
              </p:txBody>
            </p:sp>
          </p:grpSp>
          <p:sp>
            <p:nvSpPr>
              <p:cNvPr id="23568" name="Line 19"/>
              <p:cNvSpPr>
                <a:spLocks noChangeShapeType="1"/>
              </p:cNvSpPr>
              <p:nvPr/>
            </p:nvSpPr>
            <p:spPr bwMode="auto">
              <a:xfrm>
                <a:off x="1716" y="2639"/>
                <a:ext cx="142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9" name="Rectangle 20"/>
              <p:cNvSpPr>
                <a:spLocks noChangeArrowheads="1"/>
              </p:cNvSpPr>
              <p:nvPr/>
            </p:nvSpPr>
            <p:spPr bwMode="auto">
              <a:xfrm>
                <a:off x="1621" y="2323"/>
                <a:ext cx="742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 eaLnBrk="0" hangingPunct="0">
                  <a:spcBef>
                    <a:spcPct val="20000"/>
                  </a:spcBef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904875" eaLnBrk="0" hangingPunct="0">
                  <a:spcBef>
                    <a:spcPct val="20000"/>
                  </a:spcBef>
                  <a:buChar char="–"/>
                  <a:tabLst>
                    <a:tab pos="452438" algn="l"/>
                    <a:tab pos="904875" algn="l"/>
                    <a:tab pos="135731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904875" eaLnBrk="0" hangingPunct="0">
                  <a:spcBef>
                    <a:spcPct val="20000"/>
                  </a:spcBef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904875" eaLnBrk="0" hangingPunct="0">
                  <a:spcBef>
                    <a:spcPct val="20000"/>
                  </a:spcBef>
                  <a:buChar char="–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904875" eaLnBrk="0" hangingPunct="0">
                  <a:spcBef>
                    <a:spcPct val="20000"/>
                  </a:spcBef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operation</a:t>
                </a:r>
              </a:p>
            </p:txBody>
          </p:sp>
          <p:sp>
            <p:nvSpPr>
              <p:cNvPr id="23570" name="Rectangle 21"/>
              <p:cNvSpPr>
                <a:spLocks noChangeArrowheads="1"/>
              </p:cNvSpPr>
              <p:nvPr/>
            </p:nvSpPr>
            <p:spPr bwMode="auto">
              <a:xfrm>
                <a:off x="2489" y="3216"/>
                <a:ext cx="498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 eaLnBrk="0" hangingPunct="0">
                  <a:spcBef>
                    <a:spcPct val="20000"/>
                  </a:spcBef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904875" eaLnBrk="0" hangingPunct="0">
                  <a:spcBef>
                    <a:spcPct val="20000"/>
                  </a:spcBef>
                  <a:buChar char="–"/>
                  <a:tabLst>
                    <a:tab pos="452438" algn="l"/>
                    <a:tab pos="904875" algn="l"/>
                    <a:tab pos="135731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904875" eaLnBrk="0" hangingPunct="0">
                  <a:spcBef>
                    <a:spcPct val="20000"/>
                  </a:spcBef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904875" eaLnBrk="0" hangingPunct="0">
                  <a:spcBef>
                    <a:spcPct val="20000"/>
                  </a:spcBef>
                  <a:buChar char="–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904875" eaLnBrk="0" hangingPunct="0">
                  <a:spcBef>
                    <a:spcPct val="20000"/>
                  </a:spcBef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result</a:t>
                </a:r>
              </a:p>
            </p:txBody>
          </p:sp>
          <p:sp>
            <p:nvSpPr>
              <p:cNvPr id="23571" name="Rectangle 22"/>
              <p:cNvSpPr>
                <a:spLocks noChangeArrowheads="1"/>
              </p:cNvSpPr>
              <p:nvPr/>
            </p:nvSpPr>
            <p:spPr bwMode="auto">
              <a:xfrm>
                <a:off x="911" y="2844"/>
                <a:ext cx="31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 eaLnBrk="0" hangingPunct="0">
                  <a:spcBef>
                    <a:spcPct val="20000"/>
                  </a:spcBef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904875" eaLnBrk="0" hangingPunct="0">
                  <a:spcBef>
                    <a:spcPct val="20000"/>
                  </a:spcBef>
                  <a:buChar char="–"/>
                  <a:tabLst>
                    <a:tab pos="452438" algn="l"/>
                    <a:tab pos="904875" algn="l"/>
                    <a:tab pos="135731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904875" eaLnBrk="0" hangingPunct="0">
                  <a:spcBef>
                    <a:spcPct val="20000"/>
                  </a:spcBef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904875" eaLnBrk="0" hangingPunct="0">
                  <a:spcBef>
                    <a:spcPct val="20000"/>
                  </a:spcBef>
                  <a:buChar char="–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904875" eaLnBrk="0" hangingPunct="0">
                  <a:spcBef>
                    <a:spcPct val="20000"/>
                  </a:spcBef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3572" name="Rectangle 23"/>
              <p:cNvSpPr>
                <a:spLocks noChangeArrowheads="1"/>
              </p:cNvSpPr>
              <p:nvPr/>
            </p:nvSpPr>
            <p:spPr bwMode="auto">
              <a:xfrm>
                <a:off x="911" y="3555"/>
                <a:ext cx="31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 eaLnBrk="0" hangingPunct="0">
                  <a:spcBef>
                    <a:spcPct val="20000"/>
                  </a:spcBef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904875" eaLnBrk="0" hangingPunct="0">
                  <a:spcBef>
                    <a:spcPct val="20000"/>
                  </a:spcBef>
                  <a:buChar char="–"/>
                  <a:tabLst>
                    <a:tab pos="452438" algn="l"/>
                    <a:tab pos="904875" algn="l"/>
                    <a:tab pos="135731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904875" eaLnBrk="0" hangingPunct="0">
                  <a:spcBef>
                    <a:spcPct val="20000"/>
                  </a:spcBef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904875" eaLnBrk="0" hangingPunct="0">
                  <a:spcBef>
                    <a:spcPct val="20000"/>
                  </a:spcBef>
                  <a:buChar char="–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904875" eaLnBrk="0" hangingPunct="0">
                  <a:spcBef>
                    <a:spcPct val="20000"/>
                  </a:spcBef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sp>
          <p:nvSpPr>
            <p:cNvPr id="23558" name="Rectangle 24" descr="32-bit ALU" title="Block diagram"/>
            <p:cNvSpPr>
              <a:spLocks noChangeArrowheads="1"/>
            </p:cNvSpPr>
            <p:nvPr/>
          </p:nvSpPr>
          <p:spPr bwMode="auto">
            <a:xfrm>
              <a:off x="1613" y="3072"/>
              <a:ext cx="45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904875" eaLnBrk="0" hangingPunct="0">
                <a:spcBef>
                  <a:spcPct val="20000"/>
                </a:spcBef>
                <a:buChar char="»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 dirty="0">
                  <a:solidFill>
                    <a:srgbClr val="000000"/>
                  </a:solidFill>
                  <a:latin typeface="Arial" charset="0"/>
                </a:rPr>
                <a:t>ALU</a:t>
              </a:r>
            </a:p>
          </p:txBody>
        </p:sp>
      </p:grpSp>
      <p:sp>
        <p:nvSpPr>
          <p:cNvPr id="2" name="Rounded Rectangle 1" descr="new 3-bit Operation signal" title="Note">
            <a:extLst>
              <a:ext uri="{FF2B5EF4-FFF2-40B4-BE49-F238E27FC236}">
                <a16:creationId xmlns:a16="http://schemas.microsoft.com/office/drawing/2014/main" id="{7CB26E7B-B58A-8A4E-938A-E49D6CC479F8}"/>
              </a:ext>
            </a:extLst>
          </p:cNvPr>
          <p:cNvSpPr/>
          <p:nvPr/>
        </p:nvSpPr>
        <p:spPr>
          <a:xfrm>
            <a:off x="4983680" y="5202104"/>
            <a:ext cx="3630531" cy="970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Here, the operation control signal is 3-bit that combines 1-bit </a:t>
            </a:r>
            <a:r>
              <a:rPr lang="en-US" sz="1800" dirty="0" err="1">
                <a:solidFill>
                  <a:schemeClr val="tx1"/>
                </a:solidFill>
              </a:rPr>
              <a:t>Binvert</a:t>
            </a:r>
            <a:r>
              <a:rPr lang="en-US" sz="1800" dirty="0">
                <a:solidFill>
                  <a:schemeClr val="tx1"/>
                </a:solidFill>
              </a:rPr>
              <a:t> and previous 2-bit operation signals.</a:t>
            </a:r>
          </a:p>
        </p:txBody>
      </p:sp>
      <p:graphicFrame>
        <p:nvGraphicFramePr>
          <p:cNvPr id="3" name="Table 2" descr="control signals" title="Table">
            <a:extLst>
              <a:ext uri="{FF2B5EF4-FFF2-40B4-BE49-F238E27FC236}">
                <a16:creationId xmlns:a16="http://schemas.microsoft.com/office/drawing/2014/main" id="{3407C37E-579D-4546-B902-CC3975CE9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99797"/>
              </p:ext>
            </p:extLst>
          </p:nvPr>
        </p:nvGraphicFramePr>
        <p:xfrm>
          <a:off x="5338036" y="2837808"/>
          <a:ext cx="30770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04">
                  <a:extLst>
                    <a:ext uri="{9D8B030D-6E8A-4147-A177-3AD203B41FA5}">
                      <a16:colId xmlns:a16="http://schemas.microsoft.com/office/drawing/2014/main" val="2100018864"/>
                    </a:ext>
                  </a:extLst>
                </a:gridCol>
                <a:gridCol w="1538504">
                  <a:extLst>
                    <a:ext uri="{9D8B030D-6E8A-4147-A177-3AD203B41FA5}">
                      <a16:colId xmlns:a16="http://schemas.microsoft.com/office/drawing/2014/main" val="3736181657"/>
                    </a:ext>
                  </a:extLst>
                </a:gridCol>
              </a:tblGrid>
              <a:tr h="30815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45493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09510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9968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34335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94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Detecting Overflow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62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 overflow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for logical operations (</a:t>
            </a:r>
            <a:r>
              <a:rPr lang="en-US" altLang="en-US" sz="2400" dirty="0">
                <a:solidFill>
                  <a:srgbClr val="0070C0"/>
                </a:solidFill>
              </a:rPr>
              <a:t>and, or</a:t>
            </a:r>
            <a:r>
              <a:rPr lang="en-US" alt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when adding a positive and a negative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when signs are the same for subtraction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Overflow occurs when the value affects the sign: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when adding two positives yields a negative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or, adding two negatives gives a positive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B0F0"/>
                </a:solidFill>
              </a:rPr>
              <a:t>or, subtract a negative from a positive and get a negative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B0F0"/>
                </a:solidFill>
              </a:rPr>
              <a:t>or, subtract a positive from a negative and get a positive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A77E0D"/>
                </a:solidFill>
              </a:rPr>
              <a:t>Thinking question</a:t>
            </a:r>
            <a:r>
              <a:rPr lang="en-US" altLang="en-US" sz="2400" dirty="0"/>
              <a:t>: </a:t>
            </a:r>
            <a:r>
              <a:rPr lang="en-US" altLang="en-US" sz="2000" dirty="0"/>
              <a:t>Consider the operations A + B, and A – B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Possible overflow if B is 0 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Possible overflow if A is 0 ?</a:t>
            </a:r>
            <a:br>
              <a:rPr lang="en-US" altLang="en-US" sz="2000" dirty="0"/>
            </a:b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84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Overflow for Addition and Subtraction</a:t>
            </a:r>
          </a:p>
        </p:txBody>
      </p:sp>
      <p:pic>
        <p:nvPicPr>
          <p:cNvPr id="14339" name="Picture 4" descr="Overflow conditions" title="Table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209800"/>
            <a:ext cx="7239000" cy="2286000"/>
          </a:xfrm>
          <a:noFill/>
        </p:spPr>
      </p:pic>
    </p:spTree>
    <p:extLst>
      <p:ext uri="{BB962C8B-B14F-4D97-AF65-F5344CB8AC3E}">
        <p14:creationId xmlns:p14="http://schemas.microsoft.com/office/powerpoint/2010/main" val="147069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Effects of Overflow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An exception (interrupt)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Control jumps to predefined address for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Interrupted address is saved for possible resumption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Details based on software system /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example:  flight control vs. homework assignment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Don't always want to detect overflow</a:t>
            </a:r>
            <a:br>
              <a:rPr lang="en-US" altLang="en-US" sz="2800" dirty="0"/>
            </a:br>
            <a:r>
              <a:rPr lang="en-US" altLang="en-US" sz="2800" dirty="0"/>
              <a:t>	— new MIPS instructions, e.g.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err="1">
                <a:latin typeface="Courier New" pitchFamily="49" charset="0"/>
              </a:rPr>
              <a:t>addu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addiu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subu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i="1" dirty="0"/>
              <a:t> (for unsigned operations)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/>
              <a:t>Details omitted in this course.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032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24DD-2E86-0048-AA7D-E6C6D57D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5638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Summary and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4062-58BD-2D49-B00C-DABB1D2A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876800"/>
          </a:xfrm>
        </p:spPr>
        <p:txBody>
          <a:bodyPr/>
          <a:lstStyle/>
          <a:p>
            <a:r>
              <a:rPr lang="en-US" sz="2400" dirty="0"/>
              <a:t>Hardware units for arithmetic logic operations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and,  or,  add,  sub</a:t>
            </a:r>
          </a:p>
          <a:p>
            <a:pPr marL="514350" indent="-457200"/>
            <a:r>
              <a:rPr lang="en-US" sz="2400" dirty="0"/>
              <a:t>Focused on </a:t>
            </a:r>
            <a:r>
              <a:rPr lang="en-US" sz="2400" dirty="0">
                <a:solidFill>
                  <a:srgbClr val="C00000"/>
                </a:solidFill>
              </a:rPr>
              <a:t>block diagram </a:t>
            </a:r>
            <a:r>
              <a:rPr lang="en-US" sz="2400" dirty="0"/>
              <a:t>(abstraction)  </a:t>
            </a:r>
          </a:p>
          <a:p>
            <a:pPr marL="914400" lvl="1" indent="-457200"/>
            <a:r>
              <a:rPr lang="en-US" sz="2000" dirty="0"/>
              <a:t>know the functionality of the units  </a:t>
            </a:r>
          </a:p>
          <a:p>
            <a:pPr marL="914400" lvl="1" indent="-457200"/>
            <a:r>
              <a:rPr lang="en-US" sz="2000" dirty="0"/>
              <a:t>understand the role of control signals</a:t>
            </a:r>
          </a:p>
          <a:p>
            <a:pPr marL="457200" lvl="1" indent="0">
              <a:buNone/>
            </a:pPr>
            <a:endParaRPr lang="en-US" sz="2000" dirty="0"/>
          </a:p>
          <a:p>
            <a:pPr marL="514350" indent="-457200"/>
            <a:r>
              <a:rPr lang="en-US" sz="2400" dirty="0">
                <a:solidFill>
                  <a:srgbClr val="FF0000"/>
                </a:solidFill>
              </a:rPr>
              <a:t>To Do:</a:t>
            </a:r>
          </a:p>
          <a:p>
            <a:pPr marL="57150" indent="0">
              <a:buNone/>
            </a:pPr>
            <a:r>
              <a:rPr lang="en-US" sz="2400" dirty="0"/>
              <a:t>	</a:t>
            </a:r>
            <a:r>
              <a:rPr lang="en-US" sz="2000" dirty="0" err="1"/>
              <a:t>zyBook</a:t>
            </a:r>
            <a:r>
              <a:rPr lang="en-US" sz="2000" dirty="0"/>
              <a:t> 3.1, 3.2, 8.5 (8.5 just read, no exercise.)</a:t>
            </a:r>
            <a:endParaRPr lang="en-US" sz="2400" dirty="0"/>
          </a:p>
        </p:txBody>
      </p:sp>
      <p:pic>
        <p:nvPicPr>
          <p:cNvPr id="4" name="Picture 3" descr="ALU symbol" title="Figure">
            <a:extLst>
              <a:ext uri="{FF2B5EF4-FFF2-40B4-BE49-F238E27FC236}">
                <a16:creationId xmlns:a16="http://schemas.microsoft.com/office/drawing/2014/main" id="{51A914CB-B6D0-5746-A665-B39125EE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71600"/>
            <a:ext cx="1816100" cy="257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5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602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Lecture 5: Computer Arithmetic</a:t>
            </a:r>
            <a:br>
              <a:rPr lang="en-US" altLang="en-US" sz="4000" dirty="0">
                <a:solidFill>
                  <a:srgbClr val="FF0000"/>
                </a:solidFill>
              </a:rPr>
            </a:br>
            <a:r>
              <a:rPr lang="en-US" altLang="en-US" sz="4000" dirty="0">
                <a:solidFill>
                  <a:srgbClr val="FF0000"/>
                </a:solidFill>
              </a:rPr>
              <a:t>Integer Operations</a:t>
            </a:r>
          </a:p>
        </p:txBody>
      </p:sp>
      <p:grpSp>
        <p:nvGrpSpPr>
          <p:cNvPr id="3" name="Group 2" title="Figure">
            <a:extLst>
              <a:ext uri="{FF2B5EF4-FFF2-40B4-BE49-F238E27FC236}">
                <a16:creationId xmlns:a16="http://schemas.microsoft.com/office/drawing/2014/main" id="{7E614E49-33F4-854A-88A5-D5318AA3880A}"/>
              </a:ext>
            </a:extLst>
          </p:cNvPr>
          <p:cNvGrpSpPr/>
          <p:nvPr/>
        </p:nvGrpSpPr>
        <p:grpSpPr>
          <a:xfrm>
            <a:off x="990600" y="1905000"/>
            <a:ext cx="7848600" cy="4602163"/>
            <a:chOff x="990600" y="1905000"/>
            <a:chExt cx="7848600" cy="4602163"/>
          </a:xfrm>
        </p:grpSpPr>
        <p:pic>
          <p:nvPicPr>
            <p:cNvPr id="4" name="Picture 5" descr="Computer Abstraction" title="Figure">
              <a:extLst>
                <a:ext uri="{FF2B5EF4-FFF2-40B4-BE49-F238E27FC236}">
                  <a16:creationId xmlns:a16="http://schemas.microsoft.com/office/drawing/2014/main" id="{B4207746-1F58-6A4E-99D1-64B6DE5DC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905000"/>
              <a:ext cx="5400675" cy="460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24E0F6-B75E-5441-BCC0-A6355F0ABF2D}"/>
                </a:ext>
              </a:extLst>
            </p:cNvPr>
            <p:cNvGrpSpPr/>
            <p:nvPr/>
          </p:nvGrpSpPr>
          <p:grpSpPr>
            <a:xfrm>
              <a:off x="2895600" y="4762500"/>
              <a:ext cx="5943600" cy="1104900"/>
              <a:chOff x="2895600" y="4762500"/>
              <a:chExt cx="5943600" cy="11049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4C4778B-CB14-1647-93E8-6D283E79973E}"/>
                  </a:ext>
                </a:extLst>
              </p:cNvPr>
              <p:cNvSpPr/>
              <p:nvPr/>
            </p:nvSpPr>
            <p:spPr>
              <a:xfrm>
                <a:off x="2895600" y="5257800"/>
                <a:ext cx="990600" cy="381000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" name="Left Arrow 4">
                <a:extLst>
                  <a:ext uri="{FF2B5EF4-FFF2-40B4-BE49-F238E27FC236}">
                    <a16:creationId xmlns:a16="http://schemas.microsoft.com/office/drawing/2014/main" id="{4FE3BDF5-F14A-6E47-AE9B-73208A176CE7}"/>
                  </a:ext>
                </a:extLst>
              </p:cNvPr>
              <p:cNvSpPr/>
              <p:nvPr/>
            </p:nvSpPr>
            <p:spPr>
              <a:xfrm>
                <a:off x="3810000" y="5224164"/>
                <a:ext cx="2581275" cy="186035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7B939B-6495-CE49-B032-DDEDDED9E55B}"/>
                  </a:ext>
                </a:extLst>
              </p:cNvPr>
              <p:cNvSpPr txBox="1"/>
              <p:nvPr/>
            </p:nvSpPr>
            <p:spPr>
              <a:xfrm>
                <a:off x="7086600" y="4762500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" name="Rounded Rectangle 6" descr="Specific part of processor covered in this lecture" title="Note">
                <a:extLst>
                  <a:ext uri="{FF2B5EF4-FFF2-40B4-BE49-F238E27FC236}">
                    <a16:creationId xmlns:a16="http://schemas.microsoft.com/office/drawing/2014/main" id="{FCFBAA81-58A2-2240-A471-D63E10AAC3B7}"/>
                  </a:ext>
                </a:extLst>
              </p:cNvPr>
              <p:cNvSpPr/>
              <p:nvPr/>
            </p:nvSpPr>
            <p:spPr>
              <a:xfrm>
                <a:off x="6453939" y="4762500"/>
                <a:ext cx="2375736" cy="11049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This lecture covers basic components of Processor Datapath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7B45-1218-8F4C-8AC1-BAAAF6255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3987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5a: ALU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DA694-9B64-F248-89C8-21200ED31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009900"/>
            <a:ext cx="6477000" cy="1333500"/>
          </a:xfrm>
        </p:spPr>
        <p:txBody>
          <a:bodyPr/>
          <a:lstStyle/>
          <a:p>
            <a:r>
              <a:rPr lang="en-US" dirty="0"/>
              <a:t>Implementation of Integer Operations  </a:t>
            </a:r>
            <a:r>
              <a:rPr lang="en-US" dirty="0">
                <a:solidFill>
                  <a:srgbClr val="0070C0"/>
                </a:solidFill>
              </a:rPr>
              <a:t>add, sub, and, 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02CBF-E636-294B-9351-83C825981F2E}"/>
              </a:ext>
            </a:extLst>
          </p:cNvPr>
          <p:cNvSpPr txBox="1"/>
          <p:nvPr/>
        </p:nvSpPr>
        <p:spPr>
          <a:xfrm>
            <a:off x="1524000" y="47244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Module 5 figure credit: Computer organization and design : the hardware/software interface</a:t>
            </a:r>
          </a:p>
          <a:p>
            <a:r>
              <a:rPr lang="en-US" sz="1400" dirty="0"/>
              <a:t>Textbook by David A Patterson John L Hennessy and John L. Hennessy</a:t>
            </a:r>
          </a:p>
        </p:txBody>
      </p:sp>
    </p:spTree>
    <p:extLst>
      <p:ext uri="{BB962C8B-B14F-4D97-AF65-F5344CB8AC3E}">
        <p14:creationId xmlns:p14="http://schemas.microsoft.com/office/powerpoint/2010/main" val="12078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7332-6194-5941-BC37-FAF372CA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85800"/>
            <a:ext cx="3962400" cy="6096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MIPS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63C9-74CF-0342-AFE5-9A63760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81200"/>
            <a:ext cx="3200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add Rd, </a:t>
            </a:r>
            <a:r>
              <a:rPr lang="en-US" sz="2800" dirty="0" err="1">
                <a:solidFill>
                  <a:srgbClr val="0070C0"/>
                </a:solidFill>
              </a:rPr>
              <a:t>Rs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err="1">
                <a:solidFill>
                  <a:srgbClr val="0070C0"/>
                </a:solidFill>
              </a:rPr>
              <a:t>Rt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sub Rd, </a:t>
            </a:r>
            <a:r>
              <a:rPr lang="en-US" sz="2800" dirty="0" err="1">
                <a:solidFill>
                  <a:srgbClr val="0070C0"/>
                </a:solidFill>
              </a:rPr>
              <a:t>Rs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err="1">
                <a:solidFill>
                  <a:srgbClr val="0070C0"/>
                </a:solidFill>
              </a:rPr>
              <a:t>Rt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and Rd, </a:t>
            </a:r>
            <a:r>
              <a:rPr lang="en-US" sz="2800" dirty="0" err="1">
                <a:solidFill>
                  <a:srgbClr val="0070C0"/>
                </a:solidFill>
              </a:rPr>
              <a:t>Rs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err="1">
                <a:solidFill>
                  <a:srgbClr val="0070C0"/>
                </a:solidFill>
              </a:rPr>
              <a:t>Rt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or Rd, </a:t>
            </a:r>
            <a:r>
              <a:rPr lang="en-US" sz="2800" dirty="0" err="1">
                <a:solidFill>
                  <a:srgbClr val="0070C0"/>
                </a:solidFill>
              </a:rPr>
              <a:t>Rs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err="1">
                <a:solidFill>
                  <a:srgbClr val="0070C0"/>
                </a:solidFill>
              </a:rPr>
              <a:t>Rt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672F0-86EF-274B-AD86-3090CB69653B}"/>
              </a:ext>
            </a:extLst>
          </p:cNvPr>
          <p:cNvSpPr txBox="1"/>
          <p:nvPr/>
        </p:nvSpPr>
        <p:spPr>
          <a:xfrm>
            <a:off x="3810000" y="1955800"/>
            <a:ext cx="441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Operands: </a:t>
            </a:r>
          </a:p>
          <a:p>
            <a:r>
              <a:rPr lang="en-US" dirty="0"/>
              <a:t>two 32-bit integer data in 2’s complement (stored in </a:t>
            </a:r>
            <a:r>
              <a:rPr lang="en-US" dirty="0" err="1"/>
              <a:t>Rs</a:t>
            </a:r>
            <a:r>
              <a:rPr lang="en-US" dirty="0"/>
              <a:t> and </a:t>
            </a:r>
            <a:r>
              <a:rPr lang="en-US" dirty="0" err="1"/>
              <a:t>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Result: </a:t>
            </a:r>
          </a:p>
          <a:p>
            <a:r>
              <a:rPr lang="en-US" dirty="0"/>
              <a:t>32-bit integer data in 2’s complement (to be stored in Rd)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BFB19-3F49-1440-90C3-C8DD2016D180}"/>
              </a:ext>
            </a:extLst>
          </p:cNvPr>
          <p:cNvSpPr txBox="1"/>
          <p:nvPr/>
        </p:nvSpPr>
        <p:spPr>
          <a:xfrm>
            <a:off x="1676400" y="4903757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A0402"/>
                </a:solidFill>
              </a:rPr>
              <a:t>What hardware unit(s) to perform these four (add, sub, and, or) operations? </a:t>
            </a:r>
          </a:p>
        </p:txBody>
      </p:sp>
    </p:spTree>
    <p:extLst>
      <p:ext uri="{BB962C8B-B14F-4D97-AF65-F5344CB8AC3E}">
        <p14:creationId xmlns:p14="http://schemas.microsoft.com/office/powerpoint/2010/main" val="273132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Logic Design </a:t>
            </a:r>
            <a:endParaRPr lang="en-US" altLang="en-US" sz="40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Hardware building blocks </a:t>
            </a:r>
          </a:p>
          <a:p>
            <a:pPr lvl="1" eaLnBrk="1" hangingPunct="1"/>
            <a:r>
              <a:rPr lang="en-US" altLang="en-US" sz="2400" dirty="0"/>
              <a:t>AND gate, OR gate, Invert, Multiplexer</a:t>
            </a:r>
          </a:p>
          <a:p>
            <a:pPr lvl="2" eaLnBrk="1" hangingPunct="1"/>
            <a:r>
              <a:rPr lang="en-US" altLang="en-US" sz="2000" dirty="0"/>
              <a:t>We had a quick review of these components in Module 4</a:t>
            </a:r>
          </a:p>
          <a:p>
            <a:pPr eaLnBrk="1" hangingPunct="1"/>
            <a:r>
              <a:rPr lang="en-US" altLang="en-US" sz="2800" dirty="0"/>
              <a:t>Building up Basic Circuits</a:t>
            </a:r>
          </a:p>
          <a:p>
            <a:pPr lvl="1" eaLnBrk="1" hangingPunct="1"/>
            <a:r>
              <a:rPr lang="en-US" altLang="en-US" sz="2400" dirty="0"/>
              <a:t>1-bit adder  (1-bit unit with add functionality only)</a:t>
            </a:r>
          </a:p>
          <a:p>
            <a:pPr lvl="1" eaLnBrk="1" hangingPunct="1"/>
            <a:r>
              <a:rPr lang="en-US" altLang="en-US" sz="2400" dirty="0"/>
              <a:t>1-bit ALU (w/ and, or, add functionalities)</a:t>
            </a:r>
          </a:p>
          <a:p>
            <a:pPr lvl="1" eaLnBrk="1" hangingPunct="1"/>
            <a:r>
              <a:rPr lang="en-US" altLang="en-US" sz="2400" dirty="0"/>
              <a:t>1-bit ALU (w/ and, or, add, sub functionalities)</a:t>
            </a:r>
          </a:p>
          <a:p>
            <a:pPr lvl="1" eaLnBrk="1" hangingPunct="1"/>
            <a:r>
              <a:rPr lang="en-US" altLang="en-US" sz="2400" dirty="0"/>
              <a:t>32-bit ALU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Binary Addition with Carries</a:t>
            </a:r>
          </a:p>
        </p:txBody>
      </p:sp>
      <p:pic>
        <p:nvPicPr>
          <p:cNvPr id="12291" name="Picture 4" descr="Binary addition" title="Illustratio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438400"/>
            <a:ext cx="8153400" cy="2286000"/>
          </a:xfrm>
          <a:noFill/>
        </p:spPr>
      </p:pic>
    </p:spTree>
    <p:extLst>
      <p:ext uri="{BB962C8B-B14F-4D97-AF65-F5344CB8AC3E}">
        <p14:creationId xmlns:p14="http://schemas.microsoft.com/office/powerpoint/2010/main" val="144853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1-bit Adder</a:t>
            </a:r>
          </a:p>
        </p:txBody>
      </p:sp>
      <p:pic>
        <p:nvPicPr>
          <p:cNvPr id="17412" name="Picture 4" descr="1-bit adder" title="Block diagram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98600"/>
            <a:ext cx="220980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97" descr="1-bit adder" title="Truth table">
            <a:extLst>
              <a:ext uri="{FF2B5EF4-FFF2-40B4-BE49-F238E27FC236}">
                <a16:creationId xmlns:a16="http://schemas.microsoft.com/office/drawing/2014/main" id="{936402AD-A08D-C64F-B3E8-B34B1DAA54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942908"/>
              </p:ext>
            </p:extLst>
          </p:nvPr>
        </p:nvGraphicFramePr>
        <p:xfrm>
          <a:off x="685800" y="1524000"/>
          <a:ext cx="3962400" cy="4114800"/>
        </p:xfrm>
        <a:graphic>
          <a:graphicData uri="http://schemas.openxmlformats.org/drawingml/2006/table">
            <a:tbl>
              <a:tblPr/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CarryIn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CarryOut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D788CC-29B3-2640-A79B-0B6D725D6E89}"/>
              </a:ext>
            </a:extLst>
          </p:cNvPr>
          <p:cNvSpPr txBox="1"/>
          <p:nvPr/>
        </p:nvSpPr>
        <p:spPr>
          <a:xfrm>
            <a:off x="1676400" y="5743545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Truth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48E06-8E7D-7146-AD3D-707A5ED89EE9}"/>
              </a:ext>
            </a:extLst>
          </p:cNvPr>
          <p:cNvSpPr txBox="1"/>
          <p:nvPr/>
        </p:nvSpPr>
        <p:spPr>
          <a:xfrm>
            <a:off x="5334000" y="338134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1-bit adder block diagram</a:t>
            </a:r>
          </a:p>
        </p:txBody>
      </p:sp>
      <p:sp>
        <p:nvSpPr>
          <p:cNvPr id="6" name="Rounded Rectangle 5" descr="Logic diagram" title="Note">
            <a:extLst>
              <a:ext uri="{FF2B5EF4-FFF2-40B4-BE49-F238E27FC236}">
                <a16:creationId xmlns:a16="http://schemas.microsoft.com/office/drawing/2014/main" id="{DCCA5399-FC88-9C4D-8879-32B212DA9329}"/>
              </a:ext>
            </a:extLst>
          </p:cNvPr>
          <p:cNvSpPr/>
          <p:nvPr/>
        </p:nvSpPr>
        <p:spPr>
          <a:xfrm>
            <a:off x="4800600" y="4191000"/>
            <a:ext cx="3886200" cy="1952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Note: the block diagram represents the functionality displayed in the truth table. In this class we will use block diagrams to represent  hardware units. Detailed circuit design could be found in </a:t>
            </a:r>
            <a:r>
              <a:rPr lang="en-US" sz="1800" dirty="0" err="1"/>
              <a:t>zyBook</a:t>
            </a:r>
            <a:r>
              <a:rPr lang="en-US" sz="1800" dirty="0"/>
              <a:t> 8.5.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1-bit ALU with 3 Operations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5257800" cy="4495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ALU: Arithmetic Logic Unit.</a:t>
            </a:r>
          </a:p>
          <a:p>
            <a:pPr eaLnBrk="1" hangingPunct="1"/>
            <a:r>
              <a:rPr lang="en-US" altLang="en-US" sz="2400" dirty="0"/>
              <a:t>Operations supported in this 1-bit ALU:  </a:t>
            </a:r>
            <a:r>
              <a:rPr lang="en-US" altLang="en-US" sz="2400" dirty="0">
                <a:solidFill>
                  <a:srgbClr val="0070C0"/>
                </a:solidFill>
              </a:rPr>
              <a:t>and, or, add</a:t>
            </a:r>
          </a:p>
          <a:p>
            <a:pPr eaLnBrk="1" hangingPunct="1"/>
            <a:r>
              <a:rPr lang="en-US" altLang="en-US" sz="2400" dirty="0"/>
              <a:t>Control of this unit </a:t>
            </a:r>
          </a:p>
          <a:p>
            <a:pPr lvl="1" eaLnBrk="1" hangingPunct="1"/>
            <a:r>
              <a:rPr lang="en-US" altLang="en-US" sz="2000" dirty="0"/>
              <a:t>The ALU has the functionality of multiple operations;</a:t>
            </a:r>
          </a:p>
          <a:p>
            <a:pPr lvl="1" eaLnBrk="1" hangingPunct="1"/>
            <a:r>
              <a:rPr lang="en-US" altLang="en-US" sz="2000" dirty="0"/>
              <a:t>However, at any specific time, only one operation is in action;</a:t>
            </a:r>
          </a:p>
          <a:p>
            <a:pPr lvl="1" eaLnBrk="1" hangingPunct="1"/>
            <a:r>
              <a:rPr lang="en-US" altLang="en-US" sz="2000" dirty="0"/>
              <a:t>Control signals: to decide which operation to perform  </a:t>
            </a:r>
          </a:p>
          <a:p>
            <a:pPr lvl="2" eaLnBrk="1" hangingPunct="1"/>
            <a:r>
              <a:rPr lang="en-US" altLang="en-US" sz="1600" dirty="0"/>
              <a:t>In this Design: a 2-bit control signal named </a:t>
            </a:r>
            <a:r>
              <a:rPr lang="en-US" altLang="en-US" sz="1600" dirty="0">
                <a:solidFill>
                  <a:srgbClr val="A77E0D"/>
                </a:solidFill>
              </a:rPr>
              <a:t>Operation</a:t>
            </a:r>
            <a:r>
              <a:rPr lang="en-US" altLang="en-US" sz="1600" dirty="0"/>
              <a:t>, or simply </a:t>
            </a:r>
            <a:r>
              <a:rPr lang="en-US" altLang="en-US" sz="1600" dirty="0">
                <a:solidFill>
                  <a:srgbClr val="A77E0D"/>
                </a:solidFill>
              </a:rPr>
              <a:t>op</a:t>
            </a:r>
            <a:r>
              <a:rPr lang="en-US" altLang="en-US" sz="1600" dirty="0"/>
              <a:t>. </a:t>
            </a:r>
          </a:p>
          <a:p>
            <a:pPr marL="457200" lvl="1" indent="0" eaLnBrk="1" hangingPunct="1">
              <a:buNone/>
            </a:pPr>
            <a:endParaRPr lang="en-US" altLang="en-US" sz="1600" dirty="0"/>
          </a:p>
          <a:p>
            <a:pPr marL="457200" lvl="1" indent="0" eaLnBrk="1" hangingPunct="1">
              <a:buNone/>
            </a:pPr>
            <a:r>
              <a:rPr lang="en-US" altLang="en-US" sz="1600" dirty="0"/>
              <a:t>	 </a:t>
            </a:r>
          </a:p>
        </p:txBody>
      </p:sp>
      <p:pic>
        <p:nvPicPr>
          <p:cNvPr id="19460" name="Picture 4" descr="1-bit ALU with 3 operations" title="Logic Diagram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219200"/>
            <a:ext cx="2590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 descr="Mapping Op control signal to specific operations" title="Table">
            <a:extLst>
              <a:ext uri="{FF2B5EF4-FFF2-40B4-BE49-F238E27FC236}">
                <a16:creationId xmlns:a16="http://schemas.microsoft.com/office/drawing/2014/main" id="{9198E331-7084-2946-B8C4-D98A3044E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96311"/>
              </p:ext>
            </p:extLst>
          </p:nvPr>
        </p:nvGraphicFramePr>
        <p:xfrm>
          <a:off x="6108700" y="4384040"/>
          <a:ext cx="236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94579394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682188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71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3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1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773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1-bit ALU with 3 Operations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4495800" cy="4495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 Operation Principle of this unit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The AND gate, OR gate, and 1-bit adder operates simultaneously for any inputs</a:t>
            </a:r>
          </a:p>
          <a:p>
            <a:pPr eaLnBrk="1" hangingPunct="1"/>
            <a:r>
              <a:rPr lang="en-US" altLang="en-US" sz="2400" dirty="0"/>
              <a:t>The Multiplexor controls which output should be taken as the Result.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Result = a and b  if Operation is 00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Result = a or b if Operation is 01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Result = a + b if Operation is 10 </a:t>
            </a:r>
            <a:endParaRPr lang="en-US" altLang="en-US" sz="1200" dirty="0">
              <a:solidFill>
                <a:srgbClr val="C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1600" dirty="0"/>
          </a:p>
          <a:p>
            <a:pPr marL="457200" lvl="1" indent="0" eaLnBrk="1" hangingPunct="1">
              <a:buNone/>
            </a:pPr>
            <a:r>
              <a:rPr lang="en-US" altLang="en-US" sz="1600" dirty="0"/>
              <a:t>	 </a:t>
            </a:r>
          </a:p>
        </p:txBody>
      </p:sp>
      <p:pic>
        <p:nvPicPr>
          <p:cNvPr id="19460" name="Picture 4" descr="1-bit ALU with 3 operations" title="Logic Diagram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76400"/>
            <a:ext cx="2590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 descr="Mapping Op control signal to specific operations" title="Table">
            <a:extLst>
              <a:ext uri="{FF2B5EF4-FFF2-40B4-BE49-F238E27FC236}">
                <a16:creationId xmlns:a16="http://schemas.microsoft.com/office/drawing/2014/main" id="{9198E331-7084-2946-B8C4-D98A3044EFB3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4688840"/>
          <a:ext cx="236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94579394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682188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71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3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1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77376"/>
                  </a:ext>
                </a:extLst>
              </a:tr>
            </a:tbl>
          </a:graphicData>
        </a:graphic>
      </p:graphicFrame>
      <p:grpSp>
        <p:nvGrpSpPr>
          <p:cNvPr id="3" name="Group 2" descr="The role of multiplexor" title="note">
            <a:extLst>
              <a:ext uri="{FF2B5EF4-FFF2-40B4-BE49-F238E27FC236}">
                <a16:creationId xmlns:a16="http://schemas.microsoft.com/office/drawing/2014/main" id="{26BDFD84-7F01-5F41-B6A8-DF2B94366FBA}"/>
              </a:ext>
            </a:extLst>
          </p:cNvPr>
          <p:cNvGrpSpPr/>
          <p:nvPr/>
        </p:nvGrpSpPr>
        <p:grpSpPr>
          <a:xfrm>
            <a:off x="7620000" y="914400"/>
            <a:ext cx="1295400" cy="1524000"/>
            <a:chOff x="7620000" y="914400"/>
            <a:chExt cx="1295400" cy="15240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2587572-32E3-FE4C-8E40-E7F13112F4EE}"/>
                </a:ext>
              </a:extLst>
            </p:cNvPr>
            <p:cNvCxnSpPr/>
            <p:nvPr/>
          </p:nvCxnSpPr>
          <p:spPr>
            <a:xfrm flipH="1">
              <a:off x="7772400" y="1295400"/>
              <a:ext cx="533400" cy="114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93B6021-3ABA-AA4A-B749-93589C346A59}"/>
                </a:ext>
              </a:extLst>
            </p:cNvPr>
            <p:cNvSpPr/>
            <p:nvPr/>
          </p:nvSpPr>
          <p:spPr>
            <a:xfrm>
              <a:off x="7620000" y="914400"/>
              <a:ext cx="1295400" cy="3810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multiplexor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68700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991</Words>
  <Application>Microsoft Macintosh PowerPoint</Application>
  <PresentationFormat>On-screen Show (4:3)</PresentationFormat>
  <Paragraphs>209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Times New Roman</vt:lpstr>
      <vt:lpstr>Wingdings</vt:lpstr>
      <vt:lpstr>Default Design</vt:lpstr>
      <vt:lpstr>Lecture 5: Computer Arithmetic</vt:lpstr>
      <vt:lpstr>Lecture 5: Computer Arithmetic Integer Operations</vt:lpstr>
      <vt:lpstr>Lecture 5a: ALU</vt:lpstr>
      <vt:lpstr>MIPS Instructions</vt:lpstr>
      <vt:lpstr>Logic Design </vt:lpstr>
      <vt:lpstr>Binary Addition with Carries</vt:lpstr>
      <vt:lpstr>1-bit Adder</vt:lpstr>
      <vt:lpstr>1-bit ALU with 3 Operations</vt:lpstr>
      <vt:lpstr>1-bit ALU with 3 Operations</vt:lpstr>
      <vt:lpstr>Subtraction</vt:lpstr>
      <vt:lpstr>A 1-bit ALU with 4 Operations and, or, add, sub</vt:lpstr>
      <vt:lpstr>Building a 32-bit ALU</vt:lpstr>
      <vt:lpstr>32-bit ALU Block Diagram</vt:lpstr>
      <vt:lpstr>Detecting Overflow</vt:lpstr>
      <vt:lpstr>Overflow for Addition and Subtraction</vt:lpstr>
      <vt:lpstr>Effects of Overflow</vt:lpstr>
      <vt:lpstr>Summary and To-Do List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IntOps</dc:title>
  <dc:creator>lyang</dc:creator>
  <cp:lastModifiedBy>Microsoft Office User</cp:lastModifiedBy>
  <cp:revision>53</cp:revision>
  <dcterms:created xsi:type="dcterms:W3CDTF">2003-07-10T20:26:21Z</dcterms:created>
  <dcterms:modified xsi:type="dcterms:W3CDTF">2021-05-27T21:56:57Z</dcterms:modified>
</cp:coreProperties>
</file>