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256" r:id="rId3"/>
    <p:sldId id="292" r:id="rId4"/>
    <p:sldId id="309" r:id="rId5"/>
    <p:sldId id="295" r:id="rId6"/>
    <p:sldId id="293" r:id="rId7"/>
    <p:sldId id="310" r:id="rId8"/>
    <p:sldId id="311" r:id="rId9"/>
    <p:sldId id="294" r:id="rId10"/>
    <p:sldId id="296" r:id="rId11"/>
    <p:sldId id="298" r:id="rId12"/>
    <p:sldId id="299" r:id="rId13"/>
    <p:sldId id="300" r:id="rId14"/>
    <p:sldId id="312" r:id="rId15"/>
    <p:sldId id="30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575" autoAdjust="0"/>
  </p:normalViewPr>
  <p:slideViewPr>
    <p:cSldViewPr>
      <p:cViewPr varScale="1">
        <p:scale>
          <a:sx n="103" d="100"/>
          <a:sy n="103" d="100"/>
        </p:scale>
        <p:origin x="14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7C709-CFE9-4AA6-A13B-61F23FBDD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F9778-FEBF-495B-8852-CA06ED211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9CBE5-A047-4D07-A934-DAC41CC52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BD48-1575-4979-BBC1-9297909FD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6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E99A6-EC35-4E73-B9D5-3D41BE2A2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53247-FB29-49CD-90B5-4678C9FFC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BB5F9-0EB5-4E28-A934-8C1B865DC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BB744-76F4-4744-A237-1204F798C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F43BD-E665-4059-B270-5F66BADB7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26D4E-7668-4E6F-8547-4B04868FC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6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4CEBE-949D-4D72-9656-277923635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B27F97A-77BB-4FFE-8E05-A190192D2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streaming.cpp.edu/media/Lecture5b-IntMult.mp4/1_bg4g5hmb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rgbClr val="FF0000"/>
                </a:solidFill>
              </a:rPr>
              <a:t>Lecture 5b: Integer Multiplication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5b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4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Multiplication: Version 2  </a:t>
            </a:r>
          </a:p>
        </p:txBody>
      </p:sp>
      <p:pic>
        <p:nvPicPr>
          <p:cNvPr id="29699" name="Picture 3" descr="Multiplication versoin 2" title="Diagram"/>
          <p:cNvPicPr>
            <a:picLocks noGrp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5063" y="1981200"/>
            <a:ext cx="6873875" cy="411480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Version 2 Features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Multiplicand never change/move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When product extends space, multiplier comes with extra space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Add multiplicand to high 32-bit of the product and then shift the product 1bit right every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Use minimum hardware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32-bit ALU, 1 32-bit and 1 64-bit Registers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Hardware easily implementable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Details omitted.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Signed Number Multiplication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Method 1</a:t>
            </a:r>
          </a:p>
          <a:p>
            <a:pPr lvl="2" eaLnBrk="1" hangingPunct="1"/>
            <a:r>
              <a:rPr lang="en-US" altLang="en-US" sz="2000" dirty="0"/>
              <a:t>MSB as sign bit (0 for positive, 1 for negative)	</a:t>
            </a:r>
          </a:p>
          <a:p>
            <a:pPr lvl="2" eaLnBrk="1" hangingPunct="1"/>
            <a:r>
              <a:rPr lang="en-US" altLang="en-US" sz="2000" dirty="0"/>
              <a:t>Deciding the sign bit of the product</a:t>
            </a:r>
          </a:p>
          <a:p>
            <a:pPr lvl="3" eaLnBrk="1" hangingPunct="1"/>
            <a:r>
              <a:rPr lang="en-US" altLang="en-US" dirty="0"/>
              <a:t>0 x 0  -- &gt; 0,   1 x 0 -- &gt; 1,  0 x 1 -- &gt; 1, 1 x 1 -- &gt; 0</a:t>
            </a:r>
          </a:p>
          <a:p>
            <a:pPr lvl="3" eaLnBrk="1" hangingPunct="1"/>
            <a:r>
              <a:rPr lang="en-US" altLang="en-US" dirty="0" err="1"/>
              <a:t>xor</a:t>
            </a:r>
            <a:r>
              <a:rPr lang="en-US" altLang="en-US" dirty="0"/>
              <a:t> operation</a:t>
            </a:r>
          </a:p>
          <a:p>
            <a:pPr lvl="2" eaLnBrk="1" hangingPunct="1"/>
            <a:r>
              <a:rPr lang="en-US" altLang="en-US" sz="2000" dirty="0"/>
              <a:t>Unsigned multiplication for the remaining n-1 bits.</a:t>
            </a:r>
          </a:p>
          <a:p>
            <a:pPr eaLnBrk="1" hangingPunct="1"/>
            <a:r>
              <a:rPr lang="en-US" altLang="en-US" sz="2800" dirty="0"/>
              <a:t>Method 2</a:t>
            </a:r>
          </a:p>
          <a:p>
            <a:pPr lvl="1" eaLnBrk="1" hangingPunct="1"/>
            <a:r>
              <a:rPr lang="en-US" altLang="en-US" sz="2000" dirty="0"/>
              <a:t>In unsigned multiplication algorithms, the shifting steps would need to extend the sign of the product for signed numbers  (details omitted)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MIPS Assembly for </a:t>
            </a:r>
            <a:r>
              <a:rPr lang="en-US" altLang="en-US" sz="3600" dirty="0" err="1">
                <a:solidFill>
                  <a:srgbClr val="FF0000"/>
                </a:solidFill>
              </a:rPr>
              <a:t>Mult</a:t>
            </a:r>
            <a:r>
              <a:rPr lang="en-US" altLang="en-US" sz="3600" dirty="0">
                <a:solidFill>
                  <a:srgbClr val="FF0000"/>
                </a:solidFill>
              </a:rPr>
              <a:t> &amp; </a:t>
            </a:r>
            <a:r>
              <a:rPr lang="en-US" altLang="en-US" sz="3600" dirty="0" err="1">
                <a:solidFill>
                  <a:srgbClr val="FF0000"/>
                </a:solidFill>
              </a:rPr>
              <a:t>Div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295400"/>
            <a:ext cx="7696200" cy="1406571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400" dirty="0"/>
              <a:t>Instruction format, e.g.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/>
              <a:t>	</a:t>
            </a:r>
            <a:r>
              <a:rPr lang="en-US" altLang="en-US" sz="2000" dirty="0"/>
              <a:t>  </a:t>
            </a:r>
            <a:r>
              <a:rPr lang="en-US" altLang="en-US" sz="2000" dirty="0" err="1">
                <a:solidFill>
                  <a:srgbClr val="0070C0"/>
                </a:solidFill>
              </a:rPr>
              <a:t>mult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</a:rPr>
              <a:t>Rs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Rt</a:t>
            </a:r>
            <a:r>
              <a:rPr lang="en-US" altLang="en-US" sz="2000" dirty="0">
                <a:solidFill>
                  <a:srgbClr val="0070C0"/>
                </a:solidFill>
              </a:rPr>
              <a:t>  </a:t>
            </a:r>
            <a:r>
              <a:rPr lang="en-US" altLang="en-US" sz="2000" dirty="0"/>
              <a:t>	#$hi, $lo = product of $</a:t>
            </a:r>
            <a:r>
              <a:rPr lang="en-US" altLang="en-US" sz="2000" dirty="0" err="1"/>
              <a:t>Rs</a:t>
            </a:r>
            <a:r>
              <a:rPr lang="en-US" altLang="en-US" sz="2000" dirty="0"/>
              <a:t> * $</a:t>
            </a:r>
            <a:r>
              <a:rPr lang="en-US" altLang="en-US" sz="2000" dirty="0" err="1"/>
              <a:t>Rt</a:t>
            </a:r>
            <a:endParaRPr lang="en-US" altLang="en-US" sz="2000" dirty="0"/>
          </a:p>
          <a:p>
            <a:pPr lvl="1" eaLnBrk="1" hangingPunct="1">
              <a:buFontTx/>
              <a:buNone/>
            </a:pPr>
            <a:r>
              <a:rPr lang="en-US" altLang="en-US" sz="1800" dirty="0"/>
              <a:t>(Note: here $</a:t>
            </a:r>
            <a:r>
              <a:rPr lang="en-US" altLang="en-US" sz="1800" dirty="0" err="1"/>
              <a:t>Rs</a:t>
            </a:r>
            <a:r>
              <a:rPr lang="en-US" altLang="en-US" sz="1800" dirty="0"/>
              <a:t>, $</a:t>
            </a:r>
            <a:r>
              <a:rPr lang="en-US" altLang="en-US" sz="1800" dirty="0" err="1"/>
              <a:t>Rt</a:t>
            </a:r>
            <a:r>
              <a:rPr lang="en-US" altLang="en-US" sz="1800" dirty="0"/>
              <a:t> refer to 32-bit content of registers </a:t>
            </a:r>
            <a:r>
              <a:rPr lang="en-US" altLang="en-US" sz="1800" dirty="0" err="1"/>
              <a:t>Rs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Rt</a:t>
            </a:r>
            <a:r>
              <a:rPr lang="en-US" altLang="en-US" sz="1800" dirty="0"/>
              <a:t> respectively.)</a:t>
            </a:r>
            <a:endParaRPr lang="en-US" altLang="en-US" sz="2000" dirty="0"/>
          </a:p>
          <a:p>
            <a:pPr lvl="1" eaLnBrk="1" hangingPunct="1">
              <a:buFontTx/>
              <a:buNone/>
            </a:pPr>
            <a:endParaRPr lang="en-US" altLang="en-US" sz="2000" dirty="0"/>
          </a:p>
          <a:p>
            <a:pPr marL="457200" lvl="1" indent="0" eaLnBrk="1" hangingPunct="1">
              <a:buNone/>
            </a:pPr>
            <a:endParaRPr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5C5AB-25E9-A847-A245-327D971B14F5}"/>
              </a:ext>
            </a:extLst>
          </p:cNvPr>
          <p:cNvSpPr txBox="1"/>
          <p:nvPr/>
        </p:nvSpPr>
        <p:spPr>
          <a:xfrm>
            <a:off x="787400" y="2915721"/>
            <a:ext cx="3784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Storing result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No need to list destination registers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/>
              <a:t>Results automatically stored in two special registers, </a:t>
            </a:r>
            <a:r>
              <a:rPr lang="en-US" altLang="en-US" sz="2000" dirty="0">
                <a:solidFill>
                  <a:srgbClr val="0070C0"/>
                </a:solidFill>
              </a:rPr>
              <a:t>$hi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rgbClr val="0070C0"/>
                </a:solidFill>
              </a:rPr>
              <a:t>$lo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CDBA93-006E-1B45-956C-2C540D6F5719}"/>
              </a:ext>
            </a:extLst>
          </p:cNvPr>
          <p:cNvGrpSpPr/>
          <p:nvPr/>
        </p:nvGrpSpPr>
        <p:grpSpPr>
          <a:xfrm>
            <a:off x="4495800" y="2953821"/>
            <a:ext cx="4171950" cy="2993681"/>
            <a:chOff x="4495800" y="3220266"/>
            <a:chExt cx="4171950" cy="2993681"/>
          </a:xfrm>
        </p:grpSpPr>
        <p:grpSp>
          <p:nvGrpSpPr>
            <p:cNvPr id="16" name="Group 15" descr="Highlight of $hi and $lo" title="Figure">
              <a:extLst>
                <a:ext uri="{FF2B5EF4-FFF2-40B4-BE49-F238E27FC236}">
                  <a16:creationId xmlns:a16="http://schemas.microsoft.com/office/drawing/2014/main" id="{449166A9-065A-A24F-9446-D565B94C4931}"/>
                </a:ext>
              </a:extLst>
            </p:cNvPr>
            <p:cNvGrpSpPr/>
            <p:nvPr/>
          </p:nvGrpSpPr>
          <p:grpSpPr>
            <a:xfrm>
              <a:off x="4837113" y="3220266"/>
              <a:ext cx="3830637" cy="2419052"/>
              <a:chOff x="4876800" y="3143548"/>
              <a:chExt cx="3830637" cy="2419052"/>
            </a:xfrm>
          </p:grpSpPr>
          <p:pic>
            <p:nvPicPr>
              <p:cNvPr id="4" name="Picture 3" descr="Multiplication versoin 2" title="Diagram">
                <a:extLst>
                  <a:ext uri="{FF2B5EF4-FFF2-40B4-BE49-F238E27FC236}">
                    <a16:creationId xmlns:a16="http://schemas.microsoft.com/office/drawing/2014/main" id="{4749D5DB-2218-334B-855F-C73115AA72E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800" y="3143548"/>
                <a:ext cx="3830637" cy="213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0E597-18BB-3943-B220-22F7A01CCCF7}"/>
                  </a:ext>
                </a:extLst>
              </p:cNvPr>
              <p:cNvSpPr txBox="1"/>
              <p:nvPr/>
            </p:nvSpPr>
            <p:spPr>
              <a:xfrm>
                <a:off x="5410200" y="4648200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$hi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A28A14-02BF-EB4C-99FD-BA44F492D3AE}"/>
                  </a:ext>
                </a:extLst>
              </p:cNvPr>
              <p:cNvSpPr txBox="1"/>
              <p:nvPr/>
            </p:nvSpPr>
            <p:spPr>
              <a:xfrm>
                <a:off x="6324600" y="4648200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$lo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6B97DC4-58A1-C04E-A447-02BDDCAD59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5100" y="4996116"/>
                <a:ext cx="381000" cy="566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6C6A2DB-8AD5-AF47-8933-9C55E8ABF4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15918" y="5020122"/>
                <a:ext cx="218282" cy="542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993DF1-39EB-544D-9B2F-1AB948168D80}"/>
                </a:ext>
              </a:extLst>
            </p:cNvPr>
            <p:cNvSpPr txBox="1"/>
            <p:nvPr/>
          </p:nvSpPr>
          <p:spPr>
            <a:xfrm>
              <a:off x="4495800" y="5567616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$hi: left half of product register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907160-D91C-C14C-B742-F09E07D20744}"/>
                </a:ext>
              </a:extLst>
            </p:cNvPr>
            <p:cNvSpPr/>
            <p:nvPr/>
          </p:nvSpPr>
          <p:spPr>
            <a:xfrm>
              <a:off x="6540501" y="5562600"/>
              <a:ext cx="18415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/>
                <a:t>$lo: right half of product register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1FA2-50FB-7945-9165-0AFEB7EA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$hi and $lo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61D7C-0B44-654B-AA29-BEF67FFED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Accessing results</a:t>
            </a:r>
          </a:p>
          <a:p>
            <a:pPr lvl="1" eaLnBrk="1" hangingPunct="1"/>
            <a:r>
              <a:rPr lang="en-US" altLang="en-US" sz="2000" dirty="0"/>
              <a:t>Use two additional instructions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e.g. </a:t>
            </a:r>
            <a:r>
              <a:rPr lang="en-US" altLang="en-US" sz="2000" dirty="0" err="1">
                <a:solidFill>
                  <a:srgbClr val="C00000"/>
                </a:solidFill>
              </a:rPr>
              <a:t>mfhi</a:t>
            </a:r>
            <a:r>
              <a:rPr lang="en-US" altLang="en-US" sz="2000" dirty="0">
                <a:solidFill>
                  <a:srgbClr val="C00000"/>
                </a:solidFill>
              </a:rPr>
              <a:t> $t1  </a:t>
            </a:r>
            <a:r>
              <a:rPr lang="en-US" altLang="en-US" sz="2000" dirty="0"/>
              <a:t>#move from $hi to $t1</a:t>
            </a:r>
            <a:endParaRPr lang="en-US" altLang="en-US" sz="1800" dirty="0"/>
          </a:p>
          <a:p>
            <a:pPr lvl="1" eaLnBrk="1" hangingPunct="1"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>
                <a:solidFill>
                  <a:srgbClr val="C00000"/>
                </a:solidFill>
              </a:rPr>
              <a:t>mflo</a:t>
            </a:r>
            <a:r>
              <a:rPr lang="en-US" altLang="en-US" sz="2000" dirty="0">
                <a:solidFill>
                  <a:srgbClr val="C00000"/>
                </a:solidFill>
              </a:rPr>
              <a:t> $t2  </a:t>
            </a:r>
            <a:r>
              <a:rPr lang="en-US" altLang="en-US" sz="2000" dirty="0"/>
              <a:t>#move from $lo to $t2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#hi, lo are two special registers, can only be accessed by </a:t>
            </a:r>
            <a:r>
              <a:rPr lang="en-US" altLang="en-US" sz="2000" dirty="0" err="1"/>
              <a:t>mfhi</a:t>
            </a:r>
            <a:r>
              <a:rPr lang="en-US" altLang="en-US" sz="2000" dirty="0"/>
              <a:t>/</a:t>
            </a:r>
            <a:r>
              <a:rPr lang="en-US" altLang="en-US" sz="2000" dirty="0" err="1"/>
              <a:t>mflo</a:t>
            </a:r>
            <a:r>
              <a:rPr lang="en-US" altLang="en-US" sz="2000" dirty="0"/>
              <a:t> 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400" dirty="0"/>
              <a:t>$hi and $lo for division</a:t>
            </a:r>
          </a:p>
          <a:p>
            <a:pPr lvl="1" eaLnBrk="1" hangingPunct="1"/>
            <a:r>
              <a:rPr lang="en-US" altLang="en-US" sz="2000" dirty="0">
                <a:solidFill>
                  <a:srgbClr val="0070C0"/>
                </a:solidFill>
              </a:rPr>
              <a:t>div </a:t>
            </a:r>
            <a:r>
              <a:rPr lang="en-US" altLang="en-US" sz="2000" dirty="0" err="1">
                <a:solidFill>
                  <a:srgbClr val="0070C0"/>
                </a:solidFill>
              </a:rPr>
              <a:t>Rs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Rt</a:t>
            </a:r>
            <a:r>
              <a:rPr lang="en-US" altLang="en-US" sz="2000" dirty="0"/>
              <a:t>		#$lo=$</a:t>
            </a:r>
            <a:r>
              <a:rPr lang="en-US" altLang="en-US" sz="2000" dirty="0" err="1"/>
              <a:t>Rs</a:t>
            </a:r>
            <a:r>
              <a:rPr lang="en-US" altLang="en-US" sz="2000" dirty="0"/>
              <a:t>/$</a:t>
            </a:r>
            <a:r>
              <a:rPr lang="en-US" altLang="en-US" sz="2000" dirty="0" err="1"/>
              <a:t>Rt</a:t>
            </a:r>
            <a:r>
              <a:rPr lang="en-US" altLang="en-US" sz="2000" dirty="0"/>
              <a:t>, $hi=$</a:t>
            </a:r>
            <a:r>
              <a:rPr lang="en-US" altLang="en-US" sz="2000" dirty="0" err="1"/>
              <a:t>Rs</a:t>
            </a:r>
            <a:r>
              <a:rPr lang="en-US" altLang="en-US" sz="2000" dirty="0"/>
              <a:t> mod $</a:t>
            </a:r>
            <a:r>
              <a:rPr lang="en-US" altLang="en-US" sz="2000" dirty="0" err="1"/>
              <a:t>Rt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Though we didn’t talk about integer division, it also uses $hi and $lo, similar to multiplication, but with quotient in $lo and remainder in $hi.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1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Unsigned number multiplications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Version 1 focused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Version 2 optimized in hardware resources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Signed number multiplications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Sign treatment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MIPS instructions for multiplication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Use of $hi and $lo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Thinking Questions</a:t>
            </a:r>
            <a:endParaRPr lang="en-US" altLang="en-US" sz="2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/>
              <a:t>Assume multiplicand 32-bit, multiplier also in 32-bit, product 64-bit.</a:t>
            </a:r>
          </a:p>
          <a:p>
            <a:pPr marL="914400" lvl="1" indent="-457200" eaLnBrk="1" hangingPunct="1">
              <a:lnSpc>
                <a:spcPct val="80000"/>
              </a:lnSpc>
              <a:buAutoNum type="alphaLcParenBoth"/>
            </a:pPr>
            <a:r>
              <a:rPr lang="en-US" altLang="en-US" sz="2000" dirty="0"/>
              <a:t>Possible to have overflow in unsigned number multiplications?</a:t>
            </a:r>
          </a:p>
          <a:p>
            <a:pPr marL="914400" lvl="1" indent="-457200" eaLnBrk="1" hangingPunct="1">
              <a:lnSpc>
                <a:spcPct val="80000"/>
              </a:lnSpc>
              <a:buAutoNum type="alphaLcParenBoth"/>
            </a:pPr>
            <a:r>
              <a:rPr lang="en-US" altLang="en-US" sz="2000" dirty="0"/>
              <a:t>Possible to have overflow in signed number multiplications? Assume we multiply two 31-bit unsigned numbers first, then determine the sign.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1285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Lecture 5b: Integer Multiplication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1CC253-026D-574F-99A8-CA434129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429000"/>
            <a:ext cx="2209800" cy="1938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B8560C-511B-544B-9817-20652A977E08}"/>
              </a:ext>
            </a:extLst>
          </p:cNvPr>
          <p:cNvSpPr txBox="1"/>
          <p:nvPr/>
        </p:nvSpPr>
        <p:spPr>
          <a:xfrm>
            <a:off x="3429000" y="5484911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credit: </a:t>
            </a:r>
            <a:r>
              <a:rPr lang="en-US" sz="1400" dirty="0" err="1"/>
              <a:t>pinterest.com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Multiplication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1895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More complicated than addition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accomplished via shifting and addition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Here we study </a:t>
            </a:r>
            <a:r>
              <a:rPr lang="en-US" altLang="en-US" sz="2400" dirty="0">
                <a:solidFill>
                  <a:srgbClr val="C00000"/>
                </a:solidFill>
              </a:rPr>
              <a:t>unsigned number multiplication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algorithms discussed here don’t apply to 2’s compliment numbers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Negative numbers:  convert and multiply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multiple absolute values first, then decide the sign;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there are better techniques for signed number multiplication, but we won’t have time to look at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Study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We will present two versions of multiplication hardware diagrams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Be able to trace them to understand the principle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Focused on version 1, though version 2 is a better/optimized one.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59FD-9AE1-954D-ADCC-3782977F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Multiplication Example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(binary numbers)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5" name="Group 14" descr="multiplication of binary numbers" title="Illustration">
            <a:extLst>
              <a:ext uri="{FF2B5EF4-FFF2-40B4-BE49-F238E27FC236}">
                <a16:creationId xmlns:a16="http://schemas.microsoft.com/office/drawing/2014/main" id="{320B98EA-E141-8E45-A155-79F4B402C5BF}"/>
              </a:ext>
            </a:extLst>
          </p:cNvPr>
          <p:cNvGrpSpPr/>
          <p:nvPr/>
        </p:nvGrpSpPr>
        <p:grpSpPr>
          <a:xfrm>
            <a:off x="2057400" y="2286000"/>
            <a:ext cx="3962400" cy="3733800"/>
            <a:chOff x="1828800" y="2209800"/>
            <a:chExt cx="3962400" cy="37338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4932BA-85F3-4C40-B81B-F542049E840F}"/>
                </a:ext>
              </a:extLst>
            </p:cNvPr>
            <p:cNvSpPr txBox="1"/>
            <p:nvPr/>
          </p:nvSpPr>
          <p:spPr>
            <a:xfrm>
              <a:off x="2209800" y="2514600"/>
              <a:ext cx="2895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	1 0 0 1</a:t>
              </a:r>
            </a:p>
            <a:p>
              <a:r>
                <a:rPr lang="en-US" dirty="0"/>
                <a:t>      x    1 1 0 1</a:t>
              </a:r>
            </a:p>
            <a:p>
              <a:r>
                <a:rPr lang="en-US" dirty="0"/>
                <a:t>	1 0 0 1</a:t>
              </a:r>
            </a:p>
            <a:p>
              <a:r>
                <a:rPr lang="en-US" dirty="0"/>
                <a:t>         0 0 0 0</a:t>
              </a:r>
            </a:p>
            <a:p>
              <a:r>
                <a:rPr lang="en-US" dirty="0"/>
                <a:t>      1 0 0 1</a:t>
              </a:r>
            </a:p>
            <a:p>
              <a:r>
                <a:rPr lang="en-US" dirty="0"/>
                <a:t>   1 0 0 1</a:t>
              </a:r>
            </a:p>
            <a:p>
              <a:r>
                <a:rPr lang="en-US" dirty="0"/>
                <a:t>   1 1 1 0 1 0 1</a:t>
              </a:r>
            </a:p>
            <a:p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83E243-6A26-C941-AD49-264CDBD00C60}"/>
                </a:ext>
              </a:extLst>
            </p:cNvPr>
            <p:cNvCxnSpPr/>
            <p:nvPr/>
          </p:nvCxnSpPr>
          <p:spPr>
            <a:xfrm>
              <a:off x="2590800" y="3345597"/>
              <a:ext cx="1981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FD279B5-0DF7-114E-9FC6-4ACA735BAD24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4800600"/>
              <a:ext cx="2438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D1BFAAC-DB5F-B748-83B3-670346E4D039}"/>
                </a:ext>
              </a:extLst>
            </p:cNvPr>
            <p:cNvSpPr/>
            <p:nvPr/>
          </p:nvSpPr>
          <p:spPr>
            <a:xfrm>
              <a:off x="1828800" y="2209800"/>
              <a:ext cx="3962400" cy="3733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51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Multiplication Algorithm – Version 1</a:t>
            </a:r>
          </a:p>
        </p:txBody>
      </p:sp>
      <p:pic>
        <p:nvPicPr>
          <p:cNvPr id="28675" name="Picture 3" descr="multiplicaiton" title="Algorithm"/>
          <p:cNvPicPr>
            <a:picLocks noGrp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371600"/>
            <a:ext cx="4572000" cy="502920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Multiplication Hardware Diagram: Version 1</a:t>
            </a:r>
          </a:p>
        </p:txBody>
      </p:sp>
      <p:pic>
        <p:nvPicPr>
          <p:cNvPr id="26627" name="Picture 3" descr="Multiplication" title="Hardware diagram"/>
          <p:cNvPicPr>
            <a:picLocks noGrp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66925"/>
            <a:ext cx="7772400" cy="3941763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5923-A352-664B-80DF-76F4AE21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Tracing </a:t>
            </a:r>
            <a:r>
              <a:rPr lang="en-US" sz="3600">
                <a:solidFill>
                  <a:schemeClr val="tx1"/>
                </a:solidFill>
              </a:rPr>
              <a:t>(0010 x 0011)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 descr="Tracing of multiplication" title="Table">
            <a:extLst>
              <a:ext uri="{FF2B5EF4-FFF2-40B4-BE49-F238E27FC236}">
                <a16:creationId xmlns:a16="http://schemas.microsoft.com/office/drawing/2014/main" id="{C6DD04AA-FE92-BC43-B845-F54F8A66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555750"/>
            <a:ext cx="7912100" cy="3746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51A40-BADF-6F4A-B41A-496F51954987}"/>
              </a:ext>
            </a:extLst>
          </p:cNvPr>
          <p:cNvSpPr txBox="1"/>
          <p:nvPr/>
        </p:nvSpPr>
        <p:spPr>
          <a:xfrm>
            <a:off x="5257800" y="57150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</a:t>
            </a:r>
            <a:r>
              <a:rPr lang="en-US" sz="1800" dirty="0" err="1"/>
              <a:t>yBook</a:t>
            </a:r>
            <a:r>
              <a:rPr lang="en-US" sz="1800" dirty="0"/>
              <a:t> Figure 3.3.3</a:t>
            </a:r>
          </a:p>
        </p:txBody>
      </p:sp>
    </p:spTree>
    <p:extLst>
      <p:ext uri="{BB962C8B-B14F-4D97-AF65-F5344CB8AC3E}">
        <p14:creationId xmlns:p14="http://schemas.microsoft.com/office/powerpoint/2010/main" val="400356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0236-B288-A640-A72E-F745635D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Homework #3 –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59A1-8DCD-A84B-8C79-AEBCBE33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Version 1 hardware diagram for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1001 x 1101 </a:t>
            </a:r>
          </a:p>
          <a:p>
            <a:pPr marL="0" indent="0">
              <a:buNone/>
            </a:pPr>
            <a:r>
              <a:rPr lang="en-US" dirty="0"/>
              <a:t>   Note: the product will be an 8-bit number.</a:t>
            </a:r>
          </a:p>
        </p:txBody>
      </p:sp>
      <p:sp>
        <p:nvSpPr>
          <p:cNvPr id="4" name="Teardrop 3" descr="Pause" title="Note">
            <a:extLst>
              <a:ext uri="{FF2B5EF4-FFF2-40B4-BE49-F238E27FC236}">
                <a16:creationId xmlns:a16="http://schemas.microsoft.com/office/drawing/2014/main" id="{C754EA80-EB33-B142-991F-160A6FF26AC6}"/>
              </a:ext>
            </a:extLst>
          </p:cNvPr>
          <p:cNvSpPr/>
          <p:nvPr/>
        </p:nvSpPr>
        <p:spPr>
          <a:xfrm>
            <a:off x="4419600" y="4495800"/>
            <a:ext cx="2971800" cy="11430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Pause, work on the problem!</a:t>
            </a:r>
          </a:p>
        </p:txBody>
      </p:sp>
    </p:spTree>
    <p:extLst>
      <p:ext uri="{BB962C8B-B14F-4D97-AF65-F5344CB8AC3E}">
        <p14:creationId xmlns:p14="http://schemas.microsoft.com/office/powerpoint/2010/main" val="177694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Version 1 Problem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Required hardware </a:t>
            </a:r>
          </a:p>
          <a:p>
            <a:pPr lvl="1" eaLnBrk="1" hangingPunct="1"/>
            <a:r>
              <a:rPr lang="en-US" altLang="en-US" sz="2400" dirty="0"/>
              <a:t>Product:	64-bit Register</a:t>
            </a:r>
          </a:p>
          <a:p>
            <a:pPr lvl="1" eaLnBrk="1" hangingPunct="1"/>
            <a:r>
              <a:rPr lang="en-US" altLang="en-US" sz="2400" dirty="0"/>
              <a:t>ALU:	64-bit</a:t>
            </a:r>
          </a:p>
          <a:p>
            <a:pPr lvl="1" eaLnBrk="1" hangingPunct="1"/>
            <a:r>
              <a:rPr lang="en-US" altLang="en-US" sz="2400" dirty="0"/>
              <a:t>Multiplicand: 64-bit (because of shift)</a:t>
            </a:r>
          </a:p>
          <a:p>
            <a:pPr eaLnBrk="1" hangingPunct="1"/>
            <a:r>
              <a:rPr lang="en-US" altLang="en-US" sz="2800" dirty="0"/>
              <a:t>Problem:</a:t>
            </a:r>
          </a:p>
          <a:p>
            <a:pPr lvl="1" eaLnBrk="1" hangingPunct="1"/>
            <a:r>
              <a:rPr lang="en-US" altLang="en-US" sz="2400" dirty="0">
                <a:solidFill>
                  <a:srgbClr val="C00000"/>
                </a:solidFill>
              </a:rPr>
              <a:t>Cost too much </a:t>
            </a:r>
            <a:r>
              <a:rPr lang="en-US" altLang="en-US" sz="2400" dirty="0"/>
              <a:t>(64-bit ALU, 64-bit registers)</a:t>
            </a:r>
          </a:p>
          <a:p>
            <a:pPr eaLnBrk="1" hangingPunct="1"/>
            <a:r>
              <a:rPr lang="en-US" altLang="en-US" sz="2800" dirty="0"/>
              <a:t>Version 2: Sharing product with multiplier</a:t>
            </a:r>
          </a:p>
          <a:p>
            <a:pPr lvl="1" eaLnBrk="1" hangingPunct="1"/>
            <a:r>
              <a:rPr lang="en-US" altLang="en-US" sz="2400" dirty="0"/>
              <a:t>Optimal for hardware resource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715</Words>
  <Application>Microsoft Macintosh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Default Design</vt:lpstr>
      <vt:lpstr>Lecture 5b: Integer Multiplication</vt:lpstr>
      <vt:lpstr>Lecture 5b: Integer Multiplication</vt:lpstr>
      <vt:lpstr>Multiplication</vt:lpstr>
      <vt:lpstr>Multiplication Example (binary numbers)</vt:lpstr>
      <vt:lpstr>Multiplication Algorithm – Version 1</vt:lpstr>
      <vt:lpstr>Multiplication Hardware Diagram: Version 1</vt:lpstr>
      <vt:lpstr>Tracing (0010 x 0011)</vt:lpstr>
      <vt:lpstr>Homework #3 – Problem 1</vt:lpstr>
      <vt:lpstr>Version 1 Problem</vt:lpstr>
      <vt:lpstr>Multiplication: Version 2  </vt:lpstr>
      <vt:lpstr>Version 2 Features</vt:lpstr>
      <vt:lpstr>Signed Number Multiplication</vt:lpstr>
      <vt:lpstr>MIPS Assembly for Mult &amp; Div</vt:lpstr>
      <vt:lpstr>$hi and $lo registers</vt:lpstr>
      <vt:lpstr>Summary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IntOps</dc:title>
  <dc:creator>lyang</dc:creator>
  <cp:lastModifiedBy>Microsoft Office User</cp:lastModifiedBy>
  <cp:revision>54</cp:revision>
  <dcterms:created xsi:type="dcterms:W3CDTF">2003-07-10T20:26:21Z</dcterms:created>
  <dcterms:modified xsi:type="dcterms:W3CDTF">2021-06-02T15:12:47Z</dcterms:modified>
</cp:coreProperties>
</file>