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345" r:id="rId2"/>
    <p:sldId id="256" r:id="rId3"/>
    <p:sldId id="279" r:id="rId4"/>
    <p:sldId id="292" r:id="rId5"/>
    <p:sldId id="295" r:id="rId6"/>
    <p:sldId id="296" r:id="rId7"/>
    <p:sldId id="298" r:id="rId8"/>
    <p:sldId id="297" r:id="rId9"/>
    <p:sldId id="293" r:id="rId10"/>
    <p:sldId id="300" r:id="rId11"/>
    <p:sldId id="280" r:id="rId12"/>
    <p:sldId id="285" r:id="rId13"/>
    <p:sldId id="302" r:id="rId14"/>
    <p:sldId id="307" r:id="rId15"/>
    <p:sldId id="299" r:id="rId16"/>
    <p:sldId id="311" r:id="rId17"/>
    <p:sldId id="288" r:id="rId18"/>
    <p:sldId id="303" r:id="rId19"/>
    <p:sldId id="304" r:id="rId20"/>
    <p:sldId id="308" r:id="rId21"/>
    <p:sldId id="282" r:id="rId22"/>
    <p:sldId id="309" r:id="rId23"/>
    <p:sldId id="310" r:id="rId24"/>
    <p:sldId id="306" r:id="rId25"/>
    <p:sldId id="30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10A"/>
    <a:srgbClr val="9A7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01" autoAdjust="0"/>
  </p:normalViewPr>
  <p:slideViewPr>
    <p:cSldViewPr>
      <p:cViewPr varScale="1">
        <p:scale>
          <a:sx n="104" d="100"/>
          <a:sy n="104" d="100"/>
        </p:scale>
        <p:origin x="11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>
            <a:extLst>
              <a:ext uri="{FF2B5EF4-FFF2-40B4-BE49-F238E27FC236}">
                <a16:creationId xmlns:a16="http://schemas.microsoft.com/office/drawing/2014/main" id="{82676D63-E3F4-42A6-9C13-824B5B459C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2051">
            <a:extLst>
              <a:ext uri="{FF2B5EF4-FFF2-40B4-BE49-F238E27FC236}">
                <a16:creationId xmlns:a16="http://schemas.microsoft.com/office/drawing/2014/main" id="{352D2C07-322A-459E-85E3-AF975DDAA3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2052">
            <a:extLst>
              <a:ext uri="{FF2B5EF4-FFF2-40B4-BE49-F238E27FC236}">
                <a16:creationId xmlns:a16="http://schemas.microsoft.com/office/drawing/2014/main" id="{937C42BA-3216-4A7C-929D-0CAC42A38E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5" name="Rectangle 2053">
            <a:extLst>
              <a:ext uri="{FF2B5EF4-FFF2-40B4-BE49-F238E27FC236}">
                <a16:creationId xmlns:a16="http://schemas.microsoft.com/office/drawing/2014/main" id="{A683F4AB-C9D8-4761-8B5D-0279DCF3A1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071C88-92AC-4B83-BB64-99645C60B5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2242E-1E69-4CA9-929B-2859A748F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A20E1-7B77-4A07-B6D8-6E3F82BCF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94B72-A707-4DAE-AF8D-287F84FB2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B79A2-3CC1-40B4-907C-62EA72CA8A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06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2C336A-8494-4E12-A519-83ECB28F9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E37043-6895-4035-9D38-FF595DE8B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AFD562-5E38-45A8-A953-E9CD8765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0B1D7-9419-4BCC-81BA-ADB9464680F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93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82B96-BA08-472F-8483-1E5F7AE6C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CB4221-BAA1-4FF4-803F-EC1101530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75425-9C5B-46D4-A701-3FE0E505E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15E4F-B7AD-4B62-9E51-485048A5096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28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613275-D5BF-45D7-A948-2A974C6D4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8C0D2-C25F-4AB2-8397-6F125A762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485208-DE54-41EB-B0FD-54B0E168A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24FC9-618F-4FB0-BFD4-53E3DA9F10E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65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2A2D69-93BA-43C4-967E-0E37E6F02A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A1D9A2-3507-491E-BBF1-66E3B466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9778F8-0A38-4A71-949A-5F67B72A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4F29F-BC0E-4991-872C-F8AC38937AC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46AC3-3002-4D6B-AAB6-6D27828EF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998C6-9E05-4F05-9299-330C51EA9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3DD48-6C6D-4A37-8991-36D99FC1D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499A7-8E1E-449E-BC6A-C05639739D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7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9FE0BF-334A-49F2-A884-6830DF26A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BAB255-8915-4B90-9456-F863CE375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277168-C2C0-4057-8347-3FB2D8090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C1664-90C5-4FB0-9ADA-8383913C950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0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EE372E-086D-475C-ADCA-F8C58B564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917C79-1A24-4CBC-87C7-921F346FD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94C623-1E0F-40D7-8033-175CC698A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6C99A-D3B9-42EF-9D7E-8799535DC7B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2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44F45F-A720-4ADB-9C97-D37874964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F6253-C52F-4DC1-B62A-B3CD3670E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8C06FB-1FD9-4311-941D-A7685F01A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14D13-D89C-4866-B67E-9027A1AA0DA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01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CE6F1-AD74-4BDB-9B87-5C2D719B8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ECD79-64B4-41CC-B488-548745554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F69-08D7-4C78-90CC-A13414967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2CCB6-9A06-43E3-87A4-400B7BED8CE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1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0B12C-8F44-40B1-BF04-A7970CB1D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1C7A2-7B3C-407A-B083-5A34B6F0A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4CE86-22E4-4B09-B4BF-DFE2C833E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24941-9D14-4402-994E-65CC0E9A399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5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10A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6BA42-420C-4A1B-A91B-27380A525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CF7C21-6BA0-4BC7-8E1B-EEC782644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DDA8A-AF5B-47AE-8203-97458A6C30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7A2E38-EB94-47B6-9FBB-5C131A08C7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C675EB-6522-433A-9974-7BF6093B6F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D960B5-A28B-46A8-95DE-61348679A32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5c-FPRep/1_eqqr3wj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5c: FP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5c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D5F6F-5B34-42ED-8AF1-4DD21E05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274" y="496866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Example 2: </a:t>
            </a:r>
            <a:r>
              <a:rPr lang="en-US" altLang="en-US" sz="3200" dirty="0">
                <a:solidFill>
                  <a:srgbClr val="0070C0"/>
                </a:solidFill>
              </a:rPr>
              <a:t>-</a:t>
            </a:r>
            <a:r>
              <a:rPr lang="en-US" sz="3200" dirty="0">
                <a:solidFill>
                  <a:srgbClr val="0070C0"/>
                </a:solidFill>
              </a:rPr>
              <a:t> 1.1000000111000010 * 2</a:t>
            </a:r>
            <a:r>
              <a:rPr lang="en-US" sz="3200" baseline="30000" dirty="0">
                <a:solidFill>
                  <a:srgbClr val="0070C0"/>
                </a:solidFill>
              </a:rPr>
              <a:t>+16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3CF52B-7599-48D5-8220-BA567B6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+mj-lt"/>
              </a:rPr>
              <a:t>sign bit: 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 (negative)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C00000"/>
              </a:solidFill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exponent: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+mj-lt"/>
              </a:rPr>
              <a:t>127 (bias) + 16 (actual exponent)  </a:t>
            </a:r>
            <a:r>
              <a:rPr lang="en-US" altLang="en-US" sz="2400" dirty="0">
                <a:latin typeface="+mj-lt"/>
              </a:rPr>
              <a:t>or in binary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	01111111 + 00010000 =&gt; </a:t>
            </a:r>
            <a:r>
              <a:rPr lang="en-US" altLang="en-US" sz="2400" dirty="0">
                <a:solidFill>
                  <a:srgbClr val="D6A10A"/>
                </a:solidFill>
                <a:latin typeface="+mj-lt"/>
              </a:rPr>
              <a:t>10001111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400" dirty="0"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fraction: </a:t>
            </a:r>
            <a:r>
              <a:rPr lang="en-US" sz="2000" dirty="0">
                <a:solidFill>
                  <a:srgbClr val="0070C0"/>
                </a:solidFill>
              </a:rPr>
              <a:t>1.1000000111000010 </a:t>
            </a:r>
            <a:r>
              <a:rPr lang="en-US" sz="2000" dirty="0"/>
              <a:t>=&gt;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1000 0001 1100 0010 0000 000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altLang="en-US" sz="2000" dirty="0">
                <a:latin typeface="+mj-lt"/>
              </a:rPr>
              <a:t> (same as Example 1)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Final result: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D6A10A"/>
                </a:solidFill>
                <a:latin typeface="+mj-lt"/>
              </a:rPr>
              <a:t>10001111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1000 0001 1100 0010 0000 000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+mj-lt"/>
              </a:rPr>
              <a:t>or  	</a:t>
            </a: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1100 0111 1100 0000 1110 0001 0000 0000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Teardrop 1" descr="Pause" title="Note">
            <a:extLst>
              <a:ext uri="{FF2B5EF4-FFF2-40B4-BE49-F238E27FC236}">
                <a16:creationId xmlns:a16="http://schemas.microsoft.com/office/drawing/2014/main" id="{4224BD43-8CAF-424B-8DF1-BAE011B5449C}"/>
              </a:ext>
            </a:extLst>
          </p:cNvPr>
          <p:cNvSpPr/>
          <p:nvPr/>
        </p:nvSpPr>
        <p:spPr>
          <a:xfrm>
            <a:off x="5029200" y="5334000"/>
            <a:ext cx="2667000" cy="9144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Pause, practice it.</a:t>
            </a:r>
          </a:p>
        </p:txBody>
      </p:sp>
    </p:spTree>
    <p:extLst>
      <p:ext uri="{BB962C8B-B14F-4D97-AF65-F5344CB8AC3E}">
        <p14:creationId xmlns:p14="http://schemas.microsoft.com/office/powerpoint/2010/main" val="373914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ECA5B3-C722-4295-9FAC-972972D84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Example 3: Converting from Decimal to IEEE754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4D0FC5-5F22-4912-AA7D-D41A776FD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Representing –0.75 in IEEE 754 standard</a:t>
            </a:r>
            <a:endParaRPr lang="en-US" altLang="en-US" sz="2800" baseline="30000" dirty="0"/>
          </a:p>
          <a:p>
            <a:pPr lvl="1" eaLnBrk="1" hangingPunct="1"/>
            <a:r>
              <a:rPr lang="en-US" altLang="en-US" sz="2400" dirty="0"/>
              <a:t>decimal:  -.75 = -3/4 = -3/2</a:t>
            </a:r>
            <a:r>
              <a:rPr lang="en-US" altLang="en-US" sz="2400" baseline="30000" dirty="0"/>
              <a:t>2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binary:  -.11 = -1.1 x 2</a:t>
            </a:r>
            <a:r>
              <a:rPr lang="en-US" altLang="en-US" sz="2400" baseline="30000" dirty="0"/>
              <a:t>-1</a:t>
            </a:r>
          </a:p>
          <a:p>
            <a:pPr lvl="1" eaLnBrk="1" hangingPunct="1"/>
            <a:r>
              <a:rPr lang="en-US" altLang="en-US" sz="2400" dirty="0"/>
              <a:t>IEEE 754 single precision</a:t>
            </a:r>
          </a:p>
          <a:p>
            <a:pPr lvl="2" eaLnBrk="1" hangingPunct="1"/>
            <a:r>
              <a:rPr lang="en-US" altLang="en-US" sz="2000" dirty="0"/>
              <a:t>Sign:	1  (negative)  </a:t>
            </a:r>
          </a:p>
          <a:p>
            <a:pPr lvl="2" eaLnBrk="1" hangingPunct="1"/>
            <a:r>
              <a:rPr lang="en-US" altLang="en-US" sz="2000" dirty="0"/>
              <a:t>exponent = 127+(-1) = 126 = 01111110</a:t>
            </a:r>
          </a:p>
          <a:p>
            <a:pPr lvl="2" eaLnBrk="1" hangingPunct="1"/>
            <a:r>
              <a:rPr lang="en-US" altLang="en-US" sz="2000" dirty="0"/>
              <a:t>Fraction: 1.1 with leading 1 removed and 0s added </a:t>
            </a:r>
            <a:r>
              <a:rPr lang="en-US" altLang="en-US" sz="2000" dirty="0">
                <a:solidFill>
                  <a:srgbClr val="0070C0"/>
                </a:solidFill>
              </a:rPr>
              <a:t>100…0</a:t>
            </a:r>
          </a:p>
          <a:p>
            <a:pPr lvl="1" eaLnBrk="1" hangingPunct="1"/>
            <a:r>
              <a:rPr lang="en-US" altLang="en-US" sz="2400" dirty="0"/>
              <a:t>fraction</a:t>
            </a:r>
          </a:p>
          <a:p>
            <a:pPr lvl="1" eaLnBrk="1" hangingPunct="1"/>
            <a:r>
              <a:rPr lang="en-US" altLang="en-US" sz="2400" dirty="0"/>
              <a:t>Final result: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D6A10A"/>
                </a:solidFill>
                <a:latin typeface="Courier New" panose="02070309020205020404" pitchFamily="49" charset="0"/>
              </a:rPr>
              <a:t>01111110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10000000000000000000000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3A1EE6-7036-4C0D-A653-E713BCFC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Special Representations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F8E963-1C22-449A-B389-AD404BFBF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How to represent 1.0 in 32-bit single precision?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0 01111111 000 …0  (that is, 1.0 = 1.0 * 2^0)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How to represent 0.0?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0 00000000 000…0  (this is a special representation.)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Other special representation (for single precision)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Exp		Fraction		Number Represented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0		0			0.0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0		non-zero			denormalized number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1-254	anything			legal FP number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255		0			infinity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255		non-zero			NaN (not a number)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3A1EE6-7036-4C0D-A653-E713BCFC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Special Representations: </a:t>
            </a:r>
            <a:r>
              <a:rPr lang="en-US" altLang="en-US" sz="2800" dirty="0">
                <a:solidFill>
                  <a:srgbClr val="FF0000"/>
                </a:solidFill>
              </a:rPr>
              <a:t>what we need to know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F8E963-1C22-449A-B389-AD404BFBF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 Identify the following representation? i.e. what FP number does each of the following represent?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0 00000000 00000000000000000000000	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C0000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 00000000 00000000000000000000000 	</a:t>
            </a:r>
            <a:r>
              <a:rPr lang="en-US" altLang="en-US" sz="2000" dirty="0"/>
              <a:t> 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en-US" sz="2400" dirty="0">
                <a:solidFill>
                  <a:srgbClr val="00B050"/>
                </a:solidFill>
              </a:rPr>
              <a:t>0 11111111 00000000000000000000000	</a:t>
            </a:r>
            <a:r>
              <a:rPr lang="en-US" altLang="en-US" sz="2000" dirty="0"/>
              <a:t> </a:t>
            </a:r>
            <a:endParaRPr lang="en-US" sz="20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	1 11111111 00000000000000000000000	</a:t>
            </a:r>
            <a:r>
              <a:rPr lang="en-US" altLang="en-US" sz="2000" dirty="0"/>
              <a:t> </a:t>
            </a:r>
            <a:endParaRPr lang="en-US" altLang="en-US" sz="24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955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3A1EE6-7036-4C0D-A653-E713BCFC2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Special Representations: </a:t>
            </a:r>
            <a:r>
              <a:rPr lang="en-US" altLang="en-US" sz="2800" dirty="0">
                <a:solidFill>
                  <a:srgbClr val="FF0000"/>
                </a:solidFill>
              </a:rPr>
              <a:t>what we need to know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F8E963-1C22-449A-B389-AD404BFBF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 Identify the following representation? i.e. what FP number does each of the following represent?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0 00000000 00000000000000000000000	</a:t>
            </a:r>
            <a:r>
              <a:rPr lang="en-US" altLang="en-US" sz="2000" dirty="0"/>
              <a:t>(+0.0/0.0)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C0000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 00000000 00000000000000000000000 	</a:t>
            </a:r>
            <a:r>
              <a:rPr lang="en-US" altLang="en-US" sz="2000" dirty="0"/>
              <a:t>(-0.0)</a:t>
            </a:r>
          </a:p>
          <a:p>
            <a:pPr marL="514350" indent="-45720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en-US" sz="2400" dirty="0">
                <a:solidFill>
                  <a:srgbClr val="00B050"/>
                </a:solidFill>
              </a:rPr>
              <a:t>0 11111111 00000000000000000000000	</a:t>
            </a:r>
            <a:r>
              <a:rPr lang="en-US" altLang="en-US" sz="2000" dirty="0"/>
              <a:t>(+</a:t>
            </a:r>
            <a:r>
              <a:rPr lang="en-US" sz="2000" dirty="0">
                <a:sym typeface="Symbol" pitchFamily="2" charset="2"/>
              </a:rPr>
              <a:t>)</a:t>
            </a:r>
            <a:endParaRPr lang="en-US" sz="20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	1 11111111 00000000000000000000000	</a:t>
            </a:r>
            <a:r>
              <a:rPr lang="en-US" altLang="en-US" sz="2000" dirty="0"/>
              <a:t>(-</a:t>
            </a:r>
            <a:r>
              <a:rPr lang="en-US" sz="2000" dirty="0">
                <a:sym typeface="Symbol" pitchFamily="2" charset="2"/>
              </a:rPr>
              <a:t>)</a:t>
            </a:r>
            <a:endParaRPr lang="en-US" altLang="en-US" sz="2400" dirty="0"/>
          </a:p>
          <a:p>
            <a:pPr marL="514350" indent="-45720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195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179C-11D6-534C-8DB5-39610ACE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FP Representation: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22F9-8571-6748-81E4-52391AB0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sz="2400" dirty="0"/>
              <a:t>Assume the following bit pattern represents an FP number in IEEE 754 format, please find the number represented.</a:t>
            </a:r>
          </a:p>
          <a:p>
            <a:pPr lvl="1"/>
            <a:r>
              <a:rPr lang="en-US" sz="2400" dirty="0"/>
              <a:t>e.g.  </a:t>
            </a:r>
            <a:r>
              <a:rPr lang="en-US" sz="2400" dirty="0">
                <a:solidFill>
                  <a:srgbClr val="0070C0"/>
                </a:solidFill>
              </a:rPr>
              <a:t>1 10000001 11000000000000000000000</a:t>
            </a:r>
            <a:r>
              <a:rPr lang="en-US" sz="2400" dirty="0"/>
              <a:t> represents </a:t>
            </a:r>
          </a:p>
          <a:p>
            <a:pPr marL="457200" lvl="1" indent="0">
              <a:buNone/>
            </a:pPr>
            <a:r>
              <a:rPr lang="en-US" sz="2400" dirty="0"/>
              <a:t>	sign: 1 (negative); exponent 10000001 =&gt; 129</a:t>
            </a:r>
          </a:p>
          <a:p>
            <a:pPr marL="457200" lvl="1" indent="0">
              <a:buNone/>
            </a:pPr>
            <a:r>
              <a:rPr lang="en-US" sz="2400" dirty="0"/>
              <a:t>	fraction: 1.1100…0 (hidden 1 added back)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-1.11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 * 2 </a:t>
            </a:r>
            <a:r>
              <a:rPr lang="en-US" sz="2400" baseline="30000" dirty="0">
                <a:solidFill>
                  <a:srgbClr val="0070C0"/>
                </a:solidFill>
              </a:rPr>
              <a:t>(129-127)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>
                <a:solidFill>
                  <a:srgbClr val="C00000"/>
                </a:solidFill>
              </a:rPr>
              <a:t>-1.75*2</a:t>
            </a:r>
            <a:r>
              <a:rPr lang="en-US" sz="2400" baseline="30000" dirty="0">
                <a:solidFill>
                  <a:srgbClr val="C00000"/>
                </a:solidFill>
              </a:rPr>
              <a:t>2   </a:t>
            </a:r>
            <a:r>
              <a:rPr lang="en-US" sz="1600" dirty="0">
                <a:solidFill>
                  <a:srgbClr val="C00000"/>
                </a:solidFill>
              </a:rPr>
              <a:t>(okay to leave the result in this format)</a:t>
            </a:r>
          </a:p>
          <a:p>
            <a:pPr marL="457200" lvl="1" indent="0">
              <a:buNone/>
            </a:pPr>
            <a:r>
              <a:rPr lang="en-US" sz="2400" baseline="30000" dirty="0">
                <a:solidFill>
                  <a:srgbClr val="C00000"/>
                </a:solidFill>
              </a:rPr>
              <a:t>			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00000"/>
                </a:solidFill>
              </a:rPr>
              <a:t>-7.0</a:t>
            </a: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Please work out the following:</a:t>
            </a:r>
          </a:p>
          <a:p>
            <a:pPr marL="914400" lvl="1" indent="-457200">
              <a:buAutoNum type="arabicParenBoth"/>
            </a:pPr>
            <a:r>
              <a:rPr lang="en-US" sz="2400" dirty="0"/>
              <a:t>0 01111101 10100000000000000000000</a:t>
            </a:r>
          </a:p>
          <a:p>
            <a:pPr marL="914400" lvl="1" indent="-457200">
              <a:buAutoNum type="arabicParenBoth"/>
            </a:pPr>
            <a:r>
              <a:rPr lang="en-US" sz="2400" dirty="0"/>
              <a:t>1100 0110 0011 1000 0000 0000 0000 0000</a:t>
            </a:r>
          </a:p>
        </p:txBody>
      </p:sp>
      <p:sp>
        <p:nvSpPr>
          <p:cNvPr id="4" name="Teardrop 3" descr="Pause" title="note">
            <a:extLst>
              <a:ext uri="{FF2B5EF4-FFF2-40B4-BE49-F238E27FC236}">
                <a16:creationId xmlns:a16="http://schemas.microsoft.com/office/drawing/2014/main" id="{3CFD1E37-375E-9A4D-BC44-0AABFAE0A320}"/>
              </a:ext>
            </a:extLst>
          </p:cNvPr>
          <p:cNvSpPr/>
          <p:nvPr/>
        </p:nvSpPr>
        <p:spPr>
          <a:xfrm>
            <a:off x="6858000" y="4724400"/>
            <a:ext cx="1752600" cy="8382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Pause. Practice!</a:t>
            </a:r>
          </a:p>
        </p:txBody>
      </p:sp>
    </p:spTree>
    <p:extLst>
      <p:ext uri="{BB962C8B-B14F-4D97-AF65-F5344CB8AC3E}">
        <p14:creationId xmlns:p14="http://schemas.microsoft.com/office/powerpoint/2010/main" val="373592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179C-11D6-534C-8DB5-39610ACE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FP Representation: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22F9-8571-6748-81E4-52391AB0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sz="2400" dirty="0"/>
              <a:t>Assume the following bit pattern represents an FP number in IEEE 754 format, please find the number represented.</a:t>
            </a:r>
          </a:p>
          <a:p>
            <a:pPr lvl="1"/>
            <a:r>
              <a:rPr lang="en-US" sz="2400" dirty="0"/>
              <a:t>e.g.  </a:t>
            </a:r>
            <a:r>
              <a:rPr lang="en-US" sz="2400" dirty="0">
                <a:solidFill>
                  <a:srgbClr val="0070C0"/>
                </a:solidFill>
              </a:rPr>
              <a:t>1 10000001 11000000000000000000000</a:t>
            </a:r>
            <a:r>
              <a:rPr lang="en-US" sz="2400" dirty="0"/>
              <a:t> represents </a:t>
            </a:r>
          </a:p>
          <a:p>
            <a:pPr marL="457200" lvl="1" indent="0">
              <a:buNone/>
            </a:pPr>
            <a:r>
              <a:rPr lang="en-US" sz="2400" dirty="0"/>
              <a:t>	sign: 1 (negative); exponent 10000001 =&gt; 129</a:t>
            </a:r>
          </a:p>
          <a:p>
            <a:pPr marL="457200" lvl="1" indent="0">
              <a:buNone/>
            </a:pPr>
            <a:r>
              <a:rPr lang="en-US" sz="2400" dirty="0"/>
              <a:t>	fraction: 1.1100…0 (hidden 1 added back)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-1.11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 * 2 </a:t>
            </a:r>
            <a:r>
              <a:rPr lang="en-US" sz="2400" baseline="30000" dirty="0">
                <a:solidFill>
                  <a:srgbClr val="0070C0"/>
                </a:solidFill>
              </a:rPr>
              <a:t>(129-127)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>
                <a:solidFill>
                  <a:srgbClr val="C00000"/>
                </a:solidFill>
              </a:rPr>
              <a:t>-1.75*2</a:t>
            </a:r>
            <a:r>
              <a:rPr lang="en-US" sz="2400" baseline="30000" dirty="0">
                <a:solidFill>
                  <a:srgbClr val="C00000"/>
                </a:solidFill>
              </a:rPr>
              <a:t>2   </a:t>
            </a:r>
            <a:r>
              <a:rPr lang="en-US" sz="1600" dirty="0">
                <a:solidFill>
                  <a:srgbClr val="C00000"/>
                </a:solidFill>
              </a:rPr>
              <a:t>(okay to leave the result in this format)</a:t>
            </a:r>
          </a:p>
          <a:p>
            <a:pPr marL="457200" lvl="1" indent="0">
              <a:buNone/>
            </a:pPr>
            <a:r>
              <a:rPr lang="en-US" sz="2400" baseline="30000" dirty="0">
                <a:solidFill>
                  <a:srgbClr val="C00000"/>
                </a:solidFill>
              </a:rPr>
              <a:t>			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00000"/>
                </a:solidFill>
              </a:rPr>
              <a:t>-7.0</a:t>
            </a: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Please work out the following:</a:t>
            </a:r>
          </a:p>
          <a:p>
            <a:pPr marL="914400" lvl="1" indent="-457200">
              <a:buAutoNum type="arabicParenBoth"/>
            </a:pPr>
            <a:r>
              <a:rPr lang="en-US" sz="2000" dirty="0"/>
              <a:t>0 01111101 10100000000000000000000  </a:t>
            </a:r>
            <a:r>
              <a:rPr lang="en-US" sz="2000" dirty="0">
                <a:solidFill>
                  <a:srgbClr val="C00000"/>
                </a:solidFill>
              </a:rPr>
              <a:t>(1.625 * 2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</a:p>
          <a:p>
            <a:pPr marL="914400" lvl="1" indent="-457200">
              <a:buAutoNum type="arabicParenBoth"/>
            </a:pPr>
            <a:r>
              <a:rPr lang="en-US" sz="2000" dirty="0"/>
              <a:t>1100 0110 0011 1000 0000 0000 0000 0000 </a:t>
            </a:r>
            <a:r>
              <a:rPr lang="en-US" sz="2000" dirty="0">
                <a:solidFill>
                  <a:srgbClr val="C00000"/>
                </a:solidFill>
              </a:rPr>
              <a:t>(-1.4375*2</a:t>
            </a:r>
            <a:r>
              <a:rPr lang="en-US" sz="2000" baseline="30000" dirty="0">
                <a:solidFill>
                  <a:srgbClr val="C00000"/>
                </a:solidFill>
              </a:rPr>
              <a:t>13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87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D5F6F-5B34-42ED-8AF1-4DD21E05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Double Precision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3CF52B-7599-48D5-8220-BA567B6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Double precision representation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</a:t>
            </a:r>
            <a:r>
              <a:rPr lang="en-US" altLang="en-US" sz="2000" dirty="0">
                <a:solidFill>
                  <a:srgbClr val="C00000"/>
                </a:solidFill>
              </a:rPr>
              <a:t>1 bit sign, 11 bit exponent, 52 bit fraction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Bias is </a:t>
            </a:r>
            <a:r>
              <a:rPr lang="en-US" altLang="en-US" sz="2000" dirty="0">
                <a:solidFill>
                  <a:srgbClr val="C00000"/>
                </a:solidFill>
              </a:rPr>
              <a:t>1023</a:t>
            </a:r>
            <a:r>
              <a:rPr lang="en-US" altLang="en-US" sz="2000" dirty="0"/>
              <a:t> (i.e. 01111111111)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400" dirty="0"/>
              <a:t>Example: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decimal:  -.75 = -3/4 = -3/2</a:t>
            </a:r>
            <a:r>
              <a:rPr lang="en-US" altLang="en-US" sz="2400" baseline="30000" dirty="0"/>
              <a:t>2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binary:  -.11 = -1.1 x 2</a:t>
            </a:r>
            <a:r>
              <a:rPr lang="en-US" altLang="en-US" sz="2400" baseline="30000" dirty="0"/>
              <a:t>-1</a:t>
            </a:r>
          </a:p>
          <a:p>
            <a:pPr lvl="1" eaLnBrk="1" hangingPunct="1"/>
            <a:r>
              <a:rPr lang="en-US" altLang="en-US" sz="2400" dirty="0"/>
              <a:t>IEEE 754 double precision:</a:t>
            </a:r>
          </a:p>
          <a:p>
            <a:pPr marL="457200" lvl="1" indent="0" eaLnBrk="1" hangingPunct="1"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sign bit:  1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	exponent: 1023 + (-1) = 1022 = 01111111110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	fraction: 1000 …..000 (total 52 bits)</a:t>
            </a:r>
          </a:p>
          <a:p>
            <a:pPr marL="57150" indent="0" eaLnBrk="1" hangingPunct="1">
              <a:buNone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57150" indent="0" eaLnBrk="1" hangingPunct="1"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1 01111111110 1000 0000 0000 0000 0000 0000 0000 0000 0000 0000 0000 0000 0000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907E-AA09-5A49-975B-F0338FE6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Thinking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8333-442C-1743-B502-F4F0E57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800" dirty="0"/>
              <a:t>What is the most/largest positive FP number that can be represented in IEEE 754 single precision? Double precision?</a:t>
            </a:r>
          </a:p>
          <a:p>
            <a:endParaRPr lang="en-US" sz="2800" dirty="0"/>
          </a:p>
          <a:p>
            <a:r>
              <a:rPr lang="en-US" sz="2800" dirty="0"/>
              <a:t>What about the most negative FP number?</a:t>
            </a:r>
          </a:p>
          <a:p>
            <a:endParaRPr lang="en-US" sz="2800" dirty="0"/>
          </a:p>
          <a:p>
            <a:r>
              <a:rPr lang="en-US" sz="2800" dirty="0"/>
              <a:t>What is the positive smallest FP number (i.e. the number most close to 0.0 but not equal 0.0) that can be represented in IEEE 754 single precision? Double precision?</a:t>
            </a:r>
          </a:p>
        </p:txBody>
      </p:sp>
    </p:spTree>
    <p:extLst>
      <p:ext uri="{BB962C8B-B14F-4D97-AF65-F5344CB8AC3E}">
        <p14:creationId xmlns:p14="http://schemas.microsoft.com/office/powerpoint/2010/main" val="170869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3793-8A30-214B-93CD-B10E774C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4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Bit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A363-1228-0B46-BBCA-A6FCC1A8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/>
              <a:t>Bit patterns don’t have inherent meanings. </a:t>
            </a:r>
          </a:p>
          <a:p>
            <a:r>
              <a:rPr lang="en-US" dirty="0"/>
              <a:t>Given a 32-bit pattern,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1010 0110 0011 0010 0011 0000 0000 1000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it represent if we know it is a</a:t>
            </a:r>
          </a:p>
          <a:p>
            <a:pPr marL="0" indent="0">
              <a:buNone/>
            </a:pPr>
            <a:r>
              <a:rPr lang="en-US" sz="2400" dirty="0"/>
              <a:t>(1) unsigned integer number?</a:t>
            </a:r>
          </a:p>
          <a:p>
            <a:pPr marL="0" indent="0">
              <a:buNone/>
            </a:pPr>
            <a:r>
              <a:rPr lang="en-US" sz="2400" dirty="0"/>
              <a:t>(2) two’s complement integer number?</a:t>
            </a:r>
          </a:p>
          <a:p>
            <a:pPr marL="0" indent="0">
              <a:buNone/>
            </a:pPr>
            <a:r>
              <a:rPr lang="en-US" sz="2400" dirty="0"/>
              <a:t>(3) A MIPS instruction?</a:t>
            </a:r>
          </a:p>
          <a:p>
            <a:pPr marL="0" indent="0">
              <a:buNone/>
            </a:pPr>
            <a:r>
              <a:rPr lang="en-US" sz="2400" dirty="0"/>
              <a:t>(4) A FP number in IEEE 754 representation?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D2E1F85-373D-43E7-A75E-3147441E8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5c: Floating Point Representations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2A1E96-7680-4F9B-816F-19986C36CC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 </a:t>
            </a:r>
            <a:endParaRPr lang="en-US" altLang="en-US" baseline="30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41E3-DEFC-4045-8DF0-39C970D4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1010 1110 0011 0010 0011 0000 0000 1000</a:t>
            </a:r>
          </a:p>
          <a:p>
            <a:pPr marL="514350" indent="-514350">
              <a:buAutoNum type="arabicParenBoth"/>
            </a:pPr>
            <a:r>
              <a:rPr lang="en-US" sz="2400" dirty="0"/>
              <a:t>Unsigned integer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2</a:t>
            </a:r>
            <a:r>
              <a:rPr lang="en-US" sz="2000" baseline="30000" dirty="0"/>
              <a:t>31</a:t>
            </a:r>
            <a:r>
              <a:rPr lang="en-US" sz="2000" dirty="0"/>
              <a:t>+2</a:t>
            </a:r>
            <a:r>
              <a:rPr lang="en-US" sz="2000" baseline="30000" dirty="0"/>
              <a:t>29</a:t>
            </a:r>
            <a:r>
              <a:rPr lang="en-US" sz="2000" dirty="0"/>
              <a:t>+2</a:t>
            </a:r>
            <a:r>
              <a:rPr lang="en-US" sz="2000" baseline="30000" dirty="0"/>
              <a:t>27</a:t>
            </a:r>
            <a:r>
              <a:rPr lang="en-US" sz="2000" dirty="0"/>
              <a:t>+ 2</a:t>
            </a:r>
            <a:r>
              <a:rPr lang="en-US" sz="2000" baseline="30000" dirty="0"/>
              <a:t>26</a:t>
            </a:r>
            <a:r>
              <a:rPr lang="en-US" sz="2000" dirty="0"/>
              <a:t>+2</a:t>
            </a:r>
            <a:r>
              <a:rPr lang="en-US" sz="2000" baseline="30000" dirty="0"/>
              <a:t>25</a:t>
            </a:r>
            <a:r>
              <a:rPr lang="en-US" sz="2000" dirty="0"/>
              <a:t>+ 2</a:t>
            </a:r>
            <a:r>
              <a:rPr lang="en-US" sz="2000" baseline="30000" dirty="0"/>
              <a:t>21</a:t>
            </a:r>
            <a:r>
              <a:rPr lang="en-US" sz="2000" dirty="0"/>
              <a:t> + 2</a:t>
            </a:r>
            <a:r>
              <a:rPr lang="en-US" sz="2000" baseline="30000" dirty="0"/>
              <a:t>20</a:t>
            </a:r>
            <a:r>
              <a:rPr lang="en-US" sz="2000" dirty="0"/>
              <a:t>+ 2</a:t>
            </a:r>
            <a:r>
              <a:rPr lang="en-US" sz="2000" baseline="30000" dirty="0"/>
              <a:t>17</a:t>
            </a:r>
            <a:r>
              <a:rPr lang="en-US" sz="2000" dirty="0"/>
              <a:t>+2</a:t>
            </a:r>
            <a:r>
              <a:rPr lang="en-US" sz="2000" baseline="30000" dirty="0"/>
              <a:t>13 </a:t>
            </a:r>
            <a:r>
              <a:rPr lang="en-US" sz="2000" dirty="0"/>
              <a:t>+2</a:t>
            </a:r>
            <a:r>
              <a:rPr lang="en-US" sz="2000" baseline="30000" dirty="0"/>
              <a:t>12</a:t>
            </a:r>
            <a:r>
              <a:rPr lang="en-US" sz="2000" dirty="0"/>
              <a:t> + 2</a:t>
            </a:r>
            <a:r>
              <a:rPr lang="en-US" sz="2000" baseline="30000" dirty="0"/>
              <a:t>3</a:t>
            </a:r>
            <a:r>
              <a:rPr lang="en-US" sz="2000" dirty="0"/>
              <a:t> =</a:t>
            </a:r>
            <a:r>
              <a:rPr lang="en-US" sz="2000" dirty="0">
                <a:solidFill>
                  <a:srgbClr val="C00000"/>
                </a:solidFill>
              </a:rPr>
              <a:t>2,922,524,680</a:t>
            </a:r>
            <a:endParaRPr lang="en-US" sz="2400" baseline="30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(2) Two’s complement</a:t>
            </a:r>
          </a:p>
          <a:p>
            <a:pPr marL="0" indent="0">
              <a:buNone/>
            </a:pPr>
            <a:r>
              <a:rPr lang="en-US" sz="1800" dirty="0"/>
              <a:t>a negative number, absolute value: </a:t>
            </a:r>
            <a:r>
              <a:rPr lang="en-US" sz="1600" dirty="0"/>
              <a:t>0101 0001 1100 1101 1100 1111 1111 1000</a:t>
            </a:r>
          </a:p>
          <a:p>
            <a:pPr marL="0" indent="0">
              <a:buNone/>
            </a:pPr>
            <a:r>
              <a:rPr lang="en-US" sz="2000" dirty="0"/>
              <a:t>    -(2</a:t>
            </a:r>
            <a:r>
              <a:rPr lang="en-US" sz="2000" baseline="30000" dirty="0"/>
              <a:t>30</a:t>
            </a:r>
            <a:r>
              <a:rPr lang="en-US" sz="2000" dirty="0"/>
              <a:t>+2</a:t>
            </a:r>
            <a:r>
              <a:rPr lang="en-US" sz="2000" baseline="30000" dirty="0"/>
              <a:t>28</a:t>
            </a:r>
            <a:r>
              <a:rPr lang="en-US" sz="2000" dirty="0"/>
              <a:t>+2</a:t>
            </a:r>
            <a:r>
              <a:rPr lang="en-US" sz="2000" baseline="30000" dirty="0"/>
              <a:t>24</a:t>
            </a:r>
            <a:r>
              <a:rPr lang="en-US" sz="2000" dirty="0"/>
              <a:t>+2</a:t>
            </a:r>
            <a:r>
              <a:rPr lang="en-US" sz="2000" baseline="30000" dirty="0"/>
              <a:t>23</a:t>
            </a:r>
            <a:r>
              <a:rPr lang="en-US" sz="2000" dirty="0"/>
              <a:t>+2</a:t>
            </a:r>
            <a:r>
              <a:rPr lang="en-US" sz="2000" baseline="30000" dirty="0"/>
              <a:t>22</a:t>
            </a:r>
            <a:r>
              <a:rPr lang="en-US" sz="2000" dirty="0"/>
              <a:t>+2</a:t>
            </a:r>
            <a:r>
              <a:rPr lang="en-US" sz="2000" baseline="30000" dirty="0"/>
              <a:t>19</a:t>
            </a:r>
            <a:r>
              <a:rPr lang="en-US" sz="2000" dirty="0"/>
              <a:t>+2</a:t>
            </a:r>
            <a:r>
              <a:rPr lang="en-US" sz="2000" baseline="30000" dirty="0"/>
              <a:t>18 </a:t>
            </a:r>
            <a:r>
              <a:rPr lang="en-US" sz="2000" dirty="0"/>
              <a:t>+2</a:t>
            </a:r>
            <a:r>
              <a:rPr lang="en-US" sz="2000" baseline="30000" dirty="0"/>
              <a:t>16</a:t>
            </a:r>
            <a:r>
              <a:rPr lang="en-US" sz="2000" dirty="0"/>
              <a:t> +2</a:t>
            </a:r>
            <a:r>
              <a:rPr lang="en-US" sz="2000" baseline="30000" dirty="0"/>
              <a:t>15</a:t>
            </a:r>
            <a:r>
              <a:rPr lang="en-US" sz="2000" dirty="0"/>
              <a:t>+2</a:t>
            </a:r>
            <a:r>
              <a:rPr lang="en-US" sz="2000" baseline="30000" dirty="0"/>
              <a:t>14</a:t>
            </a:r>
            <a:r>
              <a:rPr lang="en-US" sz="2000" dirty="0"/>
              <a:t>+2</a:t>
            </a:r>
            <a:r>
              <a:rPr lang="en-US" sz="2000" baseline="30000" dirty="0"/>
              <a:t>11 </a:t>
            </a:r>
            <a:r>
              <a:rPr lang="en-US" sz="2000" dirty="0"/>
              <a:t>+2</a:t>
            </a:r>
            <a:r>
              <a:rPr lang="en-US" sz="2000" baseline="30000" dirty="0"/>
              <a:t>10</a:t>
            </a:r>
            <a:r>
              <a:rPr lang="en-US" sz="2000" dirty="0"/>
              <a:t>+2</a:t>
            </a:r>
            <a:r>
              <a:rPr lang="en-US" sz="2000" baseline="30000" dirty="0"/>
              <a:t>9</a:t>
            </a:r>
            <a:r>
              <a:rPr lang="en-US" sz="2000" dirty="0"/>
              <a:t>+2</a:t>
            </a:r>
            <a:r>
              <a:rPr lang="en-US" sz="2000" baseline="30000" dirty="0"/>
              <a:t>8 	</a:t>
            </a:r>
            <a:r>
              <a:rPr lang="en-US" sz="2000" dirty="0"/>
              <a:t>+2</a:t>
            </a:r>
            <a:r>
              <a:rPr lang="en-US" sz="2000" baseline="30000" dirty="0"/>
              <a:t>7</a:t>
            </a:r>
            <a:r>
              <a:rPr lang="en-US" sz="2000" dirty="0"/>
              <a:t>+2</a:t>
            </a:r>
            <a:r>
              <a:rPr lang="en-US" sz="2000" baseline="30000" dirty="0"/>
              <a:t>6</a:t>
            </a:r>
            <a:r>
              <a:rPr lang="en-US" sz="2000" dirty="0"/>
              <a:t>+2</a:t>
            </a:r>
            <a:r>
              <a:rPr lang="en-US" sz="2000" baseline="30000" dirty="0"/>
              <a:t>5 </a:t>
            </a:r>
            <a:r>
              <a:rPr lang="en-US" sz="2000" dirty="0"/>
              <a:t>+2</a:t>
            </a:r>
            <a:r>
              <a:rPr lang="en-US" sz="2000" baseline="30000" dirty="0"/>
              <a:t>4</a:t>
            </a:r>
            <a:r>
              <a:rPr lang="en-US" sz="2000" dirty="0"/>
              <a:t>+2</a:t>
            </a:r>
            <a:r>
              <a:rPr lang="en-US" sz="2000" baseline="30000" dirty="0"/>
              <a:t>3</a:t>
            </a:r>
            <a:r>
              <a:rPr lang="en-US" sz="2000" dirty="0"/>
              <a:t> )= </a:t>
            </a:r>
            <a:r>
              <a:rPr lang="en-US" sz="2000" dirty="0">
                <a:solidFill>
                  <a:srgbClr val="C00000"/>
                </a:solidFill>
              </a:rPr>
              <a:t>-1,372,442,616</a:t>
            </a:r>
          </a:p>
          <a:p>
            <a:pPr marL="0" indent="0">
              <a:buNone/>
            </a:pPr>
            <a:r>
              <a:rPr lang="en-US" sz="2000" dirty="0"/>
              <a:t>(3) MIPS instruction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/>
              <a:t>opcode 101011 =&gt; 0x2b =&gt; sw instruction =&gt; I type</a:t>
            </a:r>
          </a:p>
          <a:p>
            <a:pPr marL="0" indent="0">
              <a:buNone/>
            </a:pPr>
            <a:r>
              <a:rPr lang="en-US" sz="1800" dirty="0"/>
              <a:t>	101011 10001 10010 0011 0000 0000 1000</a:t>
            </a:r>
          </a:p>
          <a:p>
            <a:pPr marL="0" indent="0">
              <a:buNone/>
            </a:pPr>
            <a:r>
              <a:rPr lang="en-US" sz="1800" dirty="0"/>
              <a:t>	sw          R17     R18    0x3008	=&gt; </a:t>
            </a:r>
            <a:r>
              <a:rPr lang="en-US" sz="1800" dirty="0">
                <a:solidFill>
                  <a:srgbClr val="C00000"/>
                </a:solidFill>
              </a:rPr>
              <a:t>sw R18, 0x3008(R17)</a:t>
            </a:r>
          </a:p>
          <a:p>
            <a:pPr marL="0" indent="0">
              <a:buNone/>
            </a:pPr>
            <a:r>
              <a:rPr lang="en-US" sz="2000" dirty="0"/>
              <a:t>(4) FP number (single precision)</a:t>
            </a:r>
          </a:p>
          <a:p>
            <a:pPr marL="0" indent="0">
              <a:buNone/>
            </a:pPr>
            <a:r>
              <a:rPr lang="en-US" sz="1800" dirty="0"/>
              <a:t>    sign: 1 (negative), exponent: 01011100 =&gt; 92 =&gt; 92-127 = -35</a:t>
            </a:r>
          </a:p>
          <a:p>
            <a:pPr marL="0" indent="0">
              <a:buNone/>
            </a:pPr>
            <a:r>
              <a:rPr lang="en-US" sz="1800" dirty="0"/>
              <a:t>    fraction: 0110 0100 0110 0000 0001 000 =&gt; 1.01100100011000000001000</a:t>
            </a:r>
          </a:p>
          <a:p>
            <a:pPr marL="0" indent="0">
              <a:buNone/>
            </a:pPr>
            <a:r>
              <a:rPr lang="en-US" sz="1800" dirty="0"/>
              <a:t>		=&gt; 1+(2</a:t>
            </a:r>
            <a:r>
              <a:rPr lang="en-US" sz="1800" baseline="30000" dirty="0"/>
              <a:t>-2</a:t>
            </a:r>
            <a:r>
              <a:rPr lang="en-US" sz="1800" dirty="0"/>
              <a:t>+2</a:t>
            </a:r>
            <a:r>
              <a:rPr lang="en-US" sz="1800" baseline="30000" dirty="0"/>
              <a:t>-3</a:t>
            </a:r>
            <a:r>
              <a:rPr lang="en-US" sz="1800" dirty="0"/>
              <a:t>+2</a:t>
            </a:r>
            <a:r>
              <a:rPr lang="en-US" sz="1800" baseline="30000" dirty="0"/>
              <a:t>-6</a:t>
            </a:r>
            <a:r>
              <a:rPr lang="en-US" sz="1800" dirty="0"/>
              <a:t>+2</a:t>
            </a:r>
            <a:r>
              <a:rPr lang="en-US" sz="1800" baseline="30000" dirty="0"/>
              <a:t>-10</a:t>
            </a:r>
            <a:r>
              <a:rPr lang="en-US" sz="1800" dirty="0"/>
              <a:t>+2</a:t>
            </a:r>
            <a:r>
              <a:rPr lang="en-US" sz="1800" baseline="30000" dirty="0"/>
              <a:t>-11</a:t>
            </a:r>
            <a:r>
              <a:rPr lang="en-US" sz="1800" dirty="0"/>
              <a:t>+2</a:t>
            </a:r>
            <a:r>
              <a:rPr lang="en-US" sz="1800" baseline="30000" dirty="0"/>
              <a:t>-20</a:t>
            </a:r>
            <a:r>
              <a:rPr lang="en-US" sz="1800" dirty="0"/>
              <a:t>) = 1.391602516174316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- 1.391602516174316 x 2</a:t>
            </a:r>
            <a:r>
              <a:rPr lang="en-US" sz="1800" baseline="30000" dirty="0">
                <a:solidFill>
                  <a:srgbClr val="C00000"/>
                </a:solidFill>
              </a:rPr>
              <a:t>-35  </a:t>
            </a:r>
            <a:r>
              <a:rPr lang="en-US" sz="1800" dirty="0"/>
              <a:t> (no need to further simplify.)</a:t>
            </a:r>
            <a:endParaRPr lang="en-US" sz="18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1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9EC96E-4B99-46A0-B090-C66AFADBA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Limitation: Precision and Accuracy 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F5483F-8711-4055-9966-AED01381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802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Computer arithmetic is constrained by limited 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Limited by the number of bits in the fraction part;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Thus, FP representations are mostly approximations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Double precision has better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Uses 52 bits for fraction, compare with 23 bits in single precision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Accuracy is important!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There are many complexities in real machines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 data types in programming languages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“float”  (single precision) and “double” (double precision)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Newer programming languages may only use “double”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320B-0D2D-324C-A36E-105C15C0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Limitation: Range of Values</a:t>
            </a:r>
          </a:p>
        </p:txBody>
      </p:sp>
      <p:pic>
        <p:nvPicPr>
          <p:cNvPr id="4" name="Content Placeholder 3" descr="Range of values" title="Figure">
            <a:extLst>
              <a:ext uri="{FF2B5EF4-FFF2-40B4-BE49-F238E27FC236}">
                <a16:creationId xmlns:a16="http://schemas.microsoft.com/office/drawing/2014/main" id="{F299F4B4-53FD-BC45-A896-CE33210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03789"/>
            <a:ext cx="7772400" cy="2196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DCE36-05A2-B84B-99DB-33BD0823CEE6}"/>
              </a:ext>
            </a:extLst>
          </p:cNvPr>
          <p:cNvSpPr txBox="1"/>
          <p:nvPr/>
        </p:nvSpPr>
        <p:spPr>
          <a:xfrm>
            <a:off x="533400" y="1862958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a limited range of FP values can be represented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Limited by the number of bits in exponent part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8 bits for single precision, 11 bits for double prevision.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029D-4244-3944-B7C9-B8D15E901AC8}"/>
              </a:ext>
            </a:extLst>
          </p:cNvPr>
          <p:cNvSpPr txBox="1"/>
          <p:nvPr/>
        </p:nvSpPr>
        <p:spPr>
          <a:xfrm>
            <a:off x="2743200" y="5900336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wikipedia.org</a:t>
            </a:r>
          </a:p>
        </p:txBody>
      </p:sp>
    </p:spTree>
    <p:extLst>
      <p:ext uri="{BB962C8B-B14F-4D97-AF65-F5344CB8AC3E}">
        <p14:creationId xmlns:p14="http://schemas.microsoft.com/office/powerpoint/2010/main" val="400420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11A6-24AF-4A43-BAE5-414108B6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Overflow and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74C9-2A55-C349-81E2-4D85EB9C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7696200" cy="4191000"/>
          </a:xfrm>
        </p:spPr>
        <p:txBody>
          <a:bodyPr/>
          <a:lstStyle/>
          <a:p>
            <a:r>
              <a:rPr lang="en-US" b="1" i="1" dirty="0"/>
              <a:t>Overflow (floating-point)</a:t>
            </a:r>
            <a:r>
              <a:rPr lang="en-US" dirty="0"/>
              <a:t>: A situation in which </a:t>
            </a:r>
            <a:r>
              <a:rPr lang="en-US" dirty="0">
                <a:solidFill>
                  <a:srgbClr val="C00000"/>
                </a:solidFill>
              </a:rPr>
              <a:t>a positive exponent </a:t>
            </a:r>
            <a:r>
              <a:rPr lang="en-US" dirty="0"/>
              <a:t>becomes too large to fit in the exponent field.</a:t>
            </a:r>
          </a:p>
          <a:p>
            <a:r>
              <a:rPr lang="en-US" b="1" i="1" dirty="0"/>
              <a:t>Underflow (floating-point)</a:t>
            </a:r>
            <a:r>
              <a:rPr lang="en-US" dirty="0"/>
              <a:t>: A situation in which </a:t>
            </a:r>
            <a:r>
              <a:rPr lang="en-US" dirty="0">
                <a:solidFill>
                  <a:srgbClr val="C00000"/>
                </a:solidFill>
              </a:rPr>
              <a:t>a negative exponent </a:t>
            </a:r>
            <a:r>
              <a:rPr lang="en-US" dirty="0"/>
              <a:t>becomes too large to fit in the exponent field.</a:t>
            </a:r>
          </a:p>
          <a:p>
            <a:endParaRPr lang="en-US" dirty="0"/>
          </a:p>
          <a:p>
            <a:pPr lvl="1"/>
            <a:r>
              <a:rPr lang="en-US" sz="2400" dirty="0"/>
              <a:t>Details to be discussed in FP addition/multiplication.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374447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C40F-E1F3-004A-8E1F-33FCCE49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C632-2529-DC42-B805-E9D3D3AC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/>
              <a:t>IEEE 754 FP representations  </a:t>
            </a:r>
            <a:endParaRPr lang="en-US" dirty="0"/>
          </a:p>
          <a:p>
            <a:pPr lvl="1"/>
            <a:r>
              <a:rPr lang="en-US" sz="2400" dirty="0"/>
              <a:t>Single precision (32-bit),  double precision (64-bit)</a:t>
            </a:r>
          </a:p>
          <a:p>
            <a:pPr lvl="2"/>
            <a:r>
              <a:rPr lang="en-US" sz="2000" dirty="0"/>
              <a:t>Including special representations</a:t>
            </a:r>
          </a:p>
          <a:p>
            <a:pPr lvl="1"/>
            <a:r>
              <a:rPr lang="en-US" sz="2400" dirty="0"/>
              <a:t>We covered in details</a:t>
            </a:r>
          </a:p>
          <a:p>
            <a:pPr lvl="2"/>
            <a:r>
              <a:rPr lang="en-US" sz="2000" dirty="0"/>
              <a:t>Converting a FP number to IEEE 754 single precision </a:t>
            </a:r>
          </a:p>
          <a:p>
            <a:pPr lvl="2"/>
            <a:r>
              <a:rPr lang="en-US" sz="2000" dirty="0"/>
              <a:t>Converting  back a 32-bit pattern in IEEE 754 to a FP number</a:t>
            </a:r>
          </a:p>
          <a:p>
            <a:pPr lvl="2"/>
            <a:r>
              <a:rPr lang="en-US" sz="2000" dirty="0"/>
              <a:t>A 32-bit pattern could be interpreted in many different ways</a:t>
            </a:r>
          </a:p>
          <a:p>
            <a:pPr lvl="3"/>
            <a:r>
              <a:rPr lang="en-US" sz="1600" dirty="0"/>
              <a:t>Unsigned numbers, two’s complement, MIPS instruction, FP number</a:t>
            </a:r>
          </a:p>
          <a:p>
            <a:pPr lvl="1"/>
            <a:r>
              <a:rPr lang="en-US" sz="2400" dirty="0"/>
              <a:t>We brought up the concepts but didn’t cover in-depth</a:t>
            </a:r>
          </a:p>
          <a:p>
            <a:pPr lvl="2"/>
            <a:r>
              <a:rPr lang="en-US" sz="2000" dirty="0"/>
              <a:t>Converting FP numbers to IEEE 754 double precision</a:t>
            </a:r>
          </a:p>
          <a:p>
            <a:pPr lvl="2"/>
            <a:r>
              <a:rPr lang="en-US" sz="2000" dirty="0"/>
              <a:t>Discussion on precision, accuracy, and range.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7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35B-5248-444F-A68C-24EC369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To-Do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0086-1C24-0543-B798-3A7840E5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  <a:noFill/>
        </p:spPr>
        <p:txBody>
          <a:bodyPr/>
          <a:lstStyle/>
          <a:p>
            <a:r>
              <a:rPr lang="en-US" sz="2800" dirty="0" err="1"/>
              <a:t>zyBook</a:t>
            </a:r>
            <a:r>
              <a:rPr lang="en-US" sz="2800" dirty="0"/>
              <a:t> 3.5 (up to Floating Point Addition)</a:t>
            </a:r>
          </a:p>
          <a:p>
            <a:r>
              <a:rPr lang="en-US" sz="2800" dirty="0"/>
              <a:t>HW #3 </a:t>
            </a:r>
          </a:p>
          <a:p>
            <a:pPr lvl="1"/>
            <a:r>
              <a:rPr lang="en-US" sz="2400" dirty="0"/>
              <a:t>May do the problems already covered in the lecture</a:t>
            </a:r>
          </a:p>
          <a:p>
            <a:r>
              <a:rPr lang="en-US" sz="2800" dirty="0"/>
              <a:t>Piazza participation:</a:t>
            </a:r>
          </a:p>
          <a:p>
            <a:pPr lvl="1"/>
            <a:r>
              <a:rPr lang="en-US" sz="2400" dirty="0"/>
              <a:t>Thinking questions, or </a:t>
            </a:r>
          </a:p>
          <a:p>
            <a:pPr lvl="1"/>
            <a:r>
              <a:rPr lang="en-US" sz="2400" dirty="0"/>
              <a:t>Any of other topics related to the course</a:t>
            </a:r>
          </a:p>
        </p:txBody>
      </p:sp>
    </p:spTree>
    <p:extLst>
      <p:ext uri="{BB962C8B-B14F-4D97-AF65-F5344CB8AC3E}">
        <p14:creationId xmlns:p14="http://schemas.microsoft.com/office/powerpoint/2010/main" val="203395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E93CF7-F91D-4633-93C1-B84707B79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789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Floating-point (FP) Numbers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F827D05-A152-4BB8-A1B7-AB39E3875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789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We need a way to represent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dirty="0"/>
              <a:t>numbers with fractions, e.g., 3.1416159 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1800" dirty="0"/>
              <a:t>pi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dirty="0"/>
              <a:t>very small numbers, e.g., .000000001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1800" dirty="0"/>
              <a:t>Seconds in a nanosecond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dirty="0"/>
              <a:t>very large numbers, e.g., 3.15576 </a:t>
            </a:r>
            <a:r>
              <a:rPr lang="en-US" altLang="en-US" sz="2000" dirty="0">
                <a:latin typeface="Symbol" panose="05050102010706020507" pitchFamily="18" charset="2"/>
              </a:rPr>
              <a:t>´</a:t>
            </a:r>
            <a:r>
              <a:rPr lang="en-US" altLang="en-US" sz="2000" dirty="0"/>
              <a:t> 10</a:t>
            </a:r>
            <a:r>
              <a:rPr lang="en-US" altLang="en-US" sz="2000" baseline="30000" dirty="0"/>
              <a:t>9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1800" dirty="0"/>
              <a:t>Seconds in a typical century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Representation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000" dirty="0"/>
              <a:t>sign, exponent, significand/fraction</a:t>
            </a:r>
          </a:p>
          <a:p>
            <a:pPr marL="914400" lvl="2" indent="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 (–1)</a:t>
            </a:r>
            <a:r>
              <a:rPr lang="en-US" altLang="en-US" sz="1800" baseline="30000" dirty="0">
                <a:solidFill>
                  <a:srgbClr val="FF0000"/>
                </a:solidFill>
              </a:rPr>
              <a:t>sign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Symbol" panose="05050102010706020507" pitchFamily="18" charset="2"/>
              </a:rPr>
              <a:t>´  </a:t>
            </a:r>
            <a:r>
              <a:rPr lang="en-US" altLang="en-US" sz="1800" dirty="0">
                <a:solidFill>
                  <a:srgbClr val="FF0000"/>
                </a:solidFill>
              </a:rPr>
              <a:t>fraction x b</a:t>
            </a:r>
            <a:r>
              <a:rPr lang="en-US" altLang="en-US" sz="1800" baseline="30000" dirty="0">
                <a:solidFill>
                  <a:srgbClr val="FF0000"/>
                </a:solidFill>
              </a:rPr>
              <a:t>exponent 	 </a:t>
            </a:r>
            <a:r>
              <a:rPr lang="en-US" altLang="en-US" sz="1800" dirty="0"/>
              <a:t>(here b is the base.)</a:t>
            </a:r>
            <a:endParaRPr lang="en-US" altLang="en-US" sz="1600" dirty="0"/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/>
              <a:t>Examples</a:t>
            </a:r>
          </a:p>
          <a:p>
            <a:pPr marL="800100" lvl="2" indent="0" eaLnBrk="1" hangingPunct="1"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-9.8754 * 10</a:t>
            </a:r>
            <a:r>
              <a:rPr lang="en-US" altLang="en-US" sz="2000" baseline="30000" dirty="0">
                <a:solidFill>
                  <a:srgbClr val="0070C0"/>
                </a:solidFill>
              </a:rPr>
              <a:t>4</a:t>
            </a:r>
            <a:r>
              <a:rPr lang="en-US" altLang="en-US" sz="2000" dirty="0"/>
              <a:t>  (base 10)</a:t>
            </a:r>
          </a:p>
          <a:p>
            <a:pPr marL="800100" lvl="2" indent="0" eaLnBrk="1" hangingPunct="1">
              <a:buNone/>
            </a:pPr>
            <a:r>
              <a:rPr lang="en-US" sz="2000" dirty="0">
                <a:solidFill>
                  <a:srgbClr val="0070C0"/>
                </a:solidFill>
              </a:rPr>
              <a:t>  1.1000000111000010 * 2</a:t>
            </a:r>
            <a:r>
              <a:rPr lang="en-US" sz="2000" baseline="30000" dirty="0">
                <a:solidFill>
                  <a:srgbClr val="0070C0"/>
                </a:solidFill>
              </a:rPr>
              <a:t>-16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(base 2/binary)</a:t>
            </a:r>
            <a:endParaRPr lang="en-US" altLang="en-US" sz="2000" baseline="30000" dirty="0"/>
          </a:p>
          <a:p>
            <a:pPr marL="457200" lvl="1" indent="0" eaLnBrk="1" hangingPunct="1">
              <a:lnSpc>
                <a:spcPct val="95000"/>
              </a:lnSpc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E93CF7-F91D-4633-93C1-B84707B79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Binary Representation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F827D05-A152-4BB8-A1B7-AB39E3875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5853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 Common Representation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sign, exponent, fraction</a:t>
            </a:r>
          </a:p>
          <a:p>
            <a:pPr marL="914400" lvl="2" indent="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(–1)</a:t>
            </a:r>
            <a:r>
              <a:rPr lang="en-US" altLang="en-US" sz="2000" baseline="30000" dirty="0">
                <a:solidFill>
                  <a:srgbClr val="FF0000"/>
                </a:solidFill>
              </a:rPr>
              <a:t>sign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´  </a:t>
            </a:r>
            <a:r>
              <a:rPr lang="en-US" altLang="en-US" sz="2000" dirty="0">
                <a:solidFill>
                  <a:srgbClr val="FF0000"/>
                </a:solidFill>
              </a:rPr>
              <a:t>fraction 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</a:rPr>
              <a:t>´  </a:t>
            </a:r>
            <a:r>
              <a:rPr lang="en-US" altLang="en-US" sz="2000" dirty="0">
                <a:solidFill>
                  <a:srgbClr val="FF0000"/>
                </a:solidFill>
              </a:rPr>
              <a:t>2</a:t>
            </a:r>
            <a:r>
              <a:rPr lang="en-US" altLang="en-US" sz="2000" baseline="30000" dirty="0">
                <a:solidFill>
                  <a:srgbClr val="FF0000"/>
                </a:solidFill>
              </a:rPr>
              <a:t>exponent  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more bits for fraction gives more accuracy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dirty="0"/>
              <a:t>more bits for exponent increases range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 i="1" dirty="0">
                <a:solidFill>
                  <a:srgbClr val="0070C0"/>
                </a:solidFill>
              </a:rPr>
              <a:t>fraction</a:t>
            </a:r>
            <a:r>
              <a:rPr lang="en-US" altLang="en-US" sz="2400" dirty="0"/>
              <a:t> also called significand/mantissa 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/>
              <a:t>Computer Representation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rgbClr val="FF0000"/>
                </a:solidFill>
              </a:rPr>
              <a:t>IEEE 754 Standard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Types of FP numbers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single precision: commonly refer to 32-bit representation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double precision: 64-bit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207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EEE 754 standard" title="FP Representations">
            <a:extLst>
              <a:ext uri="{FF2B5EF4-FFF2-40B4-BE49-F238E27FC236}">
                <a16:creationId xmlns:a16="http://schemas.microsoft.com/office/drawing/2014/main" id="{EF15D937-3DC8-0245-8A31-5A6087F9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9067800" cy="423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6A3B3-8B70-384C-9BE8-2E688D49D4D8}"/>
              </a:ext>
            </a:extLst>
          </p:cNvPr>
          <p:cNvSpPr txBox="1"/>
          <p:nvPr/>
        </p:nvSpPr>
        <p:spPr>
          <a:xfrm>
            <a:off x="2209800" y="5374729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IEEE 754 FP Representations</a:t>
            </a:r>
          </a:p>
          <a:p>
            <a:r>
              <a:rPr lang="en-US" sz="1800" dirty="0"/>
              <a:t>      (figure credit: wikihow.com)</a:t>
            </a:r>
          </a:p>
        </p:txBody>
      </p:sp>
    </p:spTree>
    <p:extLst>
      <p:ext uri="{BB962C8B-B14F-4D97-AF65-F5344CB8AC3E}">
        <p14:creationId xmlns:p14="http://schemas.microsoft.com/office/powerpoint/2010/main" val="117690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D5F6F-5B34-42ED-8AF1-4DD21E05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IEEE 754 FP Single Precision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3CF52B-7599-48D5-8220-BA567B6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808" y="1295400"/>
            <a:ext cx="7772400" cy="51816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400" dirty="0"/>
              <a:t>Single precision: </a:t>
            </a:r>
            <a:r>
              <a:rPr lang="en-US" altLang="en-US" sz="2000" dirty="0">
                <a:solidFill>
                  <a:srgbClr val="0070C0"/>
                </a:solidFill>
              </a:rPr>
              <a:t>1 bit sign, 8 bits exponent, 23 bits fraction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  <a:latin typeface="+mj-lt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br>
              <a:rPr lang="en-US" altLang="en-US" sz="2400" dirty="0">
                <a:solidFill>
                  <a:srgbClr val="FF0000"/>
                </a:solidFill>
                <a:latin typeface="+mj-lt"/>
              </a:rPr>
            </a:br>
            <a:r>
              <a:rPr lang="en-US" altLang="en-US" sz="2400" dirty="0">
                <a:latin typeface="+mj-lt"/>
              </a:rPr>
              <a:t>Rule 1: sign bit: positive 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0</a:t>
            </a:r>
            <a:r>
              <a:rPr lang="en-US" altLang="en-US" sz="2400" dirty="0">
                <a:latin typeface="+mj-lt"/>
              </a:rPr>
              <a:t>), negative 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Rule 2: Exponent “</a:t>
            </a:r>
            <a:r>
              <a:rPr lang="en-US" altLang="en-US" sz="2400" dirty="0">
                <a:solidFill>
                  <a:srgbClr val="0070C0"/>
                </a:solidFill>
              </a:rPr>
              <a:t>biased</a:t>
            </a:r>
            <a:r>
              <a:rPr lang="en-US" altLang="en-US" sz="2400" dirty="0"/>
              <a:t>”</a:t>
            </a:r>
            <a:r>
              <a:rPr lang="en-US" altLang="en-US" sz="2400" dirty="0">
                <a:latin typeface="+mj-lt"/>
              </a:rPr>
              <a:t> representation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>
                <a:latin typeface="+mj-lt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00000000</a:t>
            </a:r>
            <a:r>
              <a:rPr lang="en-US" altLang="en-US" sz="2000" dirty="0"/>
              <a:t> is the smallest exponent 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11111111</a:t>
            </a:r>
            <a:r>
              <a:rPr lang="en-US" altLang="en-US" sz="2000" dirty="0"/>
              <a:t> is the largest exponent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	bias is </a:t>
            </a:r>
            <a:r>
              <a:rPr lang="en-US" altLang="en-US" sz="2400" dirty="0">
                <a:solidFill>
                  <a:srgbClr val="FF0000"/>
                </a:solidFill>
              </a:rPr>
              <a:t>127</a:t>
            </a:r>
            <a:r>
              <a:rPr lang="en-US" altLang="en-US" sz="2400" dirty="0"/>
              <a:t> (01111111), i.e. 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		</a:t>
            </a:r>
            <a:r>
              <a:rPr lang="en-US" altLang="en-US" sz="2000" dirty="0"/>
              <a:t>01111111 represents exponent 0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000" dirty="0"/>
              <a:t>		less than 01111111 represents negative exponent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000" dirty="0"/>
              <a:t>			e.g. 01111110 represents -1 exponent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000" dirty="0"/>
              <a:t>		greater than 01111111 represents positive exponent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000" dirty="0"/>
              <a:t>			e.g. 10000001 represents +2 exponent</a:t>
            </a:r>
          </a:p>
          <a:p>
            <a:pPr marL="5715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altLang="en-US" sz="2400" dirty="0"/>
          </a:p>
        </p:txBody>
      </p:sp>
      <p:graphicFrame>
        <p:nvGraphicFramePr>
          <p:cNvPr id="2" name="Table 1" descr="single precision" title="FP ">
            <a:extLst>
              <a:ext uri="{FF2B5EF4-FFF2-40B4-BE49-F238E27FC236}">
                <a16:creationId xmlns:a16="http://schemas.microsoft.com/office/drawing/2014/main" id="{429AA9F8-9201-0A41-B4E8-2A7B8E5C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5489"/>
              </p:ext>
            </p:extLst>
          </p:nvPr>
        </p:nvGraphicFramePr>
        <p:xfrm>
          <a:off x="1447800" y="1828800"/>
          <a:ext cx="57391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8850607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77603515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672991084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Sign (1 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Exponent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Fraction (23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D5F6F-5B34-42ED-8AF1-4DD21E05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IEEE 754 FP Single Precision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3CF52B-7599-48D5-8220-BA567B6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808" y="1295400"/>
            <a:ext cx="7772400" cy="51816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400" dirty="0"/>
              <a:t>Single precision: </a:t>
            </a:r>
            <a:r>
              <a:rPr lang="en-US" altLang="en-US" sz="2000" dirty="0">
                <a:solidFill>
                  <a:srgbClr val="0070C0"/>
                </a:solidFill>
              </a:rPr>
              <a:t>1 bit sign, 8 bits exponent, 23 bits fraction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  <a:latin typeface="+mj-lt"/>
            </a:endParaRP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br>
              <a:rPr lang="en-US" altLang="en-US" sz="2400" dirty="0">
                <a:solidFill>
                  <a:srgbClr val="FF0000"/>
                </a:solidFill>
                <a:latin typeface="+mj-lt"/>
              </a:rPr>
            </a:br>
            <a:r>
              <a:rPr lang="en-US" altLang="en-US" sz="2400" dirty="0">
                <a:latin typeface="+mj-lt"/>
              </a:rPr>
              <a:t>Rule 1: sign bit: positive (0), negative (1)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400" dirty="0">
                <a:latin typeface="+mj-lt"/>
              </a:rPr>
              <a:t>Rule 2: Exponent “</a:t>
            </a:r>
            <a:r>
              <a:rPr lang="en-US" altLang="en-US" sz="2400" dirty="0">
                <a:solidFill>
                  <a:srgbClr val="0070C0"/>
                </a:solidFill>
              </a:rPr>
              <a:t>biased</a:t>
            </a:r>
            <a:r>
              <a:rPr lang="en-US" altLang="en-US" sz="2400" dirty="0"/>
              <a:t>”</a:t>
            </a:r>
            <a:r>
              <a:rPr lang="en-US" altLang="en-US" sz="2400" dirty="0">
                <a:latin typeface="+mj-lt"/>
              </a:rPr>
              <a:t> representation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400" dirty="0">
                <a:latin typeface="+mj-lt"/>
              </a:rPr>
              <a:t>Rule 3: Leading 1 is 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hidden 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400" dirty="0">
                <a:latin typeface="+mj-lt"/>
              </a:rPr>
              <a:t>	e.g. </a:t>
            </a:r>
            <a:r>
              <a:rPr lang="en-US" sz="2400" dirty="0">
                <a:solidFill>
                  <a:srgbClr val="9A740D"/>
                </a:solidFill>
              </a:rPr>
              <a:t>1.1000000111000010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400" dirty="0">
                <a:solidFill>
                  <a:srgbClr val="9A740D"/>
                </a:solidFill>
                <a:latin typeface="+mj-lt"/>
              </a:rPr>
              <a:t>	</a:t>
            </a:r>
            <a:r>
              <a:rPr lang="en-US" altLang="en-US" sz="2000" dirty="0">
                <a:latin typeface="+mj-lt"/>
              </a:rPr>
              <a:t>here the leftmost 1 will not be represented as part of fraction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000" dirty="0">
                <a:latin typeface="+mj-lt"/>
              </a:rPr>
              <a:t>	because normalized numbers the leading 1 always 0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000" dirty="0">
                <a:latin typeface="+mj-lt"/>
              </a:rPr>
              <a:t>	so it is “</a:t>
            </a: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hidden</a:t>
            </a:r>
            <a:r>
              <a:rPr lang="en-US" altLang="en-US" sz="2000" dirty="0">
                <a:latin typeface="+mj-lt"/>
              </a:rPr>
              <a:t>”</a:t>
            </a:r>
          </a:p>
          <a:p>
            <a:pPr marL="0" indent="0"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en-US" altLang="en-US" sz="2000" dirty="0">
                <a:latin typeface="+mj-lt"/>
              </a:rPr>
              <a:t>	extra caution should be taken when dealing with the hidden 1</a:t>
            </a:r>
            <a:endParaRPr lang="en-US" altLang="en-US" sz="2400" dirty="0">
              <a:latin typeface="+mj-lt"/>
            </a:endParaRPr>
          </a:p>
        </p:txBody>
      </p:sp>
      <p:graphicFrame>
        <p:nvGraphicFramePr>
          <p:cNvPr id="2" name="Table 1" descr="single precision" title="FP ">
            <a:extLst>
              <a:ext uri="{FF2B5EF4-FFF2-40B4-BE49-F238E27FC236}">
                <a16:creationId xmlns:a16="http://schemas.microsoft.com/office/drawing/2014/main" id="{429AA9F8-9201-0A41-B4E8-2A7B8E5C37DF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828800"/>
          <a:ext cx="5714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05">
                  <a:extLst>
                    <a:ext uri="{9D8B030D-6E8A-4147-A177-3AD203B41FA5}">
                      <a16:colId xmlns:a16="http://schemas.microsoft.com/office/drawing/2014/main" val="885060737"/>
                    </a:ext>
                  </a:extLst>
                </a:gridCol>
                <a:gridCol w="1980197">
                  <a:extLst>
                    <a:ext uri="{9D8B030D-6E8A-4147-A177-3AD203B41FA5}">
                      <a16:colId xmlns:a16="http://schemas.microsoft.com/office/drawing/2014/main" val="977603515"/>
                    </a:ext>
                  </a:extLst>
                </a:gridCol>
                <a:gridCol w="1980197">
                  <a:extLst>
                    <a:ext uri="{9D8B030D-6E8A-4147-A177-3AD203B41FA5}">
                      <a16:colId xmlns:a16="http://schemas.microsoft.com/office/drawing/2014/main" val="672991084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(1 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Exponent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Fraction (23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9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A061-0FBA-3241-8199-808FF6E5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Sign of FP number vs. Sign of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8F3-66A9-D24E-8945-56E678FC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800" dirty="0"/>
              <a:t>Look at the following two examples:</a:t>
            </a:r>
          </a:p>
          <a:p>
            <a:pPr marL="5715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800" dirty="0"/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An FP number:  + </a:t>
            </a:r>
            <a:r>
              <a:rPr lang="en-US" sz="2400" dirty="0">
                <a:solidFill>
                  <a:srgbClr val="0070C0"/>
                </a:solidFill>
              </a:rPr>
              <a:t>1.1000000111000010 * 2</a:t>
            </a:r>
            <a:r>
              <a:rPr lang="en-US" sz="2400" baseline="30000" dirty="0">
                <a:solidFill>
                  <a:srgbClr val="0070C0"/>
                </a:solidFill>
              </a:rPr>
              <a:t>-16</a:t>
            </a: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	sign of the number is positive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	sign of the exponent is negative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dirty="0"/>
              <a:t>An FP number: </a:t>
            </a:r>
            <a:r>
              <a:rPr lang="en-US" altLang="en-US" sz="2400" dirty="0">
                <a:solidFill>
                  <a:srgbClr val="9A740D"/>
                </a:solidFill>
              </a:rPr>
              <a:t>- </a:t>
            </a:r>
            <a:r>
              <a:rPr lang="en-US" sz="2400" dirty="0">
                <a:solidFill>
                  <a:srgbClr val="9A740D"/>
                </a:solidFill>
              </a:rPr>
              <a:t>1.1000000111000010 * 2</a:t>
            </a:r>
            <a:r>
              <a:rPr lang="en-US" sz="2400" baseline="30000" dirty="0">
                <a:solidFill>
                  <a:srgbClr val="9A740D"/>
                </a:solidFill>
              </a:rPr>
              <a:t>+16</a:t>
            </a:r>
            <a:endParaRPr lang="en-US" altLang="en-US" sz="2400" dirty="0">
              <a:solidFill>
                <a:srgbClr val="9A740D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/>
              <a:t>sign of the number is negative</a:t>
            </a:r>
          </a:p>
          <a:p>
            <a:pPr marL="457200" lvl="1" indent="0">
              <a:buNone/>
            </a:pPr>
            <a:r>
              <a:rPr lang="en-US" sz="2400" dirty="0"/>
              <a:t>	sign of the exponent is positive</a:t>
            </a:r>
          </a:p>
        </p:txBody>
      </p:sp>
    </p:spTree>
    <p:extLst>
      <p:ext uri="{BB962C8B-B14F-4D97-AF65-F5344CB8AC3E}">
        <p14:creationId xmlns:p14="http://schemas.microsoft.com/office/powerpoint/2010/main" val="362425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D5F6F-5B34-42ED-8AF1-4DD21E05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274" y="496866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Example 1: </a:t>
            </a:r>
            <a:r>
              <a:rPr lang="en-US" altLang="en-US" sz="3200" dirty="0">
                <a:solidFill>
                  <a:srgbClr val="0070C0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1.1000000111000010 * 2</a:t>
            </a:r>
            <a:r>
              <a:rPr lang="en-US" sz="3200" baseline="30000" dirty="0">
                <a:solidFill>
                  <a:srgbClr val="0070C0"/>
                </a:solidFill>
              </a:rPr>
              <a:t>-16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3CF52B-7599-48D5-8220-BA567B6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+mj-lt"/>
              </a:rPr>
              <a:t>sign bit: 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altLang="en-US" sz="2400" dirty="0">
                <a:latin typeface="+mj-lt"/>
              </a:rPr>
              <a:t> (positive)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C00000"/>
              </a:solidFill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exponent: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+mj-lt"/>
              </a:rPr>
              <a:t>127 (bias) - 16 (actual exponent)  </a:t>
            </a:r>
            <a:r>
              <a:rPr lang="en-US" altLang="en-US" sz="2400" dirty="0">
                <a:latin typeface="+mj-lt"/>
              </a:rPr>
              <a:t>or in binary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	01111111 - 00010000 =&gt; </a:t>
            </a:r>
            <a:r>
              <a:rPr lang="en-US" altLang="en-US" sz="2400" dirty="0">
                <a:solidFill>
                  <a:srgbClr val="D6A10A"/>
                </a:solidFill>
                <a:latin typeface="+mj-lt"/>
              </a:rPr>
              <a:t>01101111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	</a:t>
            </a:r>
            <a:r>
              <a:rPr lang="en-US" altLang="en-US" sz="2000" dirty="0">
                <a:latin typeface="+mj-lt"/>
              </a:rPr>
              <a:t>(01101111 &lt; 01111111, it represents a negative exponent)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fraction: </a:t>
            </a:r>
            <a:r>
              <a:rPr lang="en-US" sz="2000" dirty="0">
                <a:solidFill>
                  <a:srgbClr val="0070C0"/>
                </a:solidFill>
              </a:rPr>
              <a:t>1.1000000111000010 </a:t>
            </a:r>
            <a:r>
              <a:rPr lang="en-US" sz="2000" dirty="0"/>
              <a:t>=&gt;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1000 0001 1100 0010 0000 000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altLang="en-US" sz="2000" dirty="0">
                <a:latin typeface="+mj-lt"/>
              </a:rPr>
              <a:t>(1) remove leading 1;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+mj-lt"/>
              </a:rPr>
              <a:t>	(2) fill up extra spaces at the end with 0s (safe to add extra 0 after 	decimal point.)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+mj-lt"/>
              </a:rPr>
              <a:t>Final result: </a:t>
            </a:r>
            <a:r>
              <a:rPr lang="en-US" altLang="en-US" sz="2400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D6A10A"/>
                </a:solidFill>
                <a:latin typeface="+mj-lt"/>
              </a:rPr>
              <a:t>01101111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 1000 0001 1100 0010 0000 000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+mj-lt"/>
              </a:rPr>
              <a:t>or written as follows (space between digits just for ease of reading)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+mj-lt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0011 0111 1100 0000 1110 0001 0000 0000</a:t>
            </a:r>
          </a:p>
          <a:p>
            <a:pPr marL="57150" indent="0" eaLnBrk="1" hangingPunct="1">
              <a:spcBef>
                <a:spcPts val="0"/>
              </a:spcBef>
              <a:buNone/>
            </a:pPr>
            <a:endParaRPr lang="en-US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04925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1908</Words>
  <Application>Microsoft Macintosh PowerPoint</Application>
  <PresentationFormat>On-screen Show (4:3)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Symbol</vt:lpstr>
      <vt:lpstr>Times New Roman</vt:lpstr>
      <vt:lpstr>Default Design</vt:lpstr>
      <vt:lpstr>Lecture 5c: FP Representations</vt:lpstr>
      <vt:lpstr>Lecture 5c: Floating Point Representations</vt:lpstr>
      <vt:lpstr>Floating-point (FP) Numbers</vt:lpstr>
      <vt:lpstr>Binary Representation</vt:lpstr>
      <vt:lpstr>PowerPoint Presentation</vt:lpstr>
      <vt:lpstr>IEEE 754 FP Single Precision  </vt:lpstr>
      <vt:lpstr>IEEE 754 FP Single Precision  </vt:lpstr>
      <vt:lpstr>Sign of FP number vs. Sign of Exponent</vt:lpstr>
      <vt:lpstr>Example 1: + 1.1000000111000010 * 2-16 </vt:lpstr>
      <vt:lpstr>Example 2: - 1.1000000111000010 * 2+16 </vt:lpstr>
      <vt:lpstr>Example 3: Converting from Decimal to IEEE754</vt:lpstr>
      <vt:lpstr>Special Representations</vt:lpstr>
      <vt:lpstr>Special Representations: what we need to know</vt:lpstr>
      <vt:lpstr>Special Representations: what we need to know</vt:lpstr>
      <vt:lpstr>FP Representation: Interpretation</vt:lpstr>
      <vt:lpstr>FP Representation: Interpretation</vt:lpstr>
      <vt:lpstr>Double Precision</vt:lpstr>
      <vt:lpstr>Thinking Questions</vt:lpstr>
      <vt:lpstr>Bit Patterns</vt:lpstr>
      <vt:lpstr>PowerPoint Presentation</vt:lpstr>
      <vt:lpstr>Limitation: Precision and Accuracy  </vt:lpstr>
      <vt:lpstr>Limitation: Range of Values</vt:lpstr>
      <vt:lpstr>Overflow and Underflow</vt:lpstr>
      <vt:lpstr>Summary</vt:lpstr>
      <vt:lpstr>To-Do List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FPops</dc:title>
  <dc:creator>lyang</dc:creator>
  <cp:lastModifiedBy>Microsoft Office User</cp:lastModifiedBy>
  <cp:revision>68</cp:revision>
  <dcterms:created xsi:type="dcterms:W3CDTF">2003-07-18T17:49:37Z</dcterms:created>
  <dcterms:modified xsi:type="dcterms:W3CDTF">2021-05-27T22:11:04Z</dcterms:modified>
</cp:coreProperties>
</file>