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4"/>
  </p:handoutMasterIdLst>
  <p:sldIdLst>
    <p:sldId id="345" r:id="rId2"/>
    <p:sldId id="256" r:id="rId3"/>
    <p:sldId id="292" r:id="rId4"/>
    <p:sldId id="283" r:id="rId5"/>
    <p:sldId id="296" r:id="rId6"/>
    <p:sldId id="298" r:id="rId7"/>
    <p:sldId id="290" r:id="rId8"/>
    <p:sldId id="293" r:id="rId9"/>
    <p:sldId id="289" r:id="rId10"/>
    <p:sldId id="294" r:id="rId11"/>
    <p:sldId id="295" r:id="rId12"/>
    <p:sldId id="281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8D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575" autoAdjust="0"/>
  </p:normalViewPr>
  <p:slideViewPr>
    <p:cSldViewPr>
      <p:cViewPr varScale="1">
        <p:scale>
          <a:sx n="103" d="100"/>
          <a:sy n="103" d="100"/>
        </p:scale>
        <p:origin x="143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050">
            <a:extLst>
              <a:ext uri="{FF2B5EF4-FFF2-40B4-BE49-F238E27FC236}">
                <a16:creationId xmlns:a16="http://schemas.microsoft.com/office/drawing/2014/main" id="{82676D63-E3F4-42A6-9C13-824B5B459CB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2051">
            <a:extLst>
              <a:ext uri="{FF2B5EF4-FFF2-40B4-BE49-F238E27FC236}">
                <a16:creationId xmlns:a16="http://schemas.microsoft.com/office/drawing/2014/main" id="{352D2C07-322A-459E-85E3-AF975DDAA32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2052">
            <a:extLst>
              <a:ext uri="{FF2B5EF4-FFF2-40B4-BE49-F238E27FC236}">
                <a16:creationId xmlns:a16="http://schemas.microsoft.com/office/drawing/2014/main" id="{937C42BA-3216-4A7C-929D-0CAC42A38EB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5" name="Rectangle 2053">
            <a:extLst>
              <a:ext uri="{FF2B5EF4-FFF2-40B4-BE49-F238E27FC236}">
                <a16:creationId xmlns:a16="http://schemas.microsoft.com/office/drawing/2014/main" id="{A683F4AB-C9D8-4761-8B5D-0279DCF3A13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A071C88-92AC-4B83-BB64-99645C60B5B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542242E-1E69-4CA9-929B-2859A748FD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EFA20E1-7B77-4A07-B6D8-6E3F82BCFA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4694B72-A707-4DAE-AF8D-287F84FB27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FB79A2-3CC1-40B4-907C-62EA72CA8A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0611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32C336A-8494-4E12-A519-83ECB28F92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DE37043-6895-4035-9D38-FF595DE8B9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AAFD562-5E38-45A8-A953-E9CD876523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30B1D7-9419-4BCC-81BA-ADB9464680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9311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9382B96-BA08-472F-8483-1E5F7AE6CF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3CB4221-BAA1-4FF4-803F-EC11015301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1D75425-9C5B-46D4-A701-3FE0E505E0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915E4F-B7AD-4B62-9E51-485048A509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2845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9613275-D5BF-45D7-A948-2A974C6D43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A48C0D2-C25F-4AB2-8397-6F125A7626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0485208-DE54-41EB-B0FD-54B0E168A1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824FC9-618F-4FB0-BFD4-53E3DA9F10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6549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B2A2D69-93BA-43C4-967E-0E37E6F02A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4A1D9A2-3507-491E-BBF1-66E3B46645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39778F8-0A38-4A71-949A-5F67B72A69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B4F29F-BC0E-4991-872C-F8AC38937A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5474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346AC3-3002-4D6B-AAB6-6D27828EF7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B998C6-9E05-4F05-9299-330C51EA93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B3DD48-6C6D-4A37-8991-36D99FC1DE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9499A7-8E1E-449E-BC6A-C05639739D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6717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39FE0BF-334A-49F2-A884-6830DF26AB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8BAB255-8915-4B90-9456-F863CE375C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6277168-C2C0-4057-8347-3FB2D8090F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3C1664-90C5-4FB0-9ADA-8383913C95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2043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EEE372E-086D-475C-ADCA-F8C58B564D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B917C79-1A24-4CBC-87C7-921F346FDC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894C623-1E0F-40D7-8033-175CC698A3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36C99A-D3B9-42EF-9D7E-8799535DC7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6209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544F45F-A720-4ADB-9C97-D378749642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4DF6253-C52F-4DC1-B62A-B3CD3670EB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88C06FB-1FD9-4311-941D-A7685F01AF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814D13-D89C-4866-B67E-9027A1AA0D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0111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FCE6F1-AD74-4BDB-9B87-5C2D719B87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6ECD79-64B4-41CC-B488-548745554B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C6FF69-08D7-4C78-90CC-A13414967B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62CCB6-9A06-43E3-87A4-400B7BED8C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7112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20B12C-8F44-40B1-BF04-A7970CB1D0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31C7A2-7B3C-407A-B083-5A34B6F0AB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F4CE86-22E4-4B09-B4BF-DFE2C833E2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824941-9D14-4402-994E-65CC0E9A39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158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>
            <a:alpha val="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536BA42-420C-4A1B-A91B-27380A5255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8CF7C21-6BA0-4BC7-8E1B-EEC782644F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6DDDA8A-AF5B-47AE-8203-97458A6C301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37A2E38-EB94-47B6-9FBB-5C131A08C75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5C675EB-6522-433A-9974-7BF6093B6FB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DD960B5-A28B-46A8-95DE-61348679A32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hyperlink" Target="https://streaming.cpp.edu/media/Lecture5d-FPAdd/0_iwfk7fcu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23DAE-EEF1-0946-BCF9-DFF8D3E40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Lecture 5d: FP Addition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64D9A-8AFF-8540-BE01-C0C216AD5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To watch lecture video click link below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Lecture 5d video 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To view slides, continue to next slide</a:t>
            </a:r>
          </a:p>
        </p:txBody>
      </p:sp>
      <p:pic>
        <p:nvPicPr>
          <p:cNvPr id="5" name="Picture 4" descr="video logo" title="Figure">
            <a:extLst>
              <a:ext uri="{FF2B5EF4-FFF2-40B4-BE49-F238E27FC236}">
                <a16:creationId xmlns:a16="http://schemas.microsoft.com/office/drawing/2014/main" id="{936F8EAE-E4EF-164C-AA05-E2F54C5B7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3124200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139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CF043-7217-CB43-B431-616C080C2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FP Subtraction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DEE76-7422-304F-8BCA-3C4C35DBD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r>
              <a:rPr lang="en-US" sz="2800" dirty="0"/>
              <a:t>The hardware diagram (with minor modification) can actually perform FP subtraction</a:t>
            </a:r>
          </a:p>
          <a:p>
            <a:pPr lvl="1"/>
            <a:r>
              <a:rPr lang="en-US" sz="2400" dirty="0"/>
              <a:t>In the diagram the sign of two input data is not connected to the output’s sign.</a:t>
            </a:r>
          </a:p>
          <a:p>
            <a:pPr lvl="1"/>
            <a:r>
              <a:rPr lang="en-US" sz="2400" dirty="0"/>
              <a:t>We can use a – b =&gt; a + (-b)  if we deal with signs properly.</a:t>
            </a:r>
          </a:p>
          <a:p>
            <a:pPr lvl="1"/>
            <a:r>
              <a:rPr lang="en-US" sz="2400" dirty="0"/>
              <a:t>Details omitted here.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471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BD116-66C3-2447-9F9A-923B01114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Overflow and Underflow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E42F6-3390-5548-B19F-25F6CEA73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371600"/>
            <a:ext cx="7696200" cy="4724400"/>
          </a:xfrm>
        </p:spPr>
        <p:txBody>
          <a:bodyPr/>
          <a:lstStyle/>
          <a:p>
            <a:r>
              <a:rPr lang="en-US" sz="2400" dirty="0"/>
              <a:t>During the addition, overflow and underflow may occur.</a:t>
            </a:r>
          </a:p>
          <a:p>
            <a:r>
              <a:rPr lang="en-US" sz="2400" dirty="0"/>
              <a:t>Could you give an example, i.e. give two FP numbers </a:t>
            </a:r>
            <a:r>
              <a:rPr lang="en-US" sz="2400" i="1" dirty="0">
                <a:solidFill>
                  <a:srgbClr val="0070C0"/>
                </a:solidFill>
              </a:rPr>
              <a:t>a</a:t>
            </a:r>
            <a:r>
              <a:rPr lang="en-US" sz="2400" dirty="0"/>
              <a:t> and </a:t>
            </a:r>
            <a:r>
              <a:rPr lang="en-US" sz="2400" i="1" dirty="0">
                <a:solidFill>
                  <a:srgbClr val="0070C0"/>
                </a:solidFill>
              </a:rPr>
              <a:t>b</a:t>
            </a:r>
            <a:r>
              <a:rPr lang="en-US" sz="2400" dirty="0"/>
              <a:t> such that </a:t>
            </a:r>
            <a:r>
              <a:rPr lang="en-US" sz="2400" i="1" dirty="0">
                <a:solidFill>
                  <a:srgbClr val="0070C0"/>
                </a:solidFill>
              </a:rPr>
              <a:t>a + b </a:t>
            </a:r>
            <a:r>
              <a:rPr lang="en-US" sz="2400" dirty="0"/>
              <a:t>would have an overflow?  </a:t>
            </a:r>
          </a:p>
          <a:p>
            <a:pPr marL="0" indent="0">
              <a:buNone/>
            </a:pPr>
            <a:endParaRPr lang="en-US" sz="2400" dirty="0"/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Overflow</a:t>
            </a:r>
            <a:r>
              <a:rPr lang="en-US" sz="2000" dirty="0"/>
              <a:t>:  a = ?   b = ?	(note: many possible a’s and b’s.)</a:t>
            </a:r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(Review Overflow/Underflow definition in Lecture 5c. More to discuss at Lecture 5e FP Multiplication.)</a:t>
            </a:r>
          </a:p>
        </p:txBody>
      </p:sp>
    </p:spTree>
    <p:extLst>
      <p:ext uri="{BB962C8B-B14F-4D97-AF65-F5344CB8AC3E}">
        <p14:creationId xmlns:p14="http://schemas.microsoft.com/office/powerpoint/2010/main" val="3262944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7BCF1870-1A5B-45FF-9DDF-B3C6E8A52C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Floating Point Complexities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7B5CA509-75F0-4874-9CB7-0DD215F835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7772400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Accuracy can be a big problem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May not be associative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dirty="0">
                <a:solidFill>
                  <a:srgbClr val="0070C0"/>
                </a:solidFill>
              </a:rPr>
              <a:t>x+(</a:t>
            </a:r>
            <a:r>
              <a:rPr lang="en-US" altLang="en-US" sz="1800" dirty="0" err="1">
                <a:solidFill>
                  <a:srgbClr val="0070C0"/>
                </a:solidFill>
              </a:rPr>
              <a:t>y+z</a:t>
            </a:r>
            <a:r>
              <a:rPr lang="en-US" altLang="en-US" sz="1800" dirty="0">
                <a:solidFill>
                  <a:srgbClr val="0070C0"/>
                </a:solidFill>
              </a:rPr>
              <a:t>)= -1.5*10</a:t>
            </a:r>
            <a:r>
              <a:rPr lang="en-US" altLang="en-US" sz="1800" baseline="30000" dirty="0">
                <a:solidFill>
                  <a:srgbClr val="0070C0"/>
                </a:solidFill>
              </a:rPr>
              <a:t>38</a:t>
            </a:r>
            <a:r>
              <a:rPr lang="en-US" altLang="en-US" sz="1800" dirty="0">
                <a:solidFill>
                  <a:srgbClr val="0070C0"/>
                </a:solidFill>
              </a:rPr>
              <a:t>+(1.5*10</a:t>
            </a:r>
            <a:r>
              <a:rPr lang="en-US" altLang="en-US" sz="1800" baseline="30000" dirty="0">
                <a:solidFill>
                  <a:srgbClr val="0070C0"/>
                </a:solidFill>
              </a:rPr>
              <a:t>38</a:t>
            </a:r>
            <a:r>
              <a:rPr lang="en-US" altLang="en-US" sz="1800" dirty="0">
                <a:solidFill>
                  <a:srgbClr val="0070C0"/>
                </a:solidFill>
              </a:rPr>
              <a:t>+1.0)= -1.5*10</a:t>
            </a:r>
            <a:r>
              <a:rPr lang="en-US" altLang="en-US" sz="1800" baseline="30000" dirty="0">
                <a:solidFill>
                  <a:srgbClr val="0070C0"/>
                </a:solidFill>
              </a:rPr>
              <a:t>38</a:t>
            </a:r>
            <a:r>
              <a:rPr lang="en-US" altLang="en-US" sz="1800" dirty="0">
                <a:solidFill>
                  <a:srgbClr val="0070C0"/>
                </a:solidFill>
              </a:rPr>
              <a:t>+1.5*10</a:t>
            </a:r>
            <a:r>
              <a:rPr lang="en-US" altLang="en-US" sz="1800" baseline="30000" dirty="0">
                <a:solidFill>
                  <a:srgbClr val="0070C0"/>
                </a:solidFill>
              </a:rPr>
              <a:t>38</a:t>
            </a:r>
            <a:r>
              <a:rPr lang="en-US" altLang="en-US" sz="1800" dirty="0">
                <a:solidFill>
                  <a:srgbClr val="0070C0"/>
                </a:solidFill>
              </a:rPr>
              <a:t>=0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dirty="0">
                <a:solidFill>
                  <a:srgbClr val="0070C0"/>
                </a:solidFill>
              </a:rPr>
              <a:t>(</a:t>
            </a:r>
            <a:r>
              <a:rPr lang="en-US" altLang="en-US" sz="1800" dirty="0" err="1">
                <a:solidFill>
                  <a:srgbClr val="0070C0"/>
                </a:solidFill>
              </a:rPr>
              <a:t>x+y</a:t>
            </a:r>
            <a:r>
              <a:rPr lang="en-US" altLang="en-US" sz="1800" dirty="0">
                <a:solidFill>
                  <a:srgbClr val="0070C0"/>
                </a:solidFill>
              </a:rPr>
              <a:t>)+z=(-1.5*10</a:t>
            </a:r>
            <a:r>
              <a:rPr lang="en-US" altLang="en-US" sz="1800" baseline="30000" dirty="0">
                <a:solidFill>
                  <a:srgbClr val="0070C0"/>
                </a:solidFill>
              </a:rPr>
              <a:t>38</a:t>
            </a:r>
            <a:r>
              <a:rPr lang="en-US" altLang="en-US" sz="1800" dirty="0">
                <a:solidFill>
                  <a:srgbClr val="0070C0"/>
                </a:solidFill>
              </a:rPr>
              <a:t>+1.5*10</a:t>
            </a:r>
            <a:r>
              <a:rPr lang="en-US" altLang="en-US" sz="1800" baseline="30000" dirty="0">
                <a:solidFill>
                  <a:srgbClr val="0070C0"/>
                </a:solidFill>
              </a:rPr>
              <a:t>38</a:t>
            </a:r>
            <a:r>
              <a:rPr lang="en-US" altLang="en-US" sz="1800" dirty="0">
                <a:solidFill>
                  <a:srgbClr val="0070C0"/>
                </a:solidFill>
              </a:rPr>
              <a:t>)+1.0=0+1.0=1.0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Limited accuracy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dirty="0"/>
              <a:t>IEEE 754 keeps two extra bits, guard and round during addition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Other complexities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dirty="0"/>
              <a:t>positive divided by zero yields “infinity”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dirty="0"/>
              <a:t>zero divide by zero yields “not a number”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Standard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Implementing the standard can be tricky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Not using the standard can be even worse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Pitfalls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see </a:t>
            </a:r>
            <a:r>
              <a:rPr lang="en-US" altLang="en-US" sz="2000" dirty="0" err="1"/>
              <a:t>zyBook</a:t>
            </a:r>
            <a:r>
              <a:rPr lang="en-US" altLang="en-US" sz="2000" dirty="0"/>
              <a:t> 3.9 for description of 80x86 and Pentium bug!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 dirty="0"/>
              <a:t>Optional, not for credit.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3D2E1F85-373D-43E7-A75E-3147441E8F1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solidFill>
                  <a:srgbClr val="FF0000"/>
                </a:solidFill>
              </a:rPr>
              <a:t>Lecture 5d: Floating Point  Addition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72A1E96-7680-4F9B-816F-19986C36CC7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1A44F-56C9-1D4E-A638-DE1E915A7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555321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How to add two FP numbers?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889AB-BAFC-274B-B160-58F26E80F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r>
              <a:rPr lang="en-US" sz="2400" dirty="0"/>
              <a:t>Let’s review how we do in decimals</a:t>
            </a:r>
          </a:p>
          <a:p>
            <a:pPr marL="0" indent="0">
              <a:buNone/>
            </a:pPr>
            <a:r>
              <a:rPr lang="en-US" sz="2400" dirty="0"/>
              <a:t>	Example:  </a:t>
            </a:r>
            <a:r>
              <a:rPr lang="en-US" sz="2400" dirty="0">
                <a:solidFill>
                  <a:srgbClr val="0070C0"/>
                </a:solidFill>
              </a:rPr>
              <a:t>9.986 * 10</a:t>
            </a:r>
            <a:r>
              <a:rPr lang="en-US" sz="2400" baseline="30000" dirty="0">
                <a:solidFill>
                  <a:srgbClr val="0070C0"/>
                </a:solidFill>
              </a:rPr>
              <a:t>3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+ </a:t>
            </a:r>
            <a:r>
              <a:rPr lang="en-US" sz="2400" dirty="0">
                <a:solidFill>
                  <a:srgbClr val="0070C0"/>
                </a:solidFill>
              </a:rPr>
              <a:t>7.836 * 10</a:t>
            </a:r>
            <a:r>
              <a:rPr lang="en-US" sz="2400" baseline="30000" dirty="0">
                <a:solidFill>
                  <a:srgbClr val="0070C0"/>
                </a:solidFill>
              </a:rPr>
              <a:t>2</a:t>
            </a:r>
          </a:p>
          <a:p>
            <a:pPr marL="0" indent="0">
              <a:buNone/>
            </a:pPr>
            <a:endParaRPr lang="en-US" sz="2400" baseline="30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Step 1: </a:t>
            </a:r>
            <a:r>
              <a:rPr lang="en-US" sz="2000" dirty="0"/>
              <a:t>Align exponents (shift the number with smaller exponent)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0070C0"/>
                </a:solidFill>
              </a:rPr>
              <a:t> 9.986 * 10</a:t>
            </a:r>
            <a:r>
              <a:rPr lang="en-US" sz="2000" baseline="30000" dirty="0">
                <a:solidFill>
                  <a:srgbClr val="0070C0"/>
                </a:solidFill>
              </a:rPr>
              <a:t>3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+ </a:t>
            </a:r>
            <a:r>
              <a:rPr lang="en-US" sz="2000" dirty="0">
                <a:solidFill>
                  <a:srgbClr val="00B050"/>
                </a:solidFill>
              </a:rPr>
              <a:t>0.7836 * 10</a:t>
            </a:r>
            <a:r>
              <a:rPr lang="en-US" sz="2000" baseline="30000" dirty="0">
                <a:solidFill>
                  <a:srgbClr val="00B050"/>
                </a:solidFill>
              </a:rPr>
              <a:t>3</a:t>
            </a:r>
          </a:p>
          <a:p>
            <a:pPr marL="0" indent="0">
              <a:buNone/>
            </a:pPr>
            <a:endParaRPr lang="en-US" sz="2000" baseline="30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Step 2: </a:t>
            </a:r>
            <a:r>
              <a:rPr lang="en-US" sz="2000" dirty="0"/>
              <a:t>Add fractions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0070C0"/>
                </a:solidFill>
              </a:rPr>
              <a:t>9.986 + 0.7836 = 10.7696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</a:t>
            </a:r>
            <a:r>
              <a:rPr lang="en-US" sz="2000" dirty="0"/>
              <a:t>(i.e. 10.7696 * 10</a:t>
            </a:r>
            <a:r>
              <a:rPr lang="en-US" sz="2000" baseline="30000" dirty="0"/>
              <a:t>3</a:t>
            </a:r>
            <a:r>
              <a:rPr lang="en-US" sz="2000" dirty="0"/>
              <a:t>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Step 3</a:t>
            </a:r>
            <a:r>
              <a:rPr lang="en-US" sz="2000" dirty="0"/>
              <a:t>: Normalize the sum</a:t>
            </a:r>
          </a:p>
          <a:p>
            <a:pPr marL="0" indent="0">
              <a:buNone/>
            </a:pPr>
            <a:r>
              <a:rPr lang="en-US" sz="2000" dirty="0"/>
              <a:t>	 10.7696 * 10</a:t>
            </a:r>
            <a:r>
              <a:rPr lang="en-US" sz="2000" baseline="30000" dirty="0"/>
              <a:t>3  </a:t>
            </a:r>
            <a:r>
              <a:rPr lang="en-US" sz="2000" dirty="0"/>
              <a:t>=&gt; 1.07696 * 10</a:t>
            </a:r>
            <a:r>
              <a:rPr lang="en-US" sz="2000" baseline="30000" dirty="0"/>
              <a:t>4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Step 4</a:t>
            </a:r>
            <a:r>
              <a:rPr lang="en-US" sz="2000" dirty="0"/>
              <a:t>: Rounding</a:t>
            </a:r>
          </a:p>
          <a:p>
            <a:pPr marL="0" indent="0">
              <a:buNone/>
            </a:pPr>
            <a:r>
              <a:rPr lang="en-US" sz="2000" dirty="0"/>
              <a:t>	 1.07696 * 10</a:t>
            </a:r>
            <a:r>
              <a:rPr lang="en-US" sz="2000" baseline="30000" dirty="0"/>
              <a:t>4  </a:t>
            </a:r>
            <a:r>
              <a:rPr lang="en-US" sz="2000" dirty="0"/>
              <a:t>=&gt; </a:t>
            </a:r>
            <a:r>
              <a:rPr lang="en-US" sz="2000" dirty="0">
                <a:solidFill>
                  <a:srgbClr val="FF0000"/>
                </a:solidFill>
              </a:rPr>
              <a:t>1.0770 * 10</a:t>
            </a:r>
            <a:r>
              <a:rPr lang="en-US" sz="2000" baseline="30000" dirty="0">
                <a:solidFill>
                  <a:srgbClr val="FF0000"/>
                </a:solidFill>
              </a:rPr>
              <a:t>4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5" name="Teardrop 4" descr="Which number to shift?" title="Question">
            <a:extLst>
              <a:ext uri="{FF2B5EF4-FFF2-40B4-BE49-F238E27FC236}">
                <a16:creationId xmlns:a16="http://schemas.microsoft.com/office/drawing/2014/main" id="{9D9CFC5A-C945-984C-A56F-83B87A72E888}"/>
              </a:ext>
            </a:extLst>
          </p:cNvPr>
          <p:cNvSpPr/>
          <p:nvPr/>
        </p:nvSpPr>
        <p:spPr>
          <a:xfrm>
            <a:off x="5135671" y="2933700"/>
            <a:ext cx="3352800" cy="1600200"/>
          </a:xfrm>
          <a:prstGeom prst="teardrop">
            <a:avLst>
              <a:gd name="adj" fmla="val 1082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</a:rPr>
              <a:t>Why shift the number with smaller exponent, not the one with larger exponent?</a:t>
            </a:r>
          </a:p>
        </p:txBody>
      </p:sp>
    </p:spTree>
    <p:extLst>
      <p:ext uri="{BB962C8B-B14F-4D97-AF65-F5344CB8AC3E}">
        <p14:creationId xmlns:p14="http://schemas.microsoft.com/office/powerpoint/2010/main" val="385525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BD2999AC-AA7D-4223-9BFF-6EE2B6FC7A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Floating Point Addition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46771DFA-6AB3-44A6-BCAA-686430DE64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3716" y="1295400"/>
            <a:ext cx="8077200" cy="5410200"/>
          </a:xfrm>
        </p:spPr>
        <p:txBody>
          <a:bodyPr/>
          <a:lstStyle/>
          <a:p>
            <a:pPr eaLnBrk="1" hangingPunct="1">
              <a:spcBef>
                <a:spcPts val="72"/>
              </a:spcBef>
            </a:pPr>
            <a:r>
              <a:rPr lang="en-US" altLang="en-US" sz="2400" dirty="0"/>
              <a:t>Addition of FP in binary is the same as that of decimal values</a:t>
            </a:r>
          </a:p>
          <a:p>
            <a:pPr lvl="1" eaLnBrk="1" hangingPunct="1">
              <a:spcBef>
                <a:spcPts val="72"/>
              </a:spcBef>
            </a:pPr>
            <a:r>
              <a:rPr lang="en-US" altLang="en-US" sz="2000" dirty="0"/>
              <a:t>Here we assume adding two positive FP numbers.</a:t>
            </a:r>
          </a:p>
          <a:p>
            <a:pPr lvl="1" eaLnBrk="1" hangingPunct="1">
              <a:spcBef>
                <a:spcPts val="72"/>
              </a:spcBef>
            </a:pPr>
            <a:endParaRPr lang="en-US" altLang="en-US" sz="2800" dirty="0"/>
          </a:p>
          <a:p>
            <a:pPr eaLnBrk="1" hangingPunct="1">
              <a:spcBef>
                <a:spcPts val="72"/>
              </a:spcBef>
            </a:pPr>
            <a:r>
              <a:rPr lang="en-US" altLang="en-US" sz="2400" dirty="0"/>
              <a:t>Algorithm idea</a:t>
            </a:r>
          </a:p>
          <a:p>
            <a:pPr lvl="1" eaLnBrk="1" hangingPunct="1">
              <a:spcBef>
                <a:spcPts val="72"/>
              </a:spcBef>
            </a:pPr>
            <a:r>
              <a:rPr lang="en-US" altLang="en-US" sz="2000" dirty="0"/>
              <a:t>Step 1: shift the fraction of the one with smaller exponent (</a:t>
            </a:r>
            <a:r>
              <a:rPr lang="en-US" altLang="en-US" sz="2000" dirty="0">
                <a:solidFill>
                  <a:srgbClr val="C00000"/>
                </a:solidFill>
              </a:rPr>
              <a:t>Exponent compare, shift/alignment</a:t>
            </a:r>
            <a:r>
              <a:rPr lang="en-US" altLang="en-US" sz="2000" dirty="0"/>
              <a:t>)</a:t>
            </a:r>
          </a:p>
          <a:p>
            <a:pPr lvl="1" eaLnBrk="1" hangingPunct="1">
              <a:spcBef>
                <a:spcPts val="72"/>
              </a:spcBef>
            </a:pPr>
            <a:r>
              <a:rPr lang="en-US" altLang="en-US" sz="2000" dirty="0"/>
              <a:t>Step 2: </a:t>
            </a:r>
            <a:r>
              <a:rPr lang="en-US" altLang="en-US" sz="2000" dirty="0">
                <a:solidFill>
                  <a:srgbClr val="C00000"/>
                </a:solidFill>
              </a:rPr>
              <a:t>add</a:t>
            </a:r>
            <a:r>
              <a:rPr lang="en-US" altLang="en-US" sz="2000" dirty="0"/>
              <a:t> the fractions </a:t>
            </a:r>
          </a:p>
          <a:p>
            <a:pPr lvl="1" eaLnBrk="1" hangingPunct="1">
              <a:spcBef>
                <a:spcPts val="72"/>
              </a:spcBef>
            </a:pPr>
            <a:r>
              <a:rPr lang="en-US" altLang="en-US" sz="2000" dirty="0"/>
              <a:t>Step 3: </a:t>
            </a:r>
            <a:r>
              <a:rPr lang="en-US" altLang="en-US" sz="2000" dirty="0">
                <a:solidFill>
                  <a:srgbClr val="C00000"/>
                </a:solidFill>
              </a:rPr>
              <a:t>normalize</a:t>
            </a:r>
            <a:r>
              <a:rPr lang="en-US" altLang="en-US" sz="2000" dirty="0"/>
              <a:t> the sum</a:t>
            </a:r>
          </a:p>
          <a:p>
            <a:pPr lvl="1" eaLnBrk="1" hangingPunct="1">
              <a:spcBef>
                <a:spcPts val="72"/>
              </a:spcBef>
            </a:pPr>
            <a:r>
              <a:rPr lang="en-US" altLang="en-US" sz="2000" dirty="0"/>
              <a:t>Step 4: </a:t>
            </a:r>
            <a:r>
              <a:rPr lang="en-US" altLang="en-US" sz="2000" dirty="0">
                <a:solidFill>
                  <a:srgbClr val="C00000"/>
                </a:solidFill>
              </a:rPr>
              <a:t>round</a:t>
            </a:r>
            <a:r>
              <a:rPr lang="en-US" altLang="en-US" sz="2000" dirty="0"/>
              <a:t> the sum</a:t>
            </a:r>
          </a:p>
          <a:p>
            <a:pPr marL="0" indent="0" eaLnBrk="1" hangingPunct="1">
              <a:spcBef>
                <a:spcPts val="72"/>
              </a:spcBef>
              <a:buNone/>
            </a:pPr>
            <a:endParaRPr lang="en-US" altLang="en-US" sz="2400" dirty="0"/>
          </a:p>
          <a:p>
            <a:pPr eaLnBrk="1" hangingPunct="1">
              <a:spcBef>
                <a:spcPts val="72"/>
              </a:spcBef>
            </a:pPr>
            <a:r>
              <a:rPr lang="en-US" altLang="en-US" sz="2400" dirty="0"/>
              <a:t>Example</a:t>
            </a:r>
          </a:p>
          <a:p>
            <a:pPr eaLnBrk="1" hangingPunct="1">
              <a:spcBef>
                <a:spcPts val="72"/>
              </a:spcBef>
            </a:pPr>
            <a:endParaRPr lang="en-US" altLang="en-US" sz="2400" dirty="0"/>
          </a:p>
          <a:p>
            <a:pPr eaLnBrk="1" hangingPunct="1">
              <a:spcBef>
                <a:spcPts val="72"/>
              </a:spcBef>
            </a:pPr>
            <a:r>
              <a:rPr lang="en-US" altLang="en-US" sz="2400" dirty="0"/>
              <a:t>Flowchart </a:t>
            </a:r>
          </a:p>
          <a:p>
            <a:pPr lvl="1" eaLnBrk="1" hangingPunct="1">
              <a:spcBef>
                <a:spcPts val="72"/>
              </a:spcBef>
            </a:pPr>
            <a:r>
              <a:rPr lang="en-US" altLang="en-US" sz="1800" dirty="0"/>
              <a:t>In this class, we will ignore the discussion of Exception, as well as the need for “re-normalization” caused by “</a:t>
            </a:r>
            <a:r>
              <a:rPr lang="en-US" altLang="en-US" sz="1800"/>
              <a:t>rounding”.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3D8D6-1D2A-1C45-AC1E-807F94C9A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685800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FP Addition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E605C-36D3-1A40-9861-330AA742D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r>
              <a:rPr lang="en-US" sz="2400" dirty="0"/>
              <a:t>Same as in decimal </a:t>
            </a:r>
          </a:p>
          <a:p>
            <a:r>
              <a:rPr lang="en-US" sz="2400" dirty="0"/>
              <a:t>Example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0070C0"/>
                </a:solidFill>
              </a:rPr>
              <a:t>1.11011 * 2</a:t>
            </a:r>
            <a:r>
              <a:rPr lang="en-US" sz="2400" baseline="30000" dirty="0">
                <a:solidFill>
                  <a:srgbClr val="0070C0"/>
                </a:solidFill>
              </a:rPr>
              <a:t>2</a:t>
            </a:r>
            <a:r>
              <a:rPr lang="en-US" sz="2400" dirty="0">
                <a:solidFill>
                  <a:srgbClr val="0070C0"/>
                </a:solidFill>
              </a:rPr>
              <a:t> + 1.01011 * 2</a:t>
            </a:r>
            <a:r>
              <a:rPr lang="en-US" sz="2400" baseline="30000" dirty="0">
                <a:solidFill>
                  <a:srgbClr val="0070C0"/>
                </a:solidFill>
              </a:rPr>
              <a:t>-1</a:t>
            </a:r>
          </a:p>
          <a:p>
            <a:pPr eaLnBrk="1" hangingPunct="1">
              <a:spcBef>
                <a:spcPts val="72"/>
              </a:spcBef>
            </a:pPr>
            <a:r>
              <a:rPr lang="en-US" altLang="en-US" sz="2400" dirty="0"/>
              <a:t>Step 1:  </a:t>
            </a:r>
            <a:r>
              <a:rPr lang="en-US" altLang="en-US" sz="2400" dirty="0">
                <a:solidFill>
                  <a:srgbClr val="C00000"/>
                </a:solidFill>
              </a:rPr>
              <a:t>Exponent compare, shift/alignment</a:t>
            </a:r>
          </a:p>
          <a:p>
            <a:pPr marL="457200" lvl="1" indent="0" eaLnBrk="1" hangingPunct="1">
              <a:spcBef>
                <a:spcPts val="72"/>
              </a:spcBef>
              <a:buNone/>
            </a:pPr>
            <a:r>
              <a:rPr lang="en-US" altLang="en-US" sz="2000" dirty="0">
                <a:solidFill>
                  <a:srgbClr val="C00000"/>
                </a:solidFill>
              </a:rPr>
              <a:t>	</a:t>
            </a:r>
            <a:r>
              <a:rPr lang="en-US" sz="2000" dirty="0">
                <a:solidFill>
                  <a:srgbClr val="0070C0"/>
                </a:solidFill>
              </a:rPr>
              <a:t> 1.11011 * 2</a:t>
            </a:r>
            <a:r>
              <a:rPr lang="en-US" sz="2000" baseline="30000" dirty="0">
                <a:solidFill>
                  <a:srgbClr val="0070C0"/>
                </a:solidFill>
              </a:rPr>
              <a:t>2</a:t>
            </a:r>
            <a:r>
              <a:rPr lang="en-US" sz="2000" dirty="0">
                <a:solidFill>
                  <a:srgbClr val="0070C0"/>
                </a:solidFill>
              </a:rPr>
              <a:t> + 0.00101011 * 2</a:t>
            </a:r>
            <a:r>
              <a:rPr lang="en-US" sz="2000" baseline="30000" dirty="0">
                <a:solidFill>
                  <a:srgbClr val="0070C0"/>
                </a:solidFill>
              </a:rPr>
              <a:t>2</a:t>
            </a:r>
            <a:endParaRPr lang="en-US" altLang="en-US" sz="2000" dirty="0"/>
          </a:p>
          <a:p>
            <a:pPr eaLnBrk="1" hangingPunct="1">
              <a:spcBef>
                <a:spcPts val="72"/>
              </a:spcBef>
            </a:pPr>
            <a:r>
              <a:rPr lang="en-US" altLang="en-US" sz="2400" dirty="0"/>
              <a:t>Step 2: </a:t>
            </a:r>
            <a:r>
              <a:rPr lang="en-US" altLang="en-US" sz="2400" dirty="0">
                <a:solidFill>
                  <a:srgbClr val="C00000"/>
                </a:solidFill>
              </a:rPr>
              <a:t>add</a:t>
            </a:r>
            <a:r>
              <a:rPr lang="en-US" altLang="en-US" sz="2400" dirty="0"/>
              <a:t>  </a:t>
            </a:r>
          </a:p>
          <a:p>
            <a:pPr marL="0" indent="0" eaLnBrk="1" hangingPunct="1">
              <a:spcBef>
                <a:spcPts val="72"/>
              </a:spcBef>
              <a:buNone/>
            </a:pPr>
            <a:r>
              <a:rPr lang="en-US" altLang="en-US" sz="2400" dirty="0"/>
              <a:t>	</a:t>
            </a:r>
            <a:r>
              <a:rPr lang="en-US" sz="2000" dirty="0">
                <a:solidFill>
                  <a:srgbClr val="0070C0"/>
                </a:solidFill>
              </a:rPr>
              <a:t> 1.11011 * 2</a:t>
            </a:r>
            <a:r>
              <a:rPr lang="en-US" sz="2000" baseline="30000" dirty="0">
                <a:solidFill>
                  <a:srgbClr val="0070C0"/>
                </a:solidFill>
              </a:rPr>
              <a:t>2</a:t>
            </a:r>
            <a:r>
              <a:rPr lang="en-US" sz="2000" dirty="0">
                <a:solidFill>
                  <a:srgbClr val="0070C0"/>
                </a:solidFill>
              </a:rPr>
              <a:t> + 0.00101011 * 2</a:t>
            </a:r>
            <a:r>
              <a:rPr lang="en-US" sz="2000" baseline="30000" dirty="0">
                <a:solidFill>
                  <a:srgbClr val="0070C0"/>
                </a:solidFill>
              </a:rPr>
              <a:t>2 </a:t>
            </a:r>
            <a:r>
              <a:rPr lang="en-US" sz="2000" dirty="0">
                <a:solidFill>
                  <a:srgbClr val="0070C0"/>
                </a:solidFill>
              </a:rPr>
              <a:t>= 10.000000011 * 2</a:t>
            </a:r>
            <a:r>
              <a:rPr lang="en-US" sz="2000" baseline="30000" dirty="0">
                <a:solidFill>
                  <a:srgbClr val="0070C0"/>
                </a:solidFill>
              </a:rPr>
              <a:t>2 </a:t>
            </a:r>
          </a:p>
          <a:p>
            <a:pPr eaLnBrk="1" hangingPunct="1">
              <a:spcBef>
                <a:spcPts val="72"/>
              </a:spcBef>
            </a:pPr>
            <a:r>
              <a:rPr lang="en-US" altLang="en-US" sz="2400" dirty="0"/>
              <a:t>Step 3: </a:t>
            </a:r>
            <a:r>
              <a:rPr lang="en-US" altLang="en-US" sz="2400" dirty="0">
                <a:solidFill>
                  <a:srgbClr val="C00000"/>
                </a:solidFill>
              </a:rPr>
              <a:t>normalize</a:t>
            </a:r>
            <a:r>
              <a:rPr lang="en-US" altLang="en-US" sz="2400" dirty="0"/>
              <a:t>  </a:t>
            </a:r>
          </a:p>
          <a:p>
            <a:pPr marL="0" indent="0" eaLnBrk="1" hangingPunct="1">
              <a:spcBef>
                <a:spcPts val="72"/>
              </a:spcBef>
              <a:buNone/>
            </a:pPr>
            <a:r>
              <a:rPr lang="en-US" altLang="en-US" sz="2400" dirty="0"/>
              <a:t>	</a:t>
            </a:r>
            <a:r>
              <a:rPr lang="en-US" sz="2000" dirty="0">
                <a:solidFill>
                  <a:srgbClr val="0070C0"/>
                </a:solidFill>
              </a:rPr>
              <a:t> 10.000000011 * 2</a:t>
            </a:r>
            <a:r>
              <a:rPr lang="en-US" sz="2000" baseline="30000" dirty="0">
                <a:solidFill>
                  <a:srgbClr val="0070C0"/>
                </a:solidFill>
              </a:rPr>
              <a:t>2  </a:t>
            </a:r>
            <a:r>
              <a:rPr lang="en-US" sz="2000" dirty="0">
                <a:solidFill>
                  <a:srgbClr val="0070C0"/>
                </a:solidFill>
              </a:rPr>
              <a:t>=&gt; 1.0000000011* 2</a:t>
            </a:r>
            <a:r>
              <a:rPr lang="en-US" sz="2000" baseline="30000" dirty="0">
                <a:solidFill>
                  <a:srgbClr val="0070C0"/>
                </a:solidFill>
              </a:rPr>
              <a:t>3</a:t>
            </a:r>
            <a:endParaRPr lang="en-US" altLang="en-US" sz="2000" baseline="30000" dirty="0"/>
          </a:p>
          <a:p>
            <a:pPr eaLnBrk="1" hangingPunct="1">
              <a:spcBef>
                <a:spcPts val="72"/>
              </a:spcBef>
            </a:pPr>
            <a:r>
              <a:rPr lang="en-US" altLang="en-US" sz="2400" dirty="0"/>
              <a:t>Step 4: </a:t>
            </a:r>
            <a:r>
              <a:rPr lang="en-US" altLang="en-US" sz="2400" dirty="0">
                <a:solidFill>
                  <a:srgbClr val="C00000"/>
                </a:solidFill>
              </a:rPr>
              <a:t>round</a:t>
            </a:r>
            <a:r>
              <a:rPr lang="en-US" altLang="en-US" sz="2400" dirty="0"/>
              <a:t>  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0070C0"/>
                </a:solidFill>
              </a:rPr>
              <a:t>1.0000000011* 2</a:t>
            </a:r>
            <a:r>
              <a:rPr lang="en-US" sz="2000" baseline="30000" dirty="0">
                <a:solidFill>
                  <a:srgbClr val="0070C0"/>
                </a:solidFill>
              </a:rPr>
              <a:t>3 </a:t>
            </a:r>
            <a:r>
              <a:rPr lang="en-US" sz="2000" dirty="0">
                <a:solidFill>
                  <a:srgbClr val="0070C0"/>
                </a:solidFill>
              </a:rPr>
              <a:t>=&gt; </a:t>
            </a:r>
            <a:r>
              <a:rPr lang="en-US" sz="2000" dirty="0">
                <a:solidFill>
                  <a:srgbClr val="FF0000"/>
                </a:solidFill>
              </a:rPr>
              <a:t>1.00000 * 2</a:t>
            </a:r>
            <a:r>
              <a:rPr lang="en-US" sz="2000" baseline="30000" dirty="0">
                <a:solidFill>
                  <a:srgbClr val="FF0000"/>
                </a:solidFill>
              </a:rPr>
              <a:t>3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967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3D8D6-1D2A-1C45-AC1E-807F94C9A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/>
          <a:lstStyle/>
          <a:p>
            <a:r>
              <a:rPr lang="en-US" sz="3200" dirty="0">
                <a:solidFill>
                  <a:srgbClr val="FF0000"/>
                </a:solidFill>
              </a:rPr>
              <a:t>FP Addition of IEEE 754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E605C-36D3-1A40-9861-330AA742D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2578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 	</a:t>
            </a:r>
            <a:r>
              <a:rPr lang="en-US" sz="1800" dirty="0">
                <a:solidFill>
                  <a:srgbClr val="0070C0"/>
                </a:solidFill>
              </a:rPr>
              <a:t>0 10000001 1101 1000 0000 0000 0000 000  </a:t>
            </a:r>
            <a:r>
              <a:rPr lang="en-US" sz="1800" dirty="0"/>
              <a:t>(1.11011 * 2</a:t>
            </a:r>
            <a:r>
              <a:rPr lang="en-US" sz="1800" baseline="30000" dirty="0"/>
              <a:t>2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    </a:t>
            </a:r>
            <a:r>
              <a:rPr lang="en-US" sz="1800" b="1" dirty="0"/>
              <a:t>+</a:t>
            </a:r>
            <a:r>
              <a:rPr lang="en-US" sz="1800" b="1" dirty="0">
                <a:solidFill>
                  <a:srgbClr val="0070C0"/>
                </a:solidFill>
              </a:rPr>
              <a:t> </a:t>
            </a:r>
            <a:r>
              <a:rPr lang="en-US" sz="1800" dirty="0">
                <a:solidFill>
                  <a:srgbClr val="0070C0"/>
                </a:solidFill>
              </a:rPr>
              <a:t>	0 01111110 0101 1000 0000 0000 0000 000 </a:t>
            </a:r>
            <a:r>
              <a:rPr lang="en-US" sz="1800" dirty="0"/>
              <a:t>(1.01011 * 2</a:t>
            </a:r>
            <a:r>
              <a:rPr lang="en-US" sz="1800" baseline="30000" dirty="0"/>
              <a:t>-1</a:t>
            </a:r>
            <a:r>
              <a:rPr lang="en-US" sz="1800" dirty="0"/>
              <a:t>)</a:t>
            </a:r>
          </a:p>
          <a:p>
            <a:pPr eaLnBrk="1" hangingPunct="1">
              <a:spcBef>
                <a:spcPts val="72"/>
              </a:spcBef>
            </a:pPr>
            <a:r>
              <a:rPr lang="en-US" altLang="en-US" sz="2000" dirty="0"/>
              <a:t>Step 1:  </a:t>
            </a:r>
            <a:r>
              <a:rPr lang="en-US" altLang="en-US" sz="2000" dirty="0">
                <a:solidFill>
                  <a:srgbClr val="C00000"/>
                </a:solidFill>
              </a:rPr>
              <a:t>Exponent compare, shift/alignment</a:t>
            </a:r>
          </a:p>
          <a:p>
            <a:pPr marL="457200" lvl="1" indent="0" eaLnBrk="1" hangingPunct="1">
              <a:spcBef>
                <a:spcPts val="72"/>
              </a:spcBef>
              <a:buNone/>
            </a:pPr>
            <a:r>
              <a:rPr lang="en-US" altLang="en-US" sz="2000" dirty="0">
                <a:solidFill>
                  <a:srgbClr val="C00000"/>
                </a:solidFill>
              </a:rPr>
              <a:t>	</a:t>
            </a:r>
            <a:r>
              <a:rPr lang="en-US" sz="2000" dirty="0">
                <a:solidFill>
                  <a:srgbClr val="0070C0"/>
                </a:solidFill>
              </a:rPr>
              <a:t>  </a:t>
            </a:r>
            <a:r>
              <a:rPr lang="en-US" sz="1800" dirty="0">
                <a:solidFill>
                  <a:srgbClr val="0070C0"/>
                </a:solidFill>
              </a:rPr>
              <a:t>10000001 -  01111110 = 3</a:t>
            </a:r>
            <a:r>
              <a:rPr lang="en-US" sz="1800" baseline="-25000" dirty="0">
                <a:solidFill>
                  <a:srgbClr val="0070C0"/>
                </a:solidFill>
              </a:rPr>
              <a:t>10</a:t>
            </a:r>
          </a:p>
          <a:p>
            <a:pPr marL="457200" lvl="1" indent="0" eaLnBrk="1" hangingPunct="1">
              <a:spcBef>
                <a:spcPts val="72"/>
              </a:spcBef>
              <a:buNone/>
            </a:pPr>
            <a:r>
              <a:rPr lang="en-US" altLang="en-US" sz="2000" baseline="-25000" dirty="0">
                <a:solidFill>
                  <a:srgbClr val="0070C0"/>
                </a:solidFill>
              </a:rPr>
              <a:t>	</a:t>
            </a:r>
            <a:r>
              <a:rPr lang="en-US" altLang="en-US" sz="2000" dirty="0"/>
              <a:t>2</a:t>
            </a:r>
            <a:r>
              <a:rPr lang="en-US" altLang="en-US" sz="2000" baseline="30000" dirty="0"/>
              <a:t>nd</a:t>
            </a:r>
            <a:r>
              <a:rPr lang="en-US" altLang="en-US" sz="2000" dirty="0"/>
              <a:t> number shift right 3 times (note: must recover hidden 1)</a:t>
            </a:r>
          </a:p>
          <a:p>
            <a:pPr marL="457200" lvl="1" indent="0" eaLnBrk="1" hangingPunct="1">
              <a:spcBef>
                <a:spcPts val="72"/>
              </a:spcBef>
              <a:buNone/>
            </a:pP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1800" dirty="0">
                <a:solidFill>
                  <a:srgbClr val="00B050"/>
                </a:solidFill>
              </a:rPr>
              <a:t>1</a:t>
            </a:r>
            <a:r>
              <a:rPr lang="en-US" sz="1800" dirty="0">
                <a:solidFill>
                  <a:srgbClr val="0070C0"/>
                </a:solidFill>
              </a:rPr>
              <a:t> 01011000000000000000000 =&gt; </a:t>
            </a:r>
            <a:r>
              <a:rPr lang="en-US" sz="1800" b="1" dirty="0">
                <a:solidFill>
                  <a:srgbClr val="BB8D11"/>
                </a:solidFill>
              </a:rPr>
              <a:t>000</a:t>
            </a:r>
            <a:r>
              <a:rPr lang="en-US" sz="1800" dirty="0">
                <a:solidFill>
                  <a:srgbClr val="0070C0"/>
                </a:solidFill>
              </a:rPr>
              <a:t>101011000000000000000000 </a:t>
            </a:r>
          </a:p>
          <a:p>
            <a:pPr eaLnBrk="1" hangingPunct="1">
              <a:spcBef>
                <a:spcPts val="72"/>
              </a:spcBef>
            </a:pPr>
            <a:r>
              <a:rPr lang="en-US" altLang="en-US" sz="2000" dirty="0"/>
              <a:t>Step 2: </a:t>
            </a:r>
            <a:r>
              <a:rPr lang="en-US" altLang="en-US" sz="2000" dirty="0">
                <a:solidFill>
                  <a:srgbClr val="C00000"/>
                </a:solidFill>
              </a:rPr>
              <a:t>add</a:t>
            </a:r>
            <a:r>
              <a:rPr lang="en-US" altLang="en-US" sz="2000" dirty="0"/>
              <a:t>  (with hidden 1 recovered)</a:t>
            </a:r>
          </a:p>
          <a:p>
            <a:pPr marL="0" indent="0" eaLnBrk="1" hangingPunct="1">
              <a:spcBef>
                <a:spcPts val="72"/>
              </a:spcBef>
              <a:buNone/>
            </a:pPr>
            <a:r>
              <a:rPr lang="en-US" sz="1600" dirty="0">
                <a:solidFill>
                  <a:srgbClr val="C00000"/>
                </a:solidFill>
              </a:rPr>
              <a:t>	1</a:t>
            </a:r>
            <a:r>
              <a:rPr lang="en-US" sz="1600" dirty="0">
                <a:solidFill>
                  <a:srgbClr val="0070C0"/>
                </a:solidFill>
              </a:rPr>
              <a:t>11011000 0000 0000 0000 000 + 000101011 000000000000000000 </a:t>
            </a:r>
          </a:p>
          <a:p>
            <a:pPr marL="0" indent="0" eaLnBrk="1" hangingPunct="1">
              <a:spcBef>
                <a:spcPts val="72"/>
              </a:spcBef>
              <a:buNone/>
            </a:pPr>
            <a:r>
              <a:rPr lang="en-US" sz="1600" dirty="0">
                <a:solidFill>
                  <a:srgbClr val="0070C0"/>
                </a:solidFill>
              </a:rPr>
              <a:t>	=&gt; </a:t>
            </a:r>
            <a:r>
              <a:rPr lang="en-US" sz="1600" b="1" dirty="0">
                <a:solidFill>
                  <a:srgbClr val="BB8D11"/>
                </a:solidFill>
              </a:rPr>
              <a:t>10</a:t>
            </a:r>
            <a:r>
              <a:rPr lang="en-US" sz="1600" dirty="0">
                <a:solidFill>
                  <a:srgbClr val="0070C0"/>
                </a:solidFill>
              </a:rPr>
              <a:t> 00000011 000000000000000000 </a:t>
            </a:r>
          </a:p>
          <a:p>
            <a:pPr eaLnBrk="1" hangingPunct="1">
              <a:spcBef>
                <a:spcPts val="72"/>
              </a:spcBef>
            </a:pPr>
            <a:r>
              <a:rPr lang="en-US" altLang="en-US" sz="2000" dirty="0"/>
              <a:t>Step 3: </a:t>
            </a:r>
            <a:r>
              <a:rPr lang="en-US" altLang="en-US" sz="2000" dirty="0">
                <a:solidFill>
                  <a:srgbClr val="C00000"/>
                </a:solidFill>
              </a:rPr>
              <a:t>normalize</a:t>
            </a:r>
            <a:r>
              <a:rPr lang="en-US" altLang="en-US" sz="2000" dirty="0"/>
              <a:t>  </a:t>
            </a:r>
          </a:p>
          <a:p>
            <a:pPr marL="0" indent="0" eaLnBrk="1" hangingPunct="1">
              <a:spcBef>
                <a:spcPts val="72"/>
              </a:spcBef>
              <a:buNone/>
            </a:pPr>
            <a:r>
              <a:rPr lang="en-US" altLang="en-US" sz="2400" dirty="0"/>
              <a:t>	</a:t>
            </a:r>
            <a:r>
              <a:rPr lang="en-US" sz="2000" dirty="0">
                <a:solidFill>
                  <a:srgbClr val="0070C0"/>
                </a:solidFill>
              </a:rPr>
              <a:t>  </a:t>
            </a:r>
            <a:r>
              <a:rPr lang="en-US" sz="1800" b="1" dirty="0">
                <a:solidFill>
                  <a:srgbClr val="BB8D11"/>
                </a:solidFill>
              </a:rPr>
              <a:t>10</a:t>
            </a:r>
            <a:r>
              <a:rPr lang="en-US" sz="1800" dirty="0">
                <a:solidFill>
                  <a:srgbClr val="0070C0"/>
                </a:solidFill>
              </a:rPr>
              <a:t> 0000001100 … 0 =&gt; </a:t>
            </a:r>
            <a:r>
              <a:rPr lang="en-US" sz="1800" b="1" dirty="0">
                <a:solidFill>
                  <a:srgbClr val="BB8D11"/>
                </a:solidFill>
              </a:rPr>
              <a:t>1</a:t>
            </a:r>
            <a:r>
              <a:rPr lang="en-US" sz="1800" dirty="0">
                <a:solidFill>
                  <a:srgbClr val="0070C0"/>
                </a:solidFill>
              </a:rPr>
              <a:t> 0000001100…00</a:t>
            </a:r>
            <a:endParaRPr lang="en-US" sz="1800" baseline="30000" dirty="0">
              <a:solidFill>
                <a:srgbClr val="0070C0"/>
              </a:solidFill>
            </a:endParaRPr>
          </a:p>
          <a:p>
            <a:pPr marL="0" indent="0" eaLnBrk="1" hangingPunct="1">
              <a:spcBef>
                <a:spcPts val="72"/>
              </a:spcBef>
              <a:buNone/>
            </a:pPr>
            <a:r>
              <a:rPr lang="en-US" altLang="en-US" sz="1800" baseline="30000" dirty="0"/>
              <a:t>	</a:t>
            </a:r>
            <a:r>
              <a:rPr lang="en-US" altLang="en-US" sz="1800" dirty="0"/>
              <a:t>  exponent: 10000001 + 1 =&gt; </a:t>
            </a:r>
            <a:r>
              <a:rPr lang="en-US" altLang="en-US" sz="1800" dirty="0">
                <a:solidFill>
                  <a:srgbClr val="FF0000"/>
                </a:solidFill>
              </a:rPr>
              <a:t>10000010</a:t>
            </a:r>
            <a:endParaRPr lang="en-US" altLang="en-US" sz="1800" baseline="30000" dirty="0">
              <a:solidFill>
                <a:srgbClr val="FF0000"/>
              </a:solidFill>
            </a:endParaRPr>
          </a:p>
          <a:p>
            <a:pPr eaLnBrk="1" hangingPunct="1">
              <a:spcBef>
                <a:spcPts val="72"/>
              </a:spcBef>
            </a:pPr>
            <a:r>
              <a:rPr lang="en-US" altLang="en-US" sz="2000" dirty="0"/>
              <a:t>Step 4: </a:t>
            </a:r>
            <a:r>
              <a:rPr lang="en-US" altLang="en-US" sz="2000" dirty="0">
                <a:solidFill>
                  <a:srgbClr val="C00000"/>
                </a:solidFill>
              </a:rPr>
              <a:t>round</a:t>
            </a:r>
            <a:r>
              <a:rPr lang="en-US" altLang="en-US" sz="2000" dirty="0"/>
              <a:t>  </a:t>
            </a:r>
          </a:p>
          <a:p>
            <a:pPr marL="0" indent="0" eaLnBrk="1" hangingPunct="1">
              <a:spcBef>
                <a:spcPts val="72"/>
              </a:spcBef>
              <a:buNone/>
            </a:pPr>
            <a:r>
              <a:rPr lang="en-US" sz="2000" b="1" dirty="0">
                <a:solidFill>
                  <a:srgbClr val="BB8D11"/>
                </a:solidFill>
              </a:rPr>
              <a:t>	</a:t>
            </a:r>
            <a:r>
              <a:rPr lang="en-US" sz="1800" b="1" dirty="0">
                <a:solidFill>
                  <a:srgbClr val="BB8D11"/>
                </a:solidFill>
              </a:rPr>
              <a:t>1</a:t>
            </a:r>
            <a:r>
              <a:rPr lang="en-US" sz="1800" dirty="0">
                <a:solidFill>
                  <a:srgbClr val="0070C0"/>
                </a:solidFill>
              </a:rPr>
              <a:t> 00000011 000000000000000000 =&gt; </a:t>
            </a:r>
            <a:r>
              <a:rPr lang="en-US" sz="1800" b="1" dirty="0">
                <a:solidFill>
                  <a:srgbClr val="BB8D11"/>
                </a:solidFill>
              </a:rPr>
              <a:t>1</a:t>
            </a:r>
            <a:r>
              <a:rPr lang="en-US" sz="1800" b="1" dirty="0">
                <a:solidFill>
                  <a:srgbClr val="7030A0"/>
                </a:solidFill>
              </a:rPr>
              <a:t> 0000 0011 0000 0000 0000 000</a:t>
            </a:r>
          </a:p>
          <a:p>
            <a:pPr marL="0" indent="0" eaLnBrk="1" hangingPunct="1">
              <a:spcBef>
                <a:spcPts val="72"/>
              </a:spcBef>
              <a:buNone/>
            </a:pPr>
            <a:endParaRPr lang="en-US" sz="1800" b="1" dirty="0">
              <a:solidFill>
                <a:srgbClr val="0070C0"/>
              </a:solidFill>
            </a:endParaRPr>
          </a:p>
          <a:p>
            <a:pPr marL="0" indent="0" eaLnBrk="1" hangingPunct="1">
              <a:spcBef>
                <a:spcPts val="72"/>
              </a:spcBef>
              <a:buNone/>
            </a:pPr>
            <a:r>
              <a:rPr lang="en-US" sz="1800" dirty="0"/>
              <a:t>Final result:  </a:t>
            </a:r>
            <a:r>
              <a:rPr lang="en-US" sz="1800" dirty="0">
                <a:solidFill>
                  <a:srgbClr val="0070C0"/>
                </a:solidFill>
              </a:rPr>
              <a:t>0</a:t>
            </a:r>
            <a:r>
              <a:rPr lang="en-US" sz="1800" dirty="0"/>
              <a:t>  </a:t>
            </a:r>
            <a:r>
              <a:rPr lang="en-US" sz="1800" dirty="0">
                <a:solidFill>
                  <a:srgbClr val="FF0000"/>
                </a:solidFill>
              </a:rPr>
              <a:t>10000010 </a:t>
            </a:r>
            <a:r>
              <a:rPr lang="en-US" sz="1800" b="1" dirty="0">
                <a:solidFill>
                  <a:srgbClr val="7030A0"/>
                </a:solidFill>
              </a:rPr>
              <a:t>0000 0011 0000 0000 0000 000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070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610AEB41-72FA-44F3-89D4-54D577E39F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533400"/>
            <a:ext cx="7772400" cy="609600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en-US" altLang="en-US" sz="3200" dirty="0">
                <a:solidFill>
                  <a:srgbClr val="FF0000"/>
                </a:solidFill>
              </a:rPr>
              <a:t>FP Addition Algorithm: Flowchart 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BB0B087-8A7D-428F-B9F8-1C8865ADAB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pic>
        <p:nvPicPr>
          <p:cNvPr id="8196" name="Picture 4" descr="FP Addition Algorithm" title="Flowchart">
            <a:extLst>
              <a:ext uri="{FF2B5EF4-FFF2-40B4-BE49-F238E27FC236}">
                <a16:creationId xmlns:a16="http://schemas.microsoft.com/office/drawing/2014/main" id="{1331F2E0-5998-4D35-9425-BE8B6EF97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242" y="1143000"/>
            <a:ext cx="4583642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F4A5639-2872-1242-9C33-D97052D83E8E}"/>
              </a:ext>
            </a:extLst>
          </p:cNvPr>
          <p:cNvSpPr txBox="1"/>
          <p:nvPr/>
        </p:nvSpPr>
        <p:spPr>
          <a:xfrm>
            <a:off x="6400800" y="5791200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zyBook</a:t>
            </a:r>
            <a:r>
              <a:rPr lang="en-US" sz="1600" dirty="0"/>
              <a:t> Figure 3.5.2</a:t>
            </a:r>
          </a:p>
        </p:txBody>
      </p:sp>
      <p:grpSp>
        <p:nvGrpSpPr>
          <p:cNvPr id="18" name="Group 17" descr="ignore this part" title="note">
            <a:extLst>
              <a:ext uri="{FF2B5EF4-FFF2-40B4-BE49-F238E27FC236}">
                <a16:creationId xmlns:a16="http://schemas.microsoft.com/office/drawing/2014/main" id="{69C8667B-9DCF-F149-95DD-BB83FCBCF692}"/>
              </a:ext>
            </a:extLst>
          </p:cNvPr>
          <p:cNvGrpSpPr/>
          <p:nvPr/>
        </p:nvGrpSpPr>
        <p:grpSpPr>
          <a:xfrm>
            <a:off x="545042" y="3862714"/>
            <a:ext cx="1840574" cy="552712"/>
            <a:chOff x="545042" y="3862714"/>
            <a:chExt cx="1840574" cy="552712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F62A41B-1F20-C34F-B8A1-9BF20DFC4A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1584" y="3912557"/>
              <a:ext cx="504032" cy="43371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57ACC84-8F7E-D348-A53B-8479DAF8355D}"/>
                </a:ext>
              </a:extLst>
            </p:cNvPr>
            <p:cNvCxnSpPr>
              <a:cxnSpLocks/>
            </p:cNvCxnSpPr>
            <p:nvPr/>
          </p:nvCxnSpPr>
          <p:spPr>
            <a:xfrm>
              <a:off x="1987021" y="3862714"/>
              <a:ext cx="293158" cy="5334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ardrop 11">
              <a:extLst>
                <a:ext uri="{FF2B5EF4-FFF2-40B4-BE49-F238E27FC236}">
                  <a16:creationId xmlns:a16="http://schemas.microsoft.com/office/drawing/2014/main" id="{BC5C0E8B-4F9E-C84B-B451-152F8773C9DE}"/>
                </a:ext>
              </a:extLst>
            </p:cNvPr>
            <p:cNvSpPr/>
            <p:nvPr/>
          </p:nvSpPr>
          <p:spPr>
            <a:xfrm>
              <a:off x="545042" y="3917255"/>
              <a:ext cx="1283758" cy="498171"/>
            </a:xfrm>
            <a:prstGeom prst="teardrop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ignored</a:t>
              </a:r>
            </a:p>
          </p:txBody>
        </p:sp>
      </p:grpSp>
      <p:grpSp>
        <p:nvGrpSpPr>
          <p:cNvPr id="19" name="Group 18" descr="Ignore this part" title="note">
            <a:extLst>
              <a:ext uri="{FF2B5EF4-FFF2-40B4-BE49-F238E27FC236}">
                <a16:creationId xmlns:a16="http://schemas.microsoft.com/office/drawing/2014/main" id="{8C15889B-477B-D84E-BA63-A1EBC822DC1D}"/>
              </a:ext>
            </a:extLst>
          </p:cNvPr>
          <p:cNvGrpSpPr/>
          <p:nvPr/>
        </p:nvGrpSpPr>
        <p:grpSpPr>
          <a:xfrm>
            <a:off x="6728884" y="3674347"/>
            <a:ext cx="1283758" cy="741079"/>
            <a:chOff x="6728884" y="3674347"/>
            <a:chExt cx="1283758" cy="741079"/>
          </a:xfrm>
        </p:grpSpPr>
        <p:sp>
          <p:nvSpPr>
            <p:cNvPr id="17" name="Teardrop 16">
              <a:extLst>
                <a:ext uri="{FF2B5EF4-FFF2-40B4-BE49-F238E27FC236}">
                  <a16:creationId xmlns:a16="http://schemas.microsoft.com/office/drawing/2014/main" id="{5F07BC4E-14CA-A84A-BDE1-D48E23254EDE}"/>
                </a:ext>
              </a:extLst>
            </p:cNvPr>
            <p:cNvSpPr/>
            <p:nvPr/>
          </p:nvSpPr>
          <p:spPr>
            <a:xfrm>
              <a:off x="6728884" y="3674347"/>
              <a:ext cx="1283758" cy="498171"/>
            </a:xfrm>
            <a:prstGeom prst="teardrop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ignored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BAF1B4F-44E0-EC41-B395-23CB3998F5F5}"/>
                </a:ext>
              </a:extLst>
            </p:cNvPr>
            <p:cNvCxnSpPr/>
            <p:nvPr/>
          </p:nvCxnSpPr>
          <p:spPr>
            <a:xfrm flipH="1">
              <a:off x="6728884" y="4166340"/>
              <a:ext cx="357716" cy="249086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60FBE-4D57-2E4D-B875-D545633AE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 sz="3200" dirty="0">
                <a:solidFill>
                  <a:srgbClr val="FF0000"/>
                </a:solidFill>
              </a:rPr>
              <a:t>How we implement FP addition algorithm?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14CFF-E4B6-EC44-A78C-A3D43FFB0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953000"/>
          </a:xfrm>
        </p:spPr>
        <p:txBody>
          <a:bodyPr/>
          <a:lstStyle/>
          <a:p>
            <a:r>
              <a:rPr lang="en-US" sz="2400" dirty="0"/>
              <a:t>Task</a:t>
            </a:r>
          </a:p>
          <a:p>
            <a:pPr lvl="1"/>
            <a:r>
              <a:rPr lang="en-US" sz="2000" dirty="0"/>
              <a:t>Build a hardware unit that implements FP addition </a:t>
            </a:r>
          </a:p>
          <a:p>
            <a:pPr lvl="1"/>
            <a:r>
              <a:rPr lang="en-US" sz="2000" dirty="0"/>
              <a:t>FP numbers represented in IEEE 754 single precision</a:t>
            </a:r>
          </a:p>
          <a:p>
            <a:r>
              <a:rPr lang="en-US" dirty="0"/>
              <a:t> </a:t>
            </a:r>
            <a:r>
              <a:rPr lang="en-US" sz="2400" dirty="0"/>
              <a:t>Hardware diagram</a:t>
            </a:r>
            <a:endParaRPr lang="en-US" dirty="0"/>
          </a:p>
          <a:p>
            <a:pPr lvl="1"/>
            <a:r>
              <a:rPr lang="en-US" sz="2000" dirty="0"/>
              <a:t>Next slide (</a:t>
            </a:r>
            <a:r>
              <a:rPr lang="en-US" sz="2000" dirty="0" err="1"/>
              <a:t>zyBook</a:t>
            </a:r>
            <a:r>
              <a:rPr lang="en-US" sz="2000" dirty="0"/>
              <a:t> Figure 3.5.3)</a:t>
            </a:r>
          </a:p>
          <a:p>
            <a:pPr lvl="1"/>
            <a:r>
              <a:rPr lang="en-US" sz="2000" dirty="0"/>
              <a:t>What we should know from the diagram? </a:t>
            </a:r>
          </a:p>
          <a:p>
            <a:pPr lvl="2"/>
            <a:r>
              <a:rPr lang="en-US" sz="2000" dirty="0"/>
              <a:t>Input and output format</a:t>
            </a:r>
          </a:p>
          <a:p>
            <a:pPr lvl="2"/>
            <a:r>
              <a:rPr lang="en-US" sz="2000" dirty="0"/>
              <a:t>How it performs Step 1 and step 2 of addition?</a:t>
            </a:r>
          </a:p>
          <a:p>
            <a:pPr lvl="3"/>
            <a:r>
              <a:rPr lang="en-US" sz="1600" dirty="0"/>
              <a:t>Will ignore step 3 and step 4</a:t>
            </a:r>
          </a:p>
          <a:p>
            <a:pPr lvl="3"/>
            <a:endParaRPr lang="en-US" sz="1600" dirty="0"/>
          </a:p>
          <a:p>
            <a:pPr marL="514350" lvl="1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Details about the hardware diagram omitted.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6821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1D7679C-2160-4076-9021-AEE0CEE870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5334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FP Addition Hardware Diagram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3EFA809-0528-420C-8494-58939FED2F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pic>
        <p:nvPicPr>
          <p:cNvPr id="9220" name="Picture 4" descr="Figure_3">
            <a:extLst>
              <a:ext uri="{FF2B5EF4-FFF2-40B4-BE49-F238E27FC236}">
                <a16:creationId xmlns:a16="http://schemas.microsoft.com/office/drawing/2014/main" id="{2E44FEB7-D52F-4351-8D13-6D18D8807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19200"/>
            <a:ext cx="6248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2B9B70B-7256-894B-BD20-F718C6DDF5B3}"/>
              </a:ext>
            </a:extLst>
          </p:cNvPr>
          <p:cNvSpPr/>
          <p:nvPr/>
        </p:nvSpPr>
        <p:spPr>
          <a:xfrm>
            <a:off x="381000" y="6214646"/>
            <a:ext cx="18726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/>
              <a:t>zyBook</a:t>
            </a:r>
            <a:r>
              <a:rPr lang="en-US" sz="1600" dirty="0"/>
              <a:t> Figure 3.5.3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785</Words>
  <Application>Microsoft Macintosh PowerPoint</Application>
  <PresentationFormat>On-screen Show (4:3)</PresentationFormat>
  <Paragraphs>116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Times New Roman</vt:lpstr>
      <vt:lpstr>Default Design</vt:lpstr>
      <vt:lpstr>Lecture 5d: FP Addition</vt:lpstr>
      <vt:lpstr>Lecture 5d: Floating Point  Addition</vt:lpstr>
      <vt:lpstr>How to add two FP numbers?</vt:lpstr>
      <vt:lpstr>Floating Point Addition</vt:lpstr>
      <vt:lpstr>FP Addition in Binary</vt:lpstr>
      <vt:lpstr>FP Addition of IEEE 754 numbers</vt:lpstr>
      <vt:lpstr>FP Addition Algorithm: Flowchart </vt:lpstr>
      <vt:lpstr>How we implement FP addition algorithm? </vt:lpstr>
      <vt:lpstr>FP Addition Hardware Diagram</vt:lpstr>
      <vt:lpstr>FP Subtraction</vt:lpstr>
      <vt:lpstr>Overflow and Underflow</vt:lpstr>
      <vt:lpstr>Floating Point Complexities</vt:lpstr>
    </vt:vector>
  </TitlesOfParts>
  <Company>California State Polytechnic University, Pomona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FPops</dc:title>
  <dc:creator>lyang</dc:creator>
  <cp:lastModifiedBy>Microsoft Office User</cp:lastModifiedBy>
  <cp:revision>53</cp:revision>
  <dcterms:created xsi:type="dcterms:W3CDTF">2003-07-18T17:49:37Z</dcterms:created>
  <dcterms:modified xsi:type="dcterms:W3CDTF">2021-06-02T15:14:56Z</dcterms:modified>
</cp:coreProperties>
</file>