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45" r:id="rId2"/>
    <p:sldId id="256" r:id="rId3"/>
    <p:sldId id="292" r:id="rId4"/>
    <p:sldId id="294" r:id="rId5"/>
    <p:sldId id="303" r:id="rId6"/>
    <p:sldId id="287" r:id="rId7"/>
    <p:sldId id="29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8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7" autoAdjust="0"/>
    <p:restoredTop sz="94575" autoAdjust="0"/>
  </p:normalViewPr>
  <p:slideViewPr>
    <p:cSldViewPr>
      <p:cViewPr varScale="1">
        <p:scale>
          <a:sx n="103" d="100"/>
          <a:sy n="103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>
            <a:extLst>
              <a:ext uri="{FF2B5EF4-FFF2-40B4-BE49-F238E27FC236}">
                <a16:creationId xmlns:a16="http://schemas.microsoft.com/office/drawing/2014/main" id="{82676D63-E3F4-42A6-9C13-824B5B459C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2051">
            <a:extLst>
              <a:ext uri="{FF2B5EF4-FFF2-40B4-BE49-F238E27FC236}">
                <a16:creationId xmlns:a16="http://schemas.microsoft.com/office/drawing/2014/main" id="{352D2C07-322A-459E-85E3-AF975DDAA3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2052">
            <a:extLst>
              <a:ext uri="{FF2B5EF4-FFF2-40B4-BE49-F238E27FC236}">
                <a16:creationId xmlns:a16="http://schemas.microsoft.com/office/drawing/2014/main" id="{937C42BA-3216-4A7C-929D-0CAC42A38E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2053">
            <a:extLst>
              <a:ext uri="{FF2B5EF4-FFF2-40B4-BE49-F238E27FC236}">
                <a16:creationId xmlns:a16="http://schemas.microsoft.com/office/drawing/2014/main" id="{A683F4AB-C9D8-4761-8B5D-0279DCF3A1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071C88-92AC-4B83-BB64-99645C60B5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2242E-1E69-4CA9-929B-2859A748F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A20E1-7B77-4A07-B6D8-6E3F82BCF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694B72-A707-4DAE-AF8D-287F84FB2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B79A2-3CC1-40B4-907C-62EA72CA8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61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2C336A-8494-4E12-A519-83ECB28F9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E37043-6895-4035-9D38-FF595DE8B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AFD562-5E38-45A8-A953-E9CD8765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0B1D7-9419-4BCC-81BA-ADB946468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382B96-BA08-472F-8483-1E5F7AE6C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CB4221-BAA1-4FF4-803F-EC1101530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75425-9C5B-46D4-A701-3FE0E505E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15E4F-B7AD-4B62-9E51-485048A50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8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613275-D5BF-45D7-A948-2A974C6D4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48C0D2-C25F-4AB2-8397-6F125A762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485208-DE54-41EB-B0FD-54B0E168A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24FC9-618F-4FB0-BFD4-53E3DA9F1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2A2D69-93BA-43C4-967E-0E37E6F02A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A1D9A2-3507-491E-BBF1-66E3B466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9778F8-0A38-4A71-949A-5F67B72A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4F29F-BC0E-4991-872C-F8AC38937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4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46AC3-3002-4D6B-AAB6-6D27828EF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998C6-9E05-4F05-9299-330C51EA9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3DD48-6C6D-4A37-8991-36D99FC1D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499A7-8E1E-449E-BC6A-C05639739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7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9FE0BF-334A-49F2-A884-6830DF26A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BAB255-8915-4B90-9456-F863CE375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277168-C2C0-4057-8347-3FB2D8090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C1664-90C5-4FB0-9ADA-8383913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0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EE372E-086D-475C-ADCA-F8C58B564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917C79-1A24-4CBC-87C7-921F346FD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94C623-1E0F-40D7-8033-175CC698A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6C99A-D3B9-42EF-9D7E-8799535DC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2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44F45F-A720-4ADB-9C97-D37874964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DF6253-C52F-4DC1-B62A-B3CD3670E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8C06FB-1FD9-4311-941D-A7685F01A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14D13-D89C-4866-B67E-9027A1AA0D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1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CE6F1-AD74-4BDB-9B87-5C2D719B8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ECD79-64B4-41CC-B488-548745554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6FF69-08D7-4C78-90CC-A13414967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2CCB6-9A06-43E3-87A4-400B7BED8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1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0B12C-8F44-40B1-BF04-A7970CB1D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1C7A2-7B3C-407A-B083-5A34B6F0A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4CE86-22E4-4B09-B4BF-DFE2C833E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24941-9D14-4402-994E-65CC0E9A3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5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8111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6BA42-420C-4A1B-A91B-27380A525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CF7C21-6BA0-4BC7-8E1B-EEC782644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DDDA8A-AF5B-47AE-8203-97458A6C30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7A2E38-EB94-47B6-9FBB-5C131A08C7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C675EB-6522-433A-9974-7BF6093B6F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D960B5-A28B-46A8-95DE-61348679A3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5e-FPMult/0_aoo17c3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5e: FP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5e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8D8D-6419-C04B-85AE-E33E21EA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Step 2: Add Exponents</a:t>
            </a:r>
          </a:p>
        </p:txBody>
      </p:sp>
      <p:grpSp>
        <p:nvGrpSpPr>
          <p:cNvPr id="39" name="Group 38" descr="Step 2" title="Figure">
            <a:extLst>
              <a:ext uri="{FF2B5EF4-FFF2-40B4-BE49-F238E27FC236}">
                <a16:creationId xmlns:a16="http://schemas.microsoft.com/office/drawing/2014/main" id="{4B2EBCBA-E920-FB4C-A5A5-906721602FC8}"/>
              </a:ext>
            </a:extLst>
          </p:cNvPr>
          <p:cNvGrpSpPr/>
          <p:nvPr/>
        </p:nvGrpSpPr>
        <p:grpSpPr>
          <a:xfrm>
            <a:off x="685800" y="2286000"/>
            <a:ext cx="8059179" cy="3051130"/>
            <a:chOff x="632042" y="2288089"/>
            <a:chExt cx="8059179" cy="30511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04F303-F90D-B742-B858-55F829CB1546}"/>
                </a:ext>
              </a:extLst>
            </p:cNvPr>
            <p:cNvGrpSpPr/>
            <p:nvPr/>
          </p:nvGrpSpPr>
          <p:grpSpPr>
            <a:xfrm>
              <a:off x="2362200" y="4876800"/>
              <a:ext cx="3886200" cy="462419"/>
              <a:chOff x="1143000" y="2356981"/>
              <a:chExt cx="3886200" cy="46241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07AEF4-E77A-5548-BE53-86B41FDB8CD6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DCD4796-19C3-9345-837F-4AFCA4AE65A3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9FEB1AC-51E6-E84C-9F5C-0DCF6F80F5F6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D8CDF8-7F70-4940-BF8A-34915719D0D4}"/>
                </a:ext>
              </a:extLst>
            </p:cNvPr>
            <p:cNvGrpSpPr/>
            <p:nvPr/>
          </p:nvGrpSpPr>
          <p:grpSpPr>
            <a:xfrm>
              <a:off x="4724400" y="2308965"/>
              <a:ext cx="3886200" cy="462419"/>
              <a:chOff x="1143000" y="2356981"/>
              <a:chExt cx="3886200" cy="46241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048A6D-6095-334B-B36A-6B8028EA2872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C74FC5-7882-3F4E-9232-21255D4BD88A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C0567E-2E6E-6C4D-BD6E-1C46612F6587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53D22C-3022-0B45-88AB-FCF7C99D9B80}"/>
                </a:ext>
              </a:extLst>
            </p:cNvPr>
            <p:cNvSpPr/>
            <p:nvPr/>
          </p:nvSpPr>
          <p:spPr>
            <a:xfrm>
              <a:off x="647700" y="2293308"/>
              <a:ext cx="38862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C81527-7978-3C47-8895-7D58A6492FD7}"/>
                </a:ext>
              </a:extLst>
            </p:cNvPr>
            <p:cNvCxnSpPr/>
            <p:nvPr/>
          </p:nvCxnSpPr>
          <p:spPr>
            <a:xfrm>
              <a:off x="1028700" y="2288089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F353A8-20AD-DC45-A60F-DB200C98F256}"/>
                </a:ext>
              </a:extLst>
            </p:cNvPr>
            <p:cNvCxnSpPr/>
            <p:nvPr/>
          </p:nvCxnSpPr>
          <p:spPr>
            <a:xfrm>
              <a:off x="2095500" y="2293308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1BDCA-6B75-604D-87ED-ED6D4FBD7175}"/>
                </a:ext>
              </a:extLst>
            </p:cNvPr>
            <p:cNvSpPr txBox="1"/>
            <p:nvPr/>
          </p:nvSpPr>
          <p:spPr>
            <a:xfrm>
              <a:off x="632042" y="2328508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3006-E0A0-7A4D-9B28-E2BE2B03ADAB}"/>
                </a:ext>
              </a:extLst>
            </p:cNvPr>
            <p:cNvSpPr txBox="1"/>
            <p:nvPr/>
          </p:nvSpPr>
          <p:spPr>
            <a:xfrm>
              <a:off x="1420660" y="232952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C0E50B-6B2D-5C44-AD59-7C90F5585D12}"/>
                </a:ext>
              </a:extLst>
            </p:cNvPr>
            <p:cNvSpPr txBox="1"/>
            <p:nvPr/>
          </p:nvSpPr>
          <p:spPr>
            <a:xfrm>
              <a:off x="4715004" y="2368665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7FB000-AA8A-354A-976F-6BCF59FBD30C}"/>
                </a:ext>
              </a:extLst>
            </p:cNvPr>
            <p:cNvSpPr txBox="1"/>
            <p:nvPr/>
          </p:nvSpPr>
          <p:spPr>
            <a:xfrm>
              <a:off x="2438400" y="49053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39811-B908-1F49-A24D-948AEE8378D1}"/>
                </a:ext>
              </a:extLst>
            </p:cNvPr>
            <p:cNvSpPr txBox="1"/>
            <p:nvPr/>
          </p:nvSpPr>
          <p:spPr>
            <a:xfrm>
              <a:off x="5368968" y="236866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C4CF9-FF79-4840-8F36-439A10308569}"/>
                </a:ext>
              </a:extLst>
            </p:cNvPr>
            <p:cNvSpPr txBox="1"/>
            <p:nvPr/>
          </p:nvSpPr>
          <p:spPr>
            <a:xfrm>
              <a:off x="3101236" y="48994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0B0D1-BFC5-1746-A3F0-5849A3A3D04C}"/>
                </a:ext>
              </a:extLst>
            </p:cNvPr>
            <p:cNvSpPr txBox="1"/>
            <p:nvPr/>
          </p:nvSpPr>
          <p:spPr>
            <a:xfrm>
              <a:off x="2875376" y="235561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AB93A6-77A4-F045-9CBB-C14B5C5A69C3}"/>
                </a:ext>
              </a:extLst>
            </p:cNvPr>
            <p:cNvSpPr txBox="1"/>
            <p:nvPr/>
          </p:nvSpPr>
          <p:spPr>
            <a:xfrm>
              <a:off x="6861133" y="238797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ECBA98-B533-5441-9DBD-498FC51621D0}"/>
                </a:ext>
              </a:extLst>
            </p:cNvPr>
            <p:cNvSpPr txBox="1"/>
            <p:nvPr/>
          </p:nvSpPr>
          <p:spPr>
            <a:xfrm>
              <a:off x="4578002" y="48994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9C2442F-BE5C-1B46-8C29-34417C0793D3}"/>
                </a:ext>
              </a:extLst>
            </p:cNvPr>
            <p:cNvSpPr/>
            <p:nvPr/>
          </p:nvSpPr>
          <p:spPr>
            <a:xfrm>
              <a:off x="1447800" y="3479627"/>
              <a:ext cx="990600" cy="609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xor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9B50C0-AEEA-054C-A66A-988D3DECB16F}"/>
                </a:ext>
              </a:extLst>
            </p:cNvPr>
            <p:cNvCxnSpPr>
              <a:stCxn id="18" idx="2"/>
              <a:endCxn id="3" idx="1"/>
            </p:cNvCxnSpPr>
            <p:nvPr/>
          </p:nvCxnSpPr>
          <p:spPr>
            <a:xfrm>
              <a:off x="901874" y="2728618"/>
              <a:ext cx="690996" cy="84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03BFE9-847F-354F-A992-04643C33E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818036"/>
              <a:ext cx="2444402" cy="810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54BAD6-3700-344D-9D0E-5B4BC840D66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049606" y="4106575"/>
              <a:ext cx="503094" cy="79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782C30-9624-5E4D-8B43-E6CE699A0A36}"/>
                </a:ext>
              </a:extLst>
            </p:cNvPr>
            <p:cNvSpPr/>
            <p:nvPr/>
          </p:nvSpPr>
          <p:spPr>
            <a:xfrm>
              <a:off x="3236672" y="3585481"/>
              <a:ext cx="1600200" cy="63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e1+e2-127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6D6E7CF-4E68-A642-A0A3-904F39828A68}"/>
                </a:ext>
              </a:extLst>
            </p:cNvPr>
            <p:cNvCxnSpPr>
              <a:cxnSpLocks/>
            </p:cNvCxnSpPr>
            <p:nvPr/>
          </p:nvCxnSpPr>
          <p:spPr>
            <a:xfrm>
              <a:off x="1341053" y="2743168"/>
              <a:ext cx="2446316" cy="8423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8E1BF-9502-EF40-B3A9-E268C8B65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7903" y="2758931"/>
              <a:ext cx="1043141" cy="8265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0CD8E19-4FBD-3142-BCD8-FCB778270D7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4215566"/>
              <a:ext cx="0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3335EF4D-F214-2848-8E5C-D6E63836182D}"/>
                </a:ext>
              </a:extLst>
            </p:cNvPr>
            <p:cNvSpPr/>
            <p:nvPr/>
          </p:nvSpPr>
          <p:spPr>
            <a:xfrm>
              <a:off x="5721002" y="3332968"/>
              <a:ext cx="2970219" cy="891311"/>
            </a:xfrm>
            <a:prstGeom prst="teardrop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Use two adders/ALUs for   e1+e2-127   (details omitted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5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8D8D-6419-C04B-85AE-E33E21EA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59856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Step 3: Multiple Fractions</a:t>
            </a:r>
          </a:p>
        </p:txBody>
      </p:sp>
      <p:grpSp>
        <p:nvGrpSpPr>
          <p:cNvPr id="46" name="Group 45" descr="Step 3" title="Figure">
            <a:extLst>
              <a:ext uri="{FF2B5EF4-FFF2-40B4-BE49-F238E27FC236}">
                <a16:creationId xmlns:a16="http://schemas.microsoft.com/office/drawing/2014/main" id="{A187B199-D4B1-2648-BA89-3F5CF29B77DD}"/>
              </a:ext>
            </a:extLst>
          </p:cNvPr>
          <p:cNvGrpSpPr/>
          <p:nvPr/>
        </p:nvGrpSpPr>
        <p:grpSpPr>
          <a:xfrm>
            <a:off x="582721" y="1676400"/>
            <a:ext cx="7978558" cy="4441686"/>
            <a:chOff x="685800" y="2286000"/>
            <a:chExt cx="7978558" cy="44416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04F303-F90D-B742-B858-55F829CB1546}"/>
                </a:ext>
              </a:extLst>
            </p:cNvPr>
            <p:cNvGrpSpPr/>
            <p:nvPr/>
          </p:nvGrpSpPr>
          <p:grpSpPr>
            <a:xfrm>
              <a:off x="2415958" y="4874711"/>
              <a:ext cx="3886200" cy="462419"/>
              <a:chOff x="1143000" y="2356981"/>
              <a:chExt cx="3886200" cy="46241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07AEF4-E77A-5548-BE53-86B41FDB8CD6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DCD4796-19C3-9345-837F-4AFCA4AE65A3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9FEB1AC-51E6-E84C-9F5C-0DCF6F80F5F6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D8CDF8-7F70-4940-BF8A-34915719D0D4}"/>
                </a:ext>
              </a:extLst>
            </p:cNvPr>
            <p:cNvGrpSpPr/>
            <p:nvPr/>
          </p:nvGrpSpPr>
          <p:grpSpPr>
            <a:xfrm>
              <a:off x="4778158" y="2306876"/>
              <a:ext cx="3886200" cy="462419"/>
              <a:chOff x="1143000" y="2356981"/>
              <a:chExt cx="3886200" cy="46241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048A6D-6095-334B-B36A-6B8028EA2872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C74FC5-7882-3F4E-9232-21255D4BD88A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C0567E-2E6E-6C4D-BD6E-1C46612F6587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53D22C-3022-0B45-88AB-FCF7C99D9B80}"/>
                </a:ext>
              </a:extLst>
            </p:cNvPr>
            <p:cNvSpPr/>
            <p:nvPr/>
          </p:nvSpPr>
          <p:spPr>
            <a:xfrm>
              <a:off x="701458" y="2291219"/>
              <a:ext cx="38862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C81527-7978-3C47-8895-7D58A6492FD7}"/>
                </a:ext>
              </a:extLst>
            </p:cNvPr>
            <p:cNvCxnSpPr/>
            <p:nvPr/>
          </p:nvCxnSpPr>
          <p:spPr>
            <a:xfrm>
              <a:off x="1082458" y="2286000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F353A8-20AD-DC45-A60F-DB200C98F256}"/>
                </a:ext>
              </a:extLst>
            </p:cNvPr>
            <p:cNvCxnSpPr/>
            <p:nvPr/>
          </p:nvCxnSpPr>
          <p:spPr>
            <a:xfrm>
              <a:off x="2149258" y="2291219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1BDCA-6B75-604D-87ED-ED6D4FBD7175}"/>
                </a:ext>
              </a:extLst>
            </p:cNvPr>
            <p:cNvSpPr txBox="1"/>
            <p:nvPr/>
          </p:nvSpPr>
          <p:spPr>
            <a:xfrm>
              <a:off x="685800" y="2326419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3006-E0A0-7A4D-9B28-E2BE2B03ADAB}"/>
                </a:ext>
              </a:extLst>
            </p:cNvPr>
            <p:cNvSpPr txBox="1"/>
            <p:nvPr/>
          </p:nvSpPr>
          <p:spPr>
            <a:xfrm>
              <a:off x="1474418" y="232743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C0E50B-6B2D-5C44-AD59-7C90F5585D12}"/>
                </a:ext>
              </a:extLst>
            </p:cNvPr>
            <p:cNvSpPr txBox="1"/>
            <p:nvPr/>
          </p:nvSpPr>
          <p:spPr>
            <a:xfrm>
              <a:off x="4768762" y="2366576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7FB000-AA8A-354A-976F-6BCF59FBD30C}"/>
                </a:ext>
              </a:extLst>
            </p:cNvPr>
            <p:cNvSpPr txBox="1"/>
            <p:nvPr/>
          </p:nvSpPr>
          <p:spPr>
            <a:xfrm>
              <a:off x="2492158" y="4903256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39811-B908-1F49-A24D-948AEE8378D1}"/>
                </a:ext>
              </a:extLst>
            </p:cNvPr>
            <p:cNvSpPr txBox="1"/>
            <p:nvPr/>
          </p:nvSpPr>
          <p:spPr>
            <a:xfrm>
              <a:off x="5422726" y="2366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C4CF9-FF79-4840-8F36-439A10308569}"/>
                </a:ext>
              </a:extLst>
            </p:cNvPr>
            <p:cNvSpPr txBox="1"/>
            <p:nvPr/>
          </p:nvSpPr>
          <p:spPr>
            <a:xfrm>
              <a:off x="3154994" y="48973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0B0D1-BFC5-1746-A3F0-5849A3A3D04C}"/>
                </a:ext>
              </a:extLst>
            </p:cNvPr>
            <p:cNvSpPr txBox="1"/>
            <p:nvPr/>
          </p:nvSpPr>
          <p:spPr>
            <a:xfrm>
              <a:off x="2929134" y="235352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AB93A6-77A4-F045-9CBB-C14B5C5A69C3}"/>
                </a:ext>
              </a:extLst>
            </p:cNvPr>
            <p:cNvSpPr txBox="1"/>
            <p:nvPr/>
          </p:nvSpPr>
          <p:spPr>
            <a:xfrm>
              <a:off x="6914891" y="238588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ECBA98-B533-5441-9DBD-498FC51621D0}"/>
                </a:ext>
              </a:extLst>
            </p:cNvPr>
            <p:cNvSpPr txBox="1"/>
            <p:nvPr/>
          </p:nvSpPr>
          <p:spPr>
            <a:xfrm>
              <a:off x="4631760" y="48973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9C2442F-BE5C-1B46-8C29-34417C0793D3}"/>
                </a:ext>
              </a:extLst>
            </p:cNvPr>
            <p:cNvSpPr/>
            <p:nvPr/>
          </p:nvSpPr>
          <p:spPr>
            <a:xfrm>
              <a:off x="1501558" y="3477538"/>
              <a:ext cx="990600" cy="609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xor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9B50C0-AEEA-054C-A66A-988D3DECB16F}"/>
                </a:ext>
              </a:extLst>
            </p:cNvPr>
            <p:cNvCxnSpPr>
              <a:stCxn id="18" idx="2"/>
              <a:endCxn id="3" idx="1"/>
            </p:cNvCxnSpPr>
            <p:nvPr/>
          </p:nvCxnSpPr>
          <p:spPr>
            <a:xfrm>
              <a:off x="955632" y="2726529"/>
              <a:ext cx="690996" cy="84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03BFE9-847F-354F-A992-04643C33E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5958" y="2815947"/>
              <a:ext cx="2444402" cy="810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54BAD6-3700-344D-9D0E-5B4BC840D66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103364" y="4104486"/>
              <a:ext cx="503094" cy="79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782C30-9624-5E4D-8B43-E6CE699A0A36}"/>
                </a:ext>
              </a:extLst>
            </p:cNvPr>
            <p:cNvSpPr/>
            <p:nvPr/>
          </p:nvSpPr>
          <p:spPr>
            <a:xfrm>
              <a:off x="3290430" y="3583392"/>
              <a:ext cx="1600200" cy="63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e1+e2-127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6D6E7CF-4E68-A642-A0A3-904F39828A68}"/>
                </a:ext>
              </a:extLst>
            </p:cNvPr>
            <p:cNvCxnSpPr>
              <a:cxnSpLocks/>
            </p:cNvCxnSpPr>
            <p:nvPr/>
          </p:nvCxnSpPr>
          <p:spPr>
            <a:xfrm>
              <a:off x="1394811" y="2741079"/>
              <a:ext cx="2446316" cy="8423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8E1BF-9502-EF40-B3A9-E268C8B65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1661" y="2756842"/>
              <a:ext cx="1043141" cy="8265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0CD8E19-4FBD-3142-BCD8-FCB778270D7A}"/>
                </a:ext>
              </a:extLst>
            </p:cNvPr>
            <p:cNvCxnSpPr>
              <a:cxnSpLocks/>
            </p:cNvCxnSpPr>
            <p:nvPr/>
          </p:nvCxnSpPr>
          <p:spPr>
            <a:xfrm>
              <a:off x="3863758" y="4213477"/>
              <a:ext cx="0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FF5B847-EBE4-4C45-A303-7544173F5276}"/>
                </a:ext>
              </a:extLst>
            </p:cNvPr>
            <p:cNvSpPr/>
            <p:nvPr/>
          </p:nvSpPr>
          <p:spPr>
            <a:xfrm>
              <a:off x="6117660" y="3541869"/>
              <a:ext cx="2003642" cy="9418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1.f1 * 1.f2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3C3BFC-AD91-A940-8FD2-A3A11AAA15CF}"/>
                </a:ext>
              </a:extLst>
            </p:cNvPr>
            <p:cNvCxnSpPr>
              <a:cxnSpLocks/>
            </p:cNvCxnSpPr>
            <p:nvPr/>
          </p:nvCxnSpPr>
          <p:spPr>
            <a:xfrm>
              <a:off x="3756960" y="2748419"/>
              <a:ext cx="2663999" cy="7841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A67B0F-6C1C-114E-91EB-79BA0E3DD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59" y="2782702"/>
              <a:ext cx="87336" cy="756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3AA235D-82C9-794C-A513-017C88DB7EA5}"/>
                </a:ext>
              </a:extLst>
            </p:cNvPr>
            <p:cNvCxnSpPr>
              <a:cxnSpLocks/>
            </p:cNvCxnSpPr>
            <p:nvPr/>
          </p:nvCxnSpPr>
          <p:spPr>
            <a:xfrm>
              <a:off x="7057476" y="4446894"/>
              <a:ext cx="12683" cy="91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8219A7-F9DF-7B4D-8A31-F5B3B3BEEB9B}"/>
                </a:ext>
              </a:extLst>
            </p:cNvPr>
            <p:cNvSpPr txBox="1"/>
            <p:nvPr/>
          </p:nvSpPr>
          <p:spPr>
            <a:xfrm>
              <a:off x="7119481" y="5066633"/>
              <a:ext cx="637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CFC3A7-7E72-C541-8EBD-29F79BF12BDB}"/>
                </a:ext>
              </a:extLst>
            </p:cNvPr>
            <p:cNvSpPr txBox="1"/>
            <p:nvPr/>
          </p:nvSpPr>
          <p:spPr>
            <a:xfrm>
              <a:off x="1996858" y="6019800"/>
              <a:ext cx="52421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Recover hidden 1. Use unsigned multiplication unit as discussed in Lecture 5b.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84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8D8D-6419-C04B-85AE-E33E21EA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7772400" cy="559856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Rest of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6616F-DF9A-E746-8D5B-59EBBA1AE1C3}"/>
              </a:ext>
            </a:extLst>
          </p:cNvPr>
          <p:cNvSpPr txBox="1"/>
          <p:nvPr/>
        </p:nvSpPr>
        <p:spPr>
          <a:xfrm>
            <a:off x="914400" y="19050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Normalization</a:t>
            </a:r>
          </a:p>
          <a:p>
            <a:endParaRPr lang="en-US" dirty="0"/>
          </a:p>
          <a:p>
            <a:r>
              <a:rPr lang="en-US" dirty="0"/>
              <a:t>Step 5: Rounding</a:t>
            </a:r>
          </a:p>
          <a:p>
            <a:endParaRPr lang="en-US" dirty="0"/>
          </a:p>
          <a:p>
            <a:r>
              <a:rPr lang="en-US" dirty="0"/>
              <a:t>(step 4 and step 5 details omitted)</a:t>
            </a:r>
          </a:p>
          <a:p>
            <a:endParaRPr lang="en-US" dirty="0"/>
          </a:p>
          <a:p>
            <a:r>
              <a:rPr lang="en-US" dirty="0"/>
              <a:t>Finally packing result:</a:t>
            </a:r>
          </a:p>
          <a:p>
            <a:r>
              <a:rPr lang="en-US" dirty="0"/>
              <a:t>	Sign (already determined)</a:t>
            </a:r>
          </a:p>
          <a:p>
            <a:r>
              <a:rPr lang="en-US" dirty="0"/>
              <a:t>	Exponent (may be affected by normalization)</a:t>
            </a:r>
          </a:p>
          <a:p>
            <a:r>
              <a:rPr lang="en-US" dirty="0"/>
              <a:t>	Fraction (after rounding, hide the leftmost “1”)</a:t>
            </a:r>
          </a:p>
        </p:txBody>
      </p:sp>
    </p:spTree>
    <p:extLst>
      <p:ext uri="{BB962C8B-B14F-4D97-AF65-F5344CB8AC3E}">
        <p14:creationId xmlns:p14="http://schemas.microsoft.com/office/powerpoint/2010/main" val="324344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57E7-5A0E-6F43-B981-EE12B8E3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MIPS FP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751B-4838-914A-8A94-4B7E509A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724400"/>
          </a:xfrm>
        </p:spPr>
        <p:txBody>
          <a:bodyPr/>
          <a:lstStyle/>
          <a:p>
            <a:r>
              <a:rPr lang="en-US" sz="2200" dirty="0"/>
              <a:t>FP numbers, once loaded from memory, are stored in FP registers</a:t>
            </a:r>
          </a:p>
          <a:p>
            <a:r>
              <a:rPr lang="en-US" sz="2200" dirty="0"/>
              <a:t>32 FP registers available in MIPS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F0, F1, … F31</a:t>
            </a:r>
          </a:p>
          <a:p>
            <a:pPr lvl="1"/>
            <a:r>
              <a:rPr lang="en-US" sz="2000" dirty="0"/>
              <a:t>Each Fi is 32-bit so can store a single-precision FP number</a:t>
            </a:r>
          </a:p>
          <a:p>
            <a:pPr lvl="1"/>
            <a:r>
              <a:rPr lang="en-US" sz="2000" dirty="0"/>
              <a:t>A double precision FP number is stored in a pair of FP registers</a:t>
            </a:r>
          </a:p>
          <a:p>
            <a:pPr lvl="2"/>
            <a:r>
              <a:rPr lang="en-US" sz="1800" dirty="0"/>
              <a:t>Pairs: F0 &amp; F1, F2 &amp; F3, … F30 &amp; F31</a:t>
            </a:r>
          </a:p>
          <a:p>
            <a:pPr lvl="2"/>
            <a:r>
              <a:rPr lang="en-US" sz="1800" dirty="0"/>
              <a:t>Only even numbered FP registers could be named in storing double</a:t>
            </a:r>
          </a:p>
          <a:p>
            <a:r>
              <a:rPr lang="en-US" sz="2200" dirty="0"/>
              <a:t>MIPS instructions for FP operations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>
                <a:solidFill>
                  <a:srgbClr val="C00000"/>
                </a:solidFill>
              </a:rPr>
              <a:t>add.s</a:t>
            </a: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add.d</a:t>
            </a:r>
            <a:r>
              <a:rPr lang="en-US" sz="2200" dirty="0">
                <a:solidFill>
                  <a:srgbClr val="C00000"/>
                </a:solidFill>
              </a:rPr>
              <a:t>   </a:t>
            </a:r>
            <a:r>
              <a:rPr lang="en-US" sz="2200" dirty="0" err="1">
                <a:solidFill>
                  <a:srgbClr val="C00000"/>
                </a:solidFill>
              </a:rPr>
              <a:t>sub.s</a:t>
            </a:r>
            <a:r>
              <a:rPr lang="en-US" sz="2200" dirty="0">
                <a:solidFill>
                  <a:srgbClr val="C00000"/>
                </a:solidFill>
              </a:rPr>
              <a:t>    </a:t>
            </a:r>
            <a:r>
              <a:rPr lang="en-US" sz="2200" dirty="0" err="1">
                <a:solidFill>
                  <a:srgbClr val="C00000"/>
                </a:solidFill>
              </a:rPr>
              <a:t>sub.d</a:t>
            </a:r>
            <a:r>
              <a:rPr lang="en-US" sz="2200" dirty="0">
                <a:solidFill>
                  <a:srgbClr val="C00000"/>
                </a:solidFill>
              </a:rPr>
              <a:t>   </a:t>
            </a:r>
            <a:r>
              <a:rPr lang="en-US" sz="2200" dirty="0" err="1">
                <a:solidFill>
                  <a:srgbClr val="C00000"/>
                </a:solidFill>
              </a:rPr>
              <a:t>mul.s</a:t>
            </a:r>
            <a:r>
              <a:rPr lang="en-US" sz="2200" dirty="0">
                <a:solidFill>
                  <a:srgbClr val="C00000"/>
                </a:solidFill>
              </a:rPr>
              <a:t>   </a:t>
            </a:r>
            <a:r>
              <a:rPr lang="en-US" sz="2200" dirty="0" err="1">
                <a:solidFill>
                  <a:srgbClr val="C00000"/>
                </a:solidFill>
              </a:rPr>
              <a:t>mul.d</a:t>
            </a:r>
            <a:r>
              <a:rPr lang="en-US" sz="2200" dirty="0">
                <a:solidFill>
                  <a:srgbClr val="C00000"/>
                </a:solidFill>
              </a:rPr>
              <a:t>    </a:t>
            </a:r>
            <a:r>
              <a:rPr lang="en-US" sz="2200" dirty="0" err="1">
                <a:solidFill>
                  <a:srgbClr val="C00000"/>
                </a:solidFill>
              </a:rPr>
              <a:t>div.s</a:t>
            </a:r>
            <a:r>
              <a:rPr lang="en-US" sz="2200" dirty="0">
                <a:solidFill>
                  <a:srgbClr val="C00000"/>
                </a:solidFill>
              </a:rPr>
              <a:t>   </a:t>
            </a:r>
            <a:r>
              <a:rPr lang="en-US" sz="2200" dirty="0" err="1">
                <a:solidFill>
                  <a:srgbClr val="C00000"/>
                </a:solidFill>
              </a:rPr>
              <a:t>div.d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400" dirty="0"/>
              <a:t> #.s for single; .d for double precision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>
                <a:solidFill>
                  <a:srgbClr val="0070C0"/>
                </a:solidFill>
              </a:rPr>
              <a:t>add.s</a:t>
            </a:r>
            <a:r>
              <a:rPr lang="en-US" sz="2200" dirty="0">
                <a:solidFill>
                  <a:srgbClr val="0070C0"/>
                </a:solidFill>
              </a:rPr>
              <a:t> F15, F13, F12 	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>
                <a:solidFill>
                  <a:srgbClr val="0070C0"/>
                </a:solidFill>
              </a:rPr>
              <a:t>add.d</a:t>
            </a:r>
            <a:r>
              <a:rPr lang="en-US" sz="2200" dirty="0">
                <a:solidFill>
                  <a:srgbClr val="0070C0"/>
                </a:solidFill>
              </a:rPr>
              <a:t> F16, F14, </a:t>
            </a:r>
            <a:r>
              <a:rPr lang="en-US" sz="2200">
                <a:solidFill>
                  <a:srgbClr val="0070C0"/>
                </a:solidFill>
              </a:rPr>
              <a:t>F12    </a:t>
            </a:r>
            <a:r>
              <a:rPr lang="en-US" sz="2000" dirty="0"/>
              <a:t>#only even numbered registers can be used.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701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B5B-9CFE-004B-8B11-52C08D14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Overflow/Underflow, Accuracy/Precision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81AF-2D53-604B-872B-8C4D1E38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447800"/>
            <a:ext cx="7772400" cy="4114800"/>
          </a:xfrm>
        </p:spPr>
        <p:txBody>
          <a:bodyPr/>
          <a:lstStyle/>
          <a:p>
            <a:r>
              <a:rPr lang="en-US" sz="2800" dirty="0"/>
              <a:t>Thinking Questions</a:t>
            </a:r>
          </a:p>
          <a:p>
            <a:pPr lvl="1"/>
            <a:r>
              <a:rPr lang="en-US" sz="2400" dirty="0"/>
              <a:t>Could you give two FP numbers a, and b such that a multiplies b will yield an </a:t>
            </a:r>
            <a:r>
              <a:rPr lang="en-US" sz="2400" dirty="0">
                <a:solidFill>
                  <a:srgbClr val="C00000"/>
                </a:solidFill>
              </a:rPr>
              <a:t>overflow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Same as above, but this time a multiplies b will yield an </a:t>
            </a:r>
            <a:r>
              <a:rPr lang="en-US" sz="2400" dirty="0">
                <a:solidFill>
                  <a:srgbClr val="C00000"/>
                </a:solidFill>
              </a:rPr>
              <a:t>underflow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After the step 3 (before normalization and rounding) how many bits of precision we have in the product?</a:t>
            </a:r>
          </a:p>
          <a:p>
            <a:pPr lvl="1"/>
            <a:r>
              <a:rPr lang="en-US" sz="2400" dirty="0"/>
              <a:t>Which operation (addition or multiplication) affects the accuracy more?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6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A9EC96E-4B99-46A0-B090-C66AFADBA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5 Summary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0F5483F-8711-4055-9966-AED013816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Computer arithmetic is constrained by limited precision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Limited bits (32 bits, 64 bits, …)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Bit patterns have no inherent meaning but standards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two’s complement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IEEE 754 floating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Computer instructions determine “meaning” of  the bit patterns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How can you tell the meaning of a seq. of 32 0s and 1s?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MIPS integer and FP operations, e.g. </a:t>
            </a:r>
            <a:r>
              <a:rPr lang="en-US" altLang="en-US" sz="1800" dirty="0">
                <a:solidFill>
                  <a:srgbClr val="0070C0"/>
                </a:solidFill>
              </a:rPr>
              <a:t>add, </a:t>
            </a:r>
            <a:r>
              <a:rPr lang="en-US" altLang="en-US" sz="1800" dirty="0" err="1">
                <a:solidFill>
                  <a:srgbClr val="0070C0"/>
                </a:solidFill>
              </a:rPr>
              <a:t>add.s</a:t>
            </a:r>
            <a:r>
              <a:rPr lang="en-US" altLang="en-US" sz="1800" dirty="0">
                <a:solidFill>
                  <a:srgbClr val="0070C0"/>
                </a:solidFill>
              </a:rPr>
              <a:t>, </a:t>
            </a:r>
            <a:r>
              <a:rPr lang="en-US" altLang="en-US" sz="1800" dirty="0" err="1">
                <a:solidFill>
                  <a:srgbClr val="0070C0"/>
                </a:solidFill>
              </a:rPr>
              <a:t>add.d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Implementation of operations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Hardware diagrams and their “abstractions”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ALU, unsigned Multiplication unit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FP adder, FP multiplier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Functionality of these hardware modules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D2E1F85-373D-43E7-A75E-3147441E8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5e: Floating Point Multiplication 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72A1E96-7680-4F9B-816F-19986C36CC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A44F-56C9-1D4E-A638-DE1E915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55321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How to multiply two FP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89AB-BAFC-274B-B160-58F26E80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sz="2400" dirty="0"/>
              <a:t>Let’s review how we do in decimals</a:t>
            </a:r>
          </a:p>
          <a:p>
            <a:pPr marL="0" indent="0">
              <a:buNone/>
            </a:pPr>
            <a:r>
              <a:rPr lang="en-US" sz="2400" dirty="0"/>
              <a:t>	Example: 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>
                <a:solidFill>
                  <a:srgbClr val="0070C0"/>
                </a:solidFill>
              </a:rPr>
              <a:t>9.986 * 10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/>
              <a:t>multiplies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>
                <a:solidFill>
                  <a:srgbClr val="0070C0"/>
                </a:solidFill>
              </a:rPr>
              <a:t>7.836 * 10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endParaRPr lang="en-US" sz="2400" baseline="30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1: </a:t>
            </a:r>
            <a:r>
              <a:rPr lang="en-US" sz="2000" dirty="0"/>
              <a:t>Determine the sign </a:t>
            </a:r>
            <a:endParaRPr lang="en-US" sz="2000" baseline="30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aseline="30000" dirty="0">
                <a:solidFill>
                  <a:srgbClr val="00B05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  s = s1 </a:t>
            </a:r>
            <a:r>
              <a:rPr lang="en-US" sz="2000" dirty="0" err="1">
                <a:solidFill>
                  <a:srgbClr val="0070C0"/>
                </a:solidFill>
              </a:rPr>
              <a:t>xor</a:t>
            </a:r>
            <a:r>
              <a:rPr lang="en-US" sz="2000" dirty="0">
                <a:solidFill>
                  <a:srgbClr val="0070C0"/>
                </a:solidFill>
              </a:rPr>
              <a:t> s2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2: </a:t>
            </a:r>
            <a:r>
              <a:rPr lang="en-US" sz="2000" dirty="0"/>
              <a:t>Add exponent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 3 + 2 = 5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3</a:t>
            </a:r>
            <a:r>
              <a:rPr lang="en-US" sz="2000" dirty="0"/>
              <a:t>:  Multiply fractions</a:t>
            </a:r>
          </a:p>
          <a:p>
            <a:pPr marL="0" indent="0">
              <a:buNone/>
            </a:pPr>
            <a:r>
              <a:rPr lang="en-US" sz="2000" dirty="0"/>
              <a:t>	9.986 * 7.836 = 78.250296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4:</a:t>
            </a:r>
            <a:r>
              <a:rPr lang="en-US" sz="2000" dirty="0"/>
              <a:t> Normalize the sum</a:t>
            </a:r>
          </a:p>
          <a:p>
            <a:pPr marL="0" indent="0">
              <a:buNone/>
            </a:pPr>
            <a:r>
              <a:rPr lang="en-US" sz="2000" dirty="0"/>
              <a:t>	 78.250296 * 10</a:t>
            </a:r>
            <a:r>
              <a:rPr lang="en-US" sz="2000" baseline="30000" dirty="0"/>
              <a:t>5  </a:t>
            </a:r>
            <a:r>
              <a:rPr lang="en-US" sz="2000" dirty="0"/>
              <a:t>=&gt; 7.8250296 * 10</a:t>
            </a:r>
            <a:r>
              <a:rPr lang="en-US" sz="2000" baseline="30000" dirty="0"/>
              <a:t>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5</a:t>
            </a:r>
            <a:r>
              <a:rPr lang="en-US" sz="2000" dirty="0"/>
              <a:t>: Rounding</a:t>
            </a:r>
          </a:p>
          <a:p>
            <a:pPr marL="0" indent="0">
              <a:buNone/>
            </a:pPr>
            <a:r>
              <a:rPr lang="en-US" sz="2000" dirty="0"/>
              <a:t>	 7.8250296 * 10</a:t>
            </a:r>
            <a:r>
              <a:rPr lang="en-US" sz="2000" baseline="30000" dirty="0"/>
              <a:t>6 </a:t>
            </a:r>
            <a:r>
              <a:rPr lang="en-US" sz="2000" dirty="0"/>
              <a:t>=&gt; 7.8250 * 10</a:t>
            </a:r>
            <a:r>
              <a:rPr lang="en-US" sz="2000" baseline="30000" dirty="0"/>
              <a:t>6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 	 -7.8250 * 10</a:t>
            </a:r>
            <a:r>
              <a:rPr lang="en-US" sz="2000" baseline="30000" dirty="0">
                <a:solidFill>
                  <a:srgbClr val="FF000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(final result)</a:t>
            </a:r>
          </a:p>
        </p:txBody>
      </p:sp>
      <p:graphicFrame>
        <p:nvGraphicFramePr>
          <p:cNvPr id="4" name="Table 3" descr="sign determination" title="table">
            <a:extLst>
              <a:ext uri="{FF2B5EF4-FFF2-40B4-BE49-F238E27FC236}">
                <a16:creationId xmlns:a16="http://schemas.microsoft.com/office/drawing/2014/main" id="{6C193F78-4FB6-E64D-8BF2-D8A8926B2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945"/>
              </p:ext>
            </p:extLst>
          </p:nvPr>
        </p:nvGraphicFramePr>
        <p:xfrm>
          <a:off x="4953000" y="2438400"/>
          <a:ext cx="3733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80697368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60772461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876389539"/>
                    </a:ext>
                  </a:extLst>
                </a:gridCol>
              </a:tblGrid>
              <a:tr h="4332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s1 (sign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s2 (sign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(result sign)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s= s1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902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r>
                        <a:rPr lang="en-US" dirty="0"/>
                        <a:t>0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85715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r>
                        <a:rPr lang="en-US" dirty="0"/>
                        <a:t>0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85445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r>
                        <a:rPr lang="en-US" dirty="0"/>
                        <a:t>1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85932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r>
                        <a:rPr lang="en-US" dirty="0"/>
                        <a:t>1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A44F-56C9-1D4E-A638-DE1E915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55321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Multiply two FP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89AB-BAFC-274B-B160-58F26E80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baseline="300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 -1.11011 * 2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/>
              <a:t>multiply</a:t>
            </a:r>
            <a:r>
              <a:rPr lang="en-US" sz="2400" dirty="0">
                <a:solidFill>
                  <a:srgbClr val="0070C0"/>
                </a:solidFill>
              </a:rPr>
              <a:t>  - 1.01011 * 2</a:t>
            </a:r>
            <a:r>
              <a:rPr lang="en-US" sz="2400" baseline="30000" dirty="0">
                <a:solidFill>
                  <a:srgbClr val="0070C0"/>
                </a:solidFill>
              </a:rPr>
              <a:t>-1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1: </a:t>
            </a:r>
            <a:r>
              <a:rPr lang="en-US" sz="2000" dirty="0"/>
              <a:t>Determine the sign </a:t>
            </a:r>
            <a:endParaRPr lang="en-US" sz="2000" baseline="30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aseline="30000" dirty="0">
                <a:solidFill>
                  <a:srgbClr val="00B05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  s = s1 </a:t>
            </a:r>
            <a:r>
              <a:rPr lang="en-US" sz="2000" dirty="0" err="1">
                <a:solidFill>
                  <a:srgbClr val="0070C0"/>
                </a:solidFill>
              </a:rPr>
              <a:t>xor</a:t>
            </a:r>
            <a:r>
              <a:rPr lang="en-US" sz="2000" dirty="0">
                <a:solidFill>
                  <a:srgbClr val="0070C0"/>
                </a:solidFill>
              </a:rPr>
              <a:t> s2 = 1 </a:t>
            </a:r>
            <a:r>
              <a:rPr lang="en-US" sz="2000" dirty="0" err="1">
                <a:solidFill>
                  <a:srgbClr val="0070C0"/>
                </a:solidFill>
              </a:rPr>
              <a:t>xor</a:t>
            </a:r>
            <a:r>
              <a:rPr lang="en-US" sz="2000" dirty="0">
                <a:solidFill>
                  <a:srgbClr val="0070C0"/>
                </a:solidFill>
              </a:rPr>
              <a:t> 1 = 0 </a:t>
            </a:r>
            <a:r>
              <a:rPr lang="en-US" sz="2000" dirty="0"/>
              <a:t>(negative * negative -&gt; positive)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2: </a:t>
            </a:r>
            <a:r>
              <a:rPr lang="en-US" sz="2000" dirty="0"/>
              <a:t>Add exponent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 2 + (-1) = 1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3</a:t>
            </a:r>
            <a:r>
              <a:rPr lang="en-US" sz="2000" dirty="0"/>
              <a:t>:  Multiply fractions</a:t>
            </a:r>
          </a:p>
          <a:p>
            <a:pPr marL="0" indent="0">
              <a:buNone/>
            </a:pPr>
            <a:r>
              <a:rPr lang="en-US" sz="2000" dirty="0"/>
              <a:t>	1.11011 * 1.01011 = 10.0111101001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4:</a:t>
            </a:r>
            <a:r>
              <a:rPr lang="en-US" sz="2000" dirty="0"/>
              <a:t> Normalize the sum</a:t>
            </a:r>
          </a:p>
          <a:p>
            <a:pPr marL="0" indent="0">
              <a:buNone/>
            </a:pPr>
            <a:r>
              <a:rPr lang="en-US" sz="2000" dirty="0"/>
              <a:t>	 10.0111101001 * 2</a:t>
            </a:r>
            <a:r>
              <a:rPr lang="en-US" sz="2000" baseline="30000" dirty="0"/>
              <a:t>1</a:t>
            </a:r>
            <a:r>
              <a:rPr lang="en-US" sz="2000" dirty="0"/>
              <a:t> =&gt; 1.00111101001 * 2</a:t>
            </a:r>
            <a:r>
              <a:rPr lang="en-US" sz="2000" baseline="30000" dirty="0"/>
              <a:t>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5</a:t>
            </a:r>
            <a:r>
              <a:rPr lang="en-US" sz="2000" dirty="0"/>
              <a:t>: Rounding</a:t>
            </a:r>
          </a:p>
          <a:p>
            <a:pPr marL="0" indent="0">
              <a:buNone/>
            </a:pPr>
            <a:r>
              <a:rPr lang="en-US" sz="2000" dirty="0"/>
              <a:t>	 1.00111101001 * 2</a:t>
            </a:r>
            <a:r>
              <a:rPr lang="en-US" sz="2000" baseline="30000" dirty="0"/>
              <a:t>2 </a:t>
            </a:r>
            <a:r>
              <a:rPr lang="en-US" sz="2000" dirty="0"/>
              <a:t>=&gt; 1.01000 * 2</a:t>
            </a:r>
            <a:r>
              <a:rPr lang="en-US" sz="2000" baseline="30000" dirty="0"/>
              <a:t>2</a:t>
            </a:r>
          </a:p>
          <a:p>
            <a:pPr marL="0" indent="0">
              <a:buNone/>
            </a:pPr>
            <a:r>
              <a:rPr lang="en-US" sz="2000" dirty="0"/>
              <a:t>Final result: 	</a:t>
            </a:r>
            <a:r>
              <a:rPr lang="en-US" sz="2000" dirty="0">
                <a:solidFill>
                  <a:srgbClr val="FF0000"/>
                </a:solidFill>
              </a:rPr>
              <a:t>+1.01000 * 2</a:t>
            </a:r>
            <a:r>
              <a:rPr lang="en-US" sz="2000" baseline="300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21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A44F-56C9-1D4E-A638-DE1E915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55321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Multiply two IEEE 754 FP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89AB-BAFC-274B-B160-58F26E80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77" y="12192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baseline="30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0 10000001 1101 1000 0000 0000 0000 000 </a:t>
            </a:r>
            <a:r>
              <a:rPr lang="en-US" sz="1800" dirty="0"/>
              <a:t>(1.11011 * 2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</a:t>
            </a:r>
            <a:r>
              <a:rPr lang="en-US" sz="1800" b="1" dirty="0">
                <a:solidFill>
                  <a:srgbClr val="0070C0"/>
                </a:solidFill>
              </a:rPr>
              <a:t>* </a:t>
            </a:r>
            <a:r>
              <a:rPr lang="en-US" sz="1800" dirty="0">
                <a:solidFill>
                  <a:srgbClr val="0070C0"/>
                </a:solidFill>
              </a:rPr>
              <a:t>	 1 01111110 0101 1000 0000 0000 0000 000 </a:t>
            </a:r>
            <a:r>
              <a:rPr lang="en-US" sz="2000" dirty="0"/>
              <a:t>(-1.01011 * 2</a:t>
            </a:r>
            <a:r>
              <a:rPr lang="en-US" sz="2000" baseline="30000" dirty="0"/>
              <a:t>-1</a:t>
            </a:r>
            <a:r>
              <a:rPr lang="en-US" sz="2000" dirty="0"/>
              <a:t>)</a:t>
            </a:r>
            <a:endParaRPr lang="en-US" sz="2000" baseline="30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Step 1: Determine the sign </a:t>
            </a:r>
            <a:endParaRPr lang="en-US" sz="2000" baseline="30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aseline="30000" dirty="0">
                <a:solidFill>
                  <a:srgbClr val="00B05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  s = s1 </a:t>
            </a:r>
            <a:r>
              <a:rPr lang="en-US" sz="2000" dirty="0" err="1">
                <a:solidFill>
                  <a:srgbClr val="0070C0"/>
                </a:solidFill>
              </a:rPr>
              <a:t>xor</a:t>
            </a:r>
            <a:r>
              <a:rPr lang="en-US" sz="2000" dirty="0">
                <a:solidFill>
                  <a:srgbClr val="0070C0"/>
                </a:solidFill>
              </a:rPr>
              <a:t> s2 = 0 </a:t>
            </a:r>
            <a:r>
              <a:rPr lang="en-US" sz="2000" dirty="0" err="1">
                <a:solidFill>
                  <a:srgbClr val="0070C0"/>
                </a:solidFill>
              </a:rPr>
              <a:t>xor</a:t>
            </a:r>
            <a:r>
              <a:rPr lang="en-US" sz="2000" dirty="0">
                <a:solidFill>
                  <a:srgbClr val="0070C0"/>
                </a:solidFill>
              </a:rPr>
              <a:t> 1 =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(positive * negative -&gt; negative)</a:t>
            </a:r>
          </a:p>
          <a:p>
            <a:pPr marL="0" indent="0">
              <a:buNone/>
            </a:pPr>
            <a:r>
              <a:rPr lang="en-US" sz="2000" dirty="0"/>
              <a:t>Step 2: Add exponent </a:t>
            </a:r>
            <a:r>
              <a:rPr lang="en-US" sz="2000" dirty="0">
                <a:solidFill>
                  <a:srgbClr val="C00000"/>
                </a:solidFill>
              </a:rPr>
              <a:t>subtract bias </a:t>
            </a:r>
            <a:r>
              <a:rPr lang="en-US" sz="2000" dirty="0"/>
              <a:t>(thinking question: why subtract bias?)</a:t>
            </a:r>
          </a:p>
          <a:p>
            <a:pPr marL="0" indent="0">
              <a:buNone/>
            </a:pPr>
            <a:r>
              <a:rPr lang="en-US" sz="2000" dirty="0"/>
              <a:t>	10000001 + 01111110 </a:t>
            </a:r>
            <a:r>
              <a:rPr lang="en-US" sz="2000" dirty="0">
                <a:solidFill>
                  <a:srgbClr val="C00000"/>
                </a:solidFill>
              </a:rPr>
              <a:t>– 01111111 = </a:t>
            </a:r>
            <a:r>
              <a:rPr lang="en-US" sz="2000" dirty="0">
                <a:solidFill>
                  <a:srgbClr val="0070C0"/>
                </a:solidFill>
              </a:rPr>
              <a:t>1000 0000</a:t>
            </a:r>
          </a:p>
          <a:p>
            <a:pPr marL="0" indent="0">
              <a:buNone/>
            </a:pPr>
            <a:r>
              <a:rPr lang="en-US" sz="2000" dirty="0"/>
              <a:t>Step 3:  Multiply fractions </a:t>
            </a:r>
            <a:r>
              <a:rPr lang="en-US" sz="2000" dirty="0">
                <a:solidFill>
                  <a:srgbClr val="C00000"/>
                </a:solidFill>
              </a:rPr>
              <a:t>(recover hidden 1)</a:t>
            </a:r>
          </a:p>
          <a:p>
            <a:pPr marL="0" indent="0">
              <a:buNone/>
            </a:pPr>
            <a:r>
              <a:rPr lang="en-US" sz="2000" dirty="0"/>
              <a:t>	1.110110…0 * 1.010110...0 = 10.011110100100…0</a:t>
            </a:r>
          </a:p>
          <a:p>
            <a:pPr marL="0" indent="0">
              <a:buNone/>
            </a:pPr>
            <a:r>
              <a:rPr lang="en-US" sz="2000" dirty="0"/>
              <a:t>Step 4: Normalize the sum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1800" dirty="0"/>
              <a:t>10.01111010010…0  =&gt; </a:t>
            </a:r>
            <a:r>
              <a:rPr lang="en-US" sz="1800" dirty="0">
                <a:solidFill>
                  <a:srgbClr val="0070C0"/>
                </a:solidFill>
              </a:rPr>
              <a:t>1.001111010010…0</a:t>
            </a:r>
          </a:p>
          <a:p>
            <a:pPr marL="0" indent="0">
              <a:buNone/>
            </a:pPr>
            <a:r>
              <a:rPr lang="en-US" sz="1800" dirty="0"/>
              <a:t>	Exponent add 1:  1000 0000 =&gt; </a:t>
            </a:r>
            <a:r>
              <a:rPr lang="en-US" sz="1800" dirty="0">
                <a:solidFill>
                  <a:srgbClr val="AB8111"/>
                </a:solidFill>
              </a:rPr>
              <a:t>1000 0001</a:t>
            </a:r>
          </a:p>
          <a:p>
            <a:pPr marL="0" indent="0">
              <a:buNone/>
            </a:pPr>
            <a:r>
              <a:rPr lang="en-US" sz="2000" dirty="0"/>
              <a:t>Step 5: Rounding</a:t>
            </a:r>
          </a:p>
          <a:p>
            <a:pPr marL="0" indent="0">
              <a:buNone/>
            </a:pPr>
            <a:r>
              <a:rPr lang="en-US" sz="2000" dirty="0"/>
              <a:t>	 1.</a:t>
            </a:r>
            <a:r>
              <a:rPr lang="en-US" sz="2000" dirty="0">
                <a:solidFill>
                  <a:srgbClr val="00B050"/>
                </a:solidFill>
              </a:rPr>
              <a:t>00111101001000000000000	</a:t>
            </a:r>
            <a:r>
              <a:rPr lang="en-US" sz="2000" dirty="0"/>
              <a:t>(hide the leftmost 1 in result)</a:t>
            </a:r>
            <a:endParaRPr lang="en-US" sz="2000" baseline="30000" dirty="0"/>
          </a:p>
          <a:p>
            <a:pPr marL="0" indent="0">
              <a:buNone/>
            </a:pPr>
            <a:r>
              <a:rPr lang="en-US" sz="2000" dirty="0"/>
              <a:t>Final result: 	</a:t>
            </a:r>
            <a:r>
              <a:rPr lang="en-US" sz="2000" dirty="0">
                <a:solidFill>
                  <a:srgbClr val="FF0000"/>
                </a:solidFill>
              </a:rPr>
              <a:t> 1 </a:t>
            </a:r>
            <a:r>
              <a:rPr lang="en-US" sz="2000" dirty="0">
                <a:solidFill>
                  <a:srgbClr val="AB8111"/>
                </a:solidFill>
              </a:rPr>
              <a:t>1000 0001 </a:t>
            </a:r>
            <a:r>
              <a:rPr lang="en-US" sz="2000" dirty="0">
                <a:solidFill>
                  <a:srgbClr val="00B050"/>
                </a:solidFill>
              </a:rPr>
              <a:t>00111101001000000000000</a:t>
            </a:r>
            <a:endParaRPr lang="en-US" sz="2000" baseline="30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1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F48F8E-3BF7-4027-AB0C-A05176FE5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Floating-point Multiplication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6C6C80-5431-4F29-AF86-A39607D4C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/>
              <a:t>Easier than FP addition</a:t>
            </a:r>
            <a:endParaRPr lang="en-US" altLang="en-US" sz="2400" dirty="0"/>
          </a:p>
          <a:p>
            <a:pPr marL="609600" indent="-609600" eaLnBrk="1" hangingPunct="1"/>
            <a:r>
              <a:rPr lang="en-US" altLang="en-US" sz="2800" dirty="0"/>
              <a:t>Steps: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Determine the sign of the product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Add exponents (e1 + e2 – bias)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Multiply fractions (recover the hidden 1’s and use unsigned multiplication)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Normalize the product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Rounding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Final result (remove hidden 1)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sz="2800" dirty="0"/>
          </a:p>
          <a:p>
            <a:pPr marL="609600" indent="-609600" eaLnBrk="1" hangingPunct="1"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296D68C-BAC0-4479-9D94-F7E2CE676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069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00000"/>
                </a:solidFill>
              </a:rPr>
              <a:t>FP Multiplication Algorithm</a:t>
            </a:r>
          </a:p>
        </p:txBody>
      </p:sp>
      <p:pic>
        <p:nvPicPr>
          <p:cNvPr id="11268" name="Picture 4" descr="FP Multiplication Algorithm" title="Figure">
            <a:extLst>
              <a:ext uri="{FF2B5EF4-FFF2-40B4-BE49-F238E27FC236}">
                <a16:creationId xmlns:a16="http://schemas.microsoft.com/office/drawing/2014/main" id="{FB16FDDA-E160-4F66-8992-6750C434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8941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5F1B15-9381-4444-9536-98F605F20E46}"/>
              </a:ext>
            </a:extLst>
          </p:cNvPr>
          <p:cNvSpPr txBox="1"/>
          <p:nvPr/>
        </p:nvSpPr>
        <p:spPr>
          <a:xfrm>
            <a:off x="6637338" y="6093023"/>
            <a:ext cx="1939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zyBook</a:t>
            </a:r>
            <a:r>
              <a:rPr lang="en-US" sz="1400" dirty="0"/>
              <a:t> Figure 3.5.4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8D8D-6419-C04B-85AE-E33E21EA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Implementing FP Multiplication Algorithm</a:t>
            </a:r>
          </a:p>
        </p:txBody>
      </p:sp>
      <p:grpSp>
        <p:nvGrpSpPr>
          <p:cNvPr id="28" name="Group 27" descr="Input and output" title="Figure">
            <a:extLst>
              <a:ext uri="{FF2B5EF4-FFF2-40B4-BE49-F238E27FC236}">
                <a16:creationId xmlns:a16="http://schemas.microsoft.com/office/drawing/2014/main" id="{A4C64CBA-4EC0-3F45-869C-500ED915B371}"/>
              </a:ext>
            </a:extLst>
          </p:cNvPr>
          <p:cNvGrpSpPr/>
          <p:nvPr/>
        </p:nvGrpSpPr>
        <p:grpSpPr>
          <a:xfrm>
            <a:off x="632042" y="2288089"/>
            <a:ext cx="7978558" cy="3051130"/>
            <a:chOff x="632042" y="2288089"/>
            <a:chExt cx="7978558" cy="30511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04F303-F90D-B742-B858-55F829CB1546}"/>
                </a:ext>
              </a:extLst>
            </p:cNvPr>
            <p:cNvGrpSpPr/>
            <p:nvPr/>
          </p:nvGrpSpPr>
          <p:grpSpPr>
            <a:xfrm>
              <a:off x="2362200" y="4876800"/>
              <a:ext cx="3886200" cy="462419"/>
              <a:chOff x="1143000" y="2356981"/>
              <a:chExt cx="3886200" cy="46241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07AEF4-E77A-5548-BE53-86B41FDB8CD6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DCD4796-19C3-9345-837F-4AFCA4AE65A3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9FEB1AC-51E6-E84C-9F5C-0DCF6F80F5F6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D8CDF8-7F70-4940-BF8A-34915719D0D4}"/>
                </a:ext>
              </a:extLst>
            </p:cNvPr>
            <p:cNvGrpSpPr/>
            <p:nvPr/>
          </p:nvGrpSpPr>
          <p:grpSpPr>
            <a:xfrm>
              <a:off x="4724400" y="2308965"/>
              <a:ext cx="3886200" cy="462419"/>
              <a:chOff x="1143000" y="2356981"/>
              <a:chExt cx="3886200" cy="46241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048A6D-6095-334B-B36A-6B8028EA2872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C74FC5-7882-3F4E-9232-21255D4BD88A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C0567E-2E6E-6C4D-BD6E-1C46612F6587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53D22C-3022-0B45-88AB-FCF7C99D9B80}"/>
                </a:ext>
              </a:extLst>
            </p:cNvPr>
            <p:cNvSpPr/>
            <p:nvPr/>
          </p:nvSpPr>
          <p:spPr>
            <a:xfrm>
              <a:off x="647700" y="2293308"/>
              <a:ext cx="38862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C81527-7978-3C47-8895-7D58A6492FD7}"/>
                </a:ext>
              </a:extLst>
            </p:cNvPr>
            <p:cNvCxnSpPr/>
            <p:nvPr/>
          </p:nvCxnSpPr>
          <p:spPr>
            <a:xfrm>
              <a:off x="1028700" y="2288089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F353A8-20AD-DC45-A60F-DB200C98F256}"/>
                </a:ext>
              </a:extLst>
            </p:cNvPr>
            <p:cNvCxnSpPr/>
            <p:nvPr/>
          </p:nvCxnSpPr>
          <p:spPr>
            <a:xfrm>
              <a:off x="2095500" y="2293308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1BDCA-6B75-604D-87ED-ED6D4FBD7175}"/>
                </a:ext>
              </a:extLst>
            </p:cNvPr>
            <p:cNvSpPr txBox="1"/>
            <p:nvPr/>
          </p:nvSpPr>
          <p:spPr>
            <a:xfrm>
              <a:off x="632042" y="2328508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3006-E0A0-7A4D-9B28-E2BE2B03ADAB}"/>
                </a:ext>
              </a:extLst>
            </p:cNvPr>
            <p:cNvSpPr txBox="1"/>
            <p:nvPr/>
          </p:nvSpPr>
          <p:spPr>
            <a:xfrm>
              <a:off x="1420660" y="232952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C0E50B-6B2D-5C44-AD59-7C90F5585D12}"/>
                </a:ext>
              </a:extLst>
            </p:cNvPr>
            <p:cNvSpPr txBox="1"/>
            <p:nvPr/>
          </p:nvSpPr>
          <p:spPr>
            <a:xfrm>
              <a:off x="4715004" y="2368665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7FB000-AA8A-354A-976F-6BCF59FBD30C}"/>
                </a:ext>
              </a:extLst>
            </p:cNvPr>
            <p:cNvSpPr txBox="1"/>
            <p:nvPr/>
          </p:nvSpPr>
          <p:spPr>
            <a:xfrm>
              <a:off x="2438400" y="49053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39811-B908-1F49-A24D-948AEE8378D1}"/>
                </a:ext>
              </a:extLst>
            </p:cNvPr>
            <p:cNvSpPr txBox="1"/>
            <p:nvPr/>
          </p:nvSpPr>
          <p:spPr>
            <a:xfrm>
              <a:off x="5368968" y="236866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C4CF9-FF79-4840-8F36-439A10308569}"/>
                </a:ext>
              </a:extLst>
            </p:cNvPr>
            <p:cNvSpPr txBox="1"/>
            <p:nvPr/>
          </p:nvSpPr>
          <p:spPr>
            <a:xfrm>
              <a:off x="3101236" y="48994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0B0D1-BFC5-1746-A3F0-5849A3A3D04C}"/>
                </a:ext>
              </a:extLst>
            </p:cNvPr>
            <p:cNvSpPr txBox="1"/>
            <p:nvPr/>
          </p:nvSpPr>
          <p:spPr>
            <a:xfrm>
              <a:off x="2875376" y="235561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AB93A6-77A4-F045-9CBB-C14B5C5A69C3}"/>
                </a:ext>
              </a:extLst>
            </p:cNvPr>
            <p:cNvSpPr txBox="1"/>
            <p:nvPr/>
          </p:nvSpPr>
          <p:spPr>
            <a:xfrm>
              <a:off x="6861133" y="238797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ECBA98-B533-5441-9DBD-498FC51621D0}"/>
                </a:ext>
              </a:extLst>
            </p:cNvPr>
            <p:cNvSpPr txBox="1"/>
            <p:nvPr/>
          </p:nvSpPr>
          <p:spPr>
            <a:xfrm>
              <a:off x="4578002" y="48994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8D8D-6419-C04B-85AE-E33E21EA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Step 1: determine sign</a:t>
            </a:r>
          </a:p>
        </p:txBody>
      </p:sp>
      <p:grpSp>
        <p:nvGrpSpPr>
          <p:cNvPr id="32" name="Group 31" descr="Step 1 of multiplication" title="Figure">
            <a:extLst>
              <a:ext uri="{FF2B5EF4-FFF2-40B4-BE49-F238E27FC236}">
                <a16:creationId xmlns:a16="http://schemas.microsoft.com/office/drawing/2014/main" id="{5CD83DF8-89D7-874C-B378-71BF406EC5B3}"/>
              </a:ext>
            </a:extLst>
          </p:cNvPr>
          <p:cNvGrpSpPr/>
          <p:nvPr/>
        </p:nvGrpSpPr>
        <p:grpSpPr>
          <a:xfrm>
            <a:off x="632042" y="2288089"/>
            <a:ext cx="7978558" cy="3051130"/>
            <a:chOff x="632042" y="2288089"/>
            <a:chExt cx="7978558" cy="30511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04F303-F90D-B742-B858-55F829CB1546}"/>
                </a:ext>
              </a:extLst>
            </p:cNvPr>
            <p:cNvGrpSpPr/>
            <p:nvPr/>
          </p:nvGrpSpPr>
          <p:grpSpPr>
            <a:xfrm>
              <a:off x="2362200" y="4876800"/>
              <a:ext cx="3886200" cy="462419"/>
              <a:chOff x="1143000" y="2356981"/>
              <a:chExt cx="3886200" cy="46241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07AEF4-E77A-5548-BE53-86B41FDB8CD6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DCD4796-19C3-9345-837F-4AFCA4AE65A3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9FEB1AC-51E6-E84C-9F5C-0DCF6F80F5F6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D8CDF8-7F70-4940-BF8A-34915719D0D4}"/>
                </a:ext>
              </a:extLst>
            </p:cNvPr>
            <p:cNvGrpSpPr/>
            <p:nvPr/>
          </p:nvGrpSpPr>
          <p:grpSpPr>
            <a:xfrm>
              <a:off x="4724400" y="2308965"/>
              <a:ext cx="3886200" cy="462419"/>
              <a:chOff x="1143000" y="2356981"/>
              <a:chExt cx="3886200" cy="46241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048A6D-6095-334B-B36A-6B8028EA2872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3886200" cy="4572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C74FC5-7882-3F4E-9232-21255D4BD88A}"/>
                  </a:ext>
                </a:extLst>
              </p:cNvPr>
              <p:cNvCxnSpPr/>
              <p:nvPr/>
            </p:nvCxnSpPr>
            <p:spPr>
              <a:xfrm>
                <a:off x="1524000" y="2356981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C0567E-2E6E-6C4D-BD6E-1C46612F6587}"/>
                  </a:ext>
                </a:extLst>
              </p:cNvPr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53D22C-3022-0B45-88AB-FCF7C99D9B80}"/>
                </a:ext>
              </a:extLst>
            </p:cNvPr>
            <p:cNvSpPr/>
            <p:nvPr/>
          </p:nvSpPr>
          <p:spPr>
            <a:xfrm>
              <a:off x="647700" y="2293308"/>
              <a:ext cx="3886200" cy="4572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C81527-7978-3C47-8895-7D58A6492FD7}"/>
                </a:ext>
              </a:extLst>
            </p:cNvPr>
            <p:cNvCxnSpPr/>
            <p:nvPr/>
          </p:nvCxnSpPr>
          <p:spPr>
            <a:xfrm>
              <a:off x="1028700" y="2288089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F353A8-20AD-DC45-A60F-DB200C98F256}"/>
                </a:ext>
              </a:extLst>
            </p:cNvPr>
            <p:cNvCxnSpPr/>
            <p:nvPr/>
          </p:nvCxnSpPr>
          <p:spPr>
            <a:xfrm>
              <a:off x="2095500" y="2293308"/>
              <a:ext cx="0" cy="457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1BDCA-6B75-604D-87ED-ED6D4FBD7175}"/>
                </a:ext>
              </a:extLst>
            </p:cNvPr>
            <p:cNvSpPr txBox="1"/>
            <p:nvPr/>
          </p:nvSpPr>
          <p:spPr>
            <a:xfrm>
              <a:off x="632042" y="2328508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43006-E0A0-7A4D-9B28-E2BE2B03ADAB}"/>
                </a:ext>
              </a:extLst>
            </p:cNvPr>
            <p:cNvSpPr txBox="1"/>
            <p:nvPr/>
          </p:nvSpPr>
          <p:spPr>
            <a:xfrm>
              <a:off x="1420660" y="232952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C0E50B-6B2D-5C44-AD59-7C90F5585D12}"/>
                </a:ext>
              </a:extLst>
            </p:cNvPr>
            <p:cNvSpPr txBox="1"/>
            <p:nvPr/>
          </p:nvSpPr>
          <p:spPr>
            <a:xfrm>
              <a:off x="4715004" y="2368665"/>
              <a:ext cx="539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7FB000-AA8A-354A-976F-6BCF59FBD30C}"/>
                </a:ext>
              </a:extLst>
            </p:cNvPr>
            <p:cNvSpPr txBox="1"/>
            <p:nvPr/>
          </p:nvSpPr>
          <p:spPr>
            <a:xfrm>
              <a:off x="2438400" y="49053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39811-B908-1F49-A24D-948AEE8378D1}"/>
                </a:ext>
              </a:extLst>
            </p:cNvPr>
            <p:cNvSpPr txBox="1"/>
            <p:nvPr/>
          </p:nvSpPr>
          <p:spPr>
            <a:xfrm>
              <a:off x="5368968" y="236866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C4CF9-FF79-4840-8F36-439A10308569}"/>
                </a:ext>
              </a:extLst>
            </p:cNvPr>
            <p:cNvSpPr txBox="1"/>
            <p:nvPr/>
          </p:nvSpPr>
          <p:spPr>
            <a:xfrm>
              <a:off x="3101236" y="48994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0B0D1-BFC5-1746-A3F0-5849A3A3D04C}"/>
                </a:ext>
              </a:extLst>
            </p:cNvPr>
            <p:cNvSpPr txBox="1"/>
            <p:nvPr/>
          </p:nvSpPr>
          <p:spPr>
            <a:xfrm>
              <a:off x="2875376" y="235561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AB93A6-77A4-F045-9CBB-C14B5C5A69C3}"/>
                </a:ext>
              </a:extLst>
            </p:cNvPr>
            <p:cNvSpPr txBox="1"/>
            <p:nvPr/>
          </p:nvSpPr>
          <p:spPr>
            <a:xfrm>
              <a:off x="6861133" y="238797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ECBA98-B533-5441-9DBD-498FC51621D0}"/>
                </a:ext>
              </a:extLst>
            </p:cNvPr>
            <p:cNvSpPr txBox="1"/>
            <p:nvPr/>
          </p:nvSpPr>
          <p:spPr>
            <a:xfrm>
              <a:off x="4578002" y="48994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9C2442F-BE5C-1B46-8C29-34417C0793D3}"/>
                </a:ext>
              </a:extLst>
            </p:cNvPr>
            <p:cNvSpPr/>
            <p:nvPr/>
          </p:nvSpPr>
          <p:spPr>
            <a:xfrm>
              <a:off x="1447800" y="3479627"/>
              <a:ext cx="990600" cy="609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xor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9B50C0-AEEA-054C-A66A-988D3DECB16F}"/>
                </a:ext>
              </a:extLst>
            </p:cNvPr>
            <p:cNvCxnSpPr>
              <a:stCxn id="18" idx="2"/>
              <a:endCxn id="3" idx="1"/>
            </p:cNvCxnSpPr>
            <p:nvPr/>
          </p:nvCxnSpPr>
          <p:spPr>
            <a:xfrm>
              <a:off x="901874" y="2728618"/>
              <a:ext cx="690996" cy="84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03BFE9-847F-354F-A992-04643C33E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818036"/>
              <a:ext cx="2444402" cy="810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54BAD6-3700-344D-9D0E-5B4BC840D66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049606" y="4106575"/>
              <a:ext cx="503094" cy="79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075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970</Words>
  <Application>Microsoft Macintosh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Times New Roman</vt:lpstr>
      <vt:lpstr>Default Design</vt:lpstr>
      <vt:lpstr>Lecture 5e: FP Multiplication</vt:lpstr>
      <vt:lpstr>Lecture 5e: Floating Point Multiplication  </vt:lpstr>
      <vt:lpstr>How to multiply two FP numbers?</vt:lpstr>
      <vt:lpstr>Multiply two FP binary numbers</vt:lpstr>
      <vt:lpstr>Multiply two IEEE 754 FP numbers</vt:lpstr>
      <vt:lpstr>Floating-point Multiplication Algorithm</vt:lpstr>
      <vt:lpstr>FP Multiplication Algorithm</vt:lpstr>
      <vt:lpstr>Implementing FP Multiplication Algorithm</vt:lpstr>
      <vt:lpstr>Step 1: determine sign</vt:lpstr>
      <vt:lpstr>Step 2: Add Exponents</vt:lpstr>
      <vt:lpstr>Step 3: Multiple Fractions</vt:lpstr>
      <vt:lpstr>Rest of Steps</vt:lpstr>
      <vt:lpstr>MIPS FP Instructions</vt:lpstr>
      <vt:lpstr>Overflow/Underflow, Accuracy/Precision</vt:lpstr>
      <vt:lpstr>Lecture 5 Summary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FPops</dc:title>
  <dc:creator>lyang</dc:creator>
  <cp:lastModifiedBy>Microsoft Office User</cp:lastModifiedBy>
  <cp:revision>49</cp:revision>
  <dcterms:created xsi:type="dcterms:W3CDTF">2003-07-18T17:49:37Z</dcterms:created>
  <dcterms:modified xsi:type="dcterms:W3CDTF">2021-06-02T15:15:47Z</dcterms:modified>
</cp:coreProperties>
</file>