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345" r:id="rId2"/>
    <p:sldId id="292" r:id="rId3"/>
    <p:sldId id="291" r:id="rId4"/>
    <p:sldId id="257" r:id="rId5"/>
    <p:sldId id="287" r:id="rId6"/>
    <p:sldId id="259" r:id="rId7"/>
    <p:sldId id="271" r:id="rId8"/>
    <p:sldId id="273" r:id="rId9"/>
    <p:sldId id="265" r:id="rId10"/>
    <p:sldId id="294" r:id="rId11"/>
    <p:sldId id="293" r:id="rId12"/>
    <p:sldId id="295" r:id="rId13"/>
    <p:sldId id="266" r:id="rId14"/>
    <p:sldId id="296" r:id="rId15"/>
    <p:sldId id="297" r:id="rId16"/>
    <p:sldId id="27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67" autoAdjust="0"/>
    <p:restoredTop sz="90881" autoAdjust="0"/>
  </p:normalViewPr>
  <p:slideViewPr>
    <p:cSldViewPr>
      <p:cViewPr varScale="1">
        <p:scale>
          <a:sx n="99" d="100"/>
          <a:sy n="99" d="100"/>
        </p:scale>
        <p:origin x="9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B322405-8A31-4E7C-9787-3E21FE74ED21}" type="datetimeFigureOut">
              <a:rPr lang="en-US"/>
              <a:pPr>
                <a:defRPr/>
              </a:pPr>
              <a:t>6/2/21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7D4621-CAB6-4973-89A1-CE317AEEE7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34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B112E-69BB-43FB-AE49-B858A2EED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3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C6493-8485-42ED-85F4-4B105C981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4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47114-B723-4BB0-893E-9C899F3F9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B19F2-495A-429F-80C1-798E3B9AD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5A725-D73A-4A65-B74C-13FB20E60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4563B-8F72-4017-8247-03B80879E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6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40F6C-E854-4B51-8555-7535F10ED3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0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6356B-80EF-4B46-B008-A726F6A385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3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F6635-36A9-470C-A769-D4A605498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6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1990E-73DE-4D09-98EA-A9B90E27C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4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7FE48-57EF-47FE-B54F-4C8FC4492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1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369C0C8-459C-4BA0-9F67-B4C5B29F2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hyperlink" Target="https://streaming.cpp.edu/media/Lecture6a-Basics/0_z6n0syp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DAE-EEF1-0946-BCF9-DFF8D3E4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Lecture 6: Datapath and </a:t>
            </a:r>
            <a:r>
              <a:rPr lang="en-US" dirty="0" err="1">
                <a:solidFill>
                  <a:srgbClr val="FF0000"/>
                </a:solidFill>
              </a:rPr>
              <a:t>Contrrol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4D9A-8AFF-8540-BE01-C0C216AD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To watch lecture video click link below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 6a video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To view slides, continue to next slide</a:t>
            </a:r>
          </a:p>
        </p:txBody>
      </p:sp>
      <p:pic>
        <p:nvPicPr>
          <p:cNvPr id="5" name="Picture 4" descr="video logo" title="Figure">
            <a:extLst>
              <a:ext uri="{FF2B5EF4-FFF2-40B4-BE49-F238E27FC236}">
                <a16:creationId xmlns:a16="http://schemas.microsoft.com/office/drawing/2014/main" id="{936F8EAE-E4EF-164C-AA05-E2F54C5B7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1242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01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938E-51A8-A448-9CC4-2112E1E0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3200400" cy="6858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Registers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27EF6-B6C8-7940-8126-D442FD309F7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343400" y="533400"/>
            <a:ext cx="4495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read ports</a:t>
            </a:r>
          </a:p>
          <a:p>
            <a:pPr lvl="1"/>
            <a:r>
              <a:rPr lang="en-US" sz="2000" dirty="0"/>
              <a:t>Read two registers simultaneously. </a:t>
            </a:r>
          </a:p>
          <a:p>
            <a:pPr lvl="1"/>
            <a:r>
              <a:rPr lang="en-US" sz="2000" dirty="0"/>
              <a:t>Read occurs at the beginning of a clock cycle</a:t>
            </a:r>
          </a:p>
          <a:p>
            <a:pPr lvl="1"/>
            <a:r>
              <a:rPr lang="en-US" sz="2000" dirty="0"/>
              <a:t>Input for reading registers:</a:t>
            </a:r>
          </a:p>
          <a:p>
            <a:pPr lvl="2"/>
            <a:r>
              <a:rPr lang="en-US" sz="1600" dirty="0"/>
              <a:t>2 5-bit register numbers</a:t>
            </a:r>
          </a:p>
          <a:p>
            <a:pPr lvl="1"/>
            <a:r>
              <a:rPr lang="en-US" sz="2000" dirty="0"/>
              <a:t>Output from reading registers:</a:t>
            </a:r>
          </a:p>
          <a:p>
            <a:pPr lvl="2"/>
            <a:r>
              <a:rPr lang="en-US" sz="1600" dirty="0"/>
              <a:t>2 32-bit data read out from registers</a:t>
            </a:r>
          </a:p>
          <a:p>
            <a:r>
              <a:rPr lang="en-US" sz="2400" dirty="0"/>
              <a:t> One write port </a:t>
            </a:r>
          </a:p>
          <a:p>
            <a:pPr lvl="1"/>
            <a:r>
              <a:rPr lang="en-US" sz="2000" dirty="0"/>
              <a:t>Write at the end of a cycle. </a:t>
            </a:r>
          </a:p>
          <a:p>
            <a:pPr lvl="1"/>
            <a:r>
              <a:rPr lang="en-US" sz="2000" dirty="0"/>
              <a:t>Input for writing register:</a:t>
            </a:r>
          </a:p>
          <a:p>
            <a:pPr lvl="2"/>
            <a:r>
              <a:rPr lang="en-US" sz="1600" dirty="0"/>
              <a:t>5-bit register number</a:t>
            </a:r>
          </a:p>
          <a:p>
            <a:pPr lvl="2"/>
            <a:r>
              <a:rPr lang="en-US" sz="1600" dirty="0"/>
              <a:t>32-bit data</a:t>
            </a:r>
          </a:p>
          <a:p>
            <a:pPr lvl="1"/>
            <a:r>
              <a:rPr lang="en-US" sz="2000" dirty="0"/>
              <a:t>Output from writing register</a:t>
            </a:r>
          </a:p>
          <a:p>
            <a:pPr lvl="2"/>
            <a:r>
              <a:rPr lang="en-US" sz="1600" dirty="0"/>
              <a:t>No specific output</a:t>
            </a:r>
          </a:p>
          <a:p>
            <a:pPr lvl="2"/>
            <a:r>
              <a:rPr lang="en-US" sz="1600" dirty="0"/>
              <a:t>The 32-bit data is written to the reg.</a:t>
            </a:r>
          </a:p>
        </p:txBody>
      </p:sp>
      <p:pic>
        <p:nvPicPr>
          <p:cNvPr id="5" name="Picture 7" descr="Building block: Registers and ALU" title="Figure">
            <a:extLst>
              <a:ext uri="{FF2B5EF4-FFF2-40B4-BE49-F238E27FC236}">
                <a16:creationId xmlns:a16="http://schemas.microsoft.com/office/drawing/2014/main" id="{B759D51A-6CF6-4743-9DEA-55E5A2787D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" t="1" r="31073" b="10819"/>
          <a:stretch/>
        </p:blipFill>
        <p:spPr bwMode="auto">
          <a:xfrm>
            <a:off x="353603" y="1828800"/>
            <a:ext cx="3864794" cy="2032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B9FB3-1432-8D44-8D46-85EDD011CE52}"/>
              </a:ext>
            </a:extLst>
          </p:cNvPr>
          <p:cNvSpPr txBox="1"/>
          <p:nvPr/>
        </p:nvSpPr>
        <p:spPr>
          <a:xfrm>
            <a:off x="609600" y="4114800"/>
            <a:ext cx="40386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</a:t>
            </a:r>
            <a:r>
              <a:rPr lang="en-US" dirty="0">
                <a:solidFill>
                  <a:srgbClr val="C00000"/>
                </a:solidFill>
              </a:rPr>
              <a:t>reading R12, R14 </a:t>
            </a:r>
          </a:p>
          <a:p>
            <a:r>
              <a:rPr lang="en-US" sz="2000" dirty="0"/>
              <a:t>Input:	</a:t>
            </a:r>
            <a:r>
              <a:rPr lang="en-US" sz="1800" dirty="0"/>
              <a:t>Read reg1: 01100 (12)</a:t>
            </a:r>
          </a:p>
          <a:p>
            <a:r>
              <a:rPr lang="en-US" sz="1800" dirty="0"/>
              <a:t>	Read reg1: 01110 (14)</a:t>
            </a:r>
          </a:p>
          <a:p>
            <a:r>
              <a:rPr lang="en-US" sz="2000" dirty="0"/>
              <a:t>Output:	</a:t>
            </a:r>
          </a:p>
          <a:p>
            <a:r>
              <a:rPr lang="en-US" sz="1800" dirty="0"/>
              <a:t>  Read data1: 32-bit value stored in R12</a:t>
            </a:r>
          </a:p>
          <a:p>
            <a:r>
              <a:rPr lang="en-US" sz="1800" dirty="0"/>
              <a:t>  Read data2: 32-bit value stored in R14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96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979B-4E66-864D-9611-0CA1EC53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Registers: Control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A713F-0717-9F40-A5BE-B5CDDF15D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r>
              <a:rPr lang="en-US" sz="2400" dirty="0" err="1">
                <a:solidFill>
                  <a:srgbClr val="00B0F0"/>
                </a:solidFill>
              </a:rPr>
              <a:t>RegWrite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is a control signal controlling the write operation</a:t>
            </a:r>
          </a:p>
          <a:p>
            <a:pPr lvl="1"/>
            <a:r>
              <a:rPr lang="en-US" sz="2000" dirty="0"/>
              <a:t>Read operation no need to be controlled;</a:t>
            </a:r>
          </a:p>
          <a:p>
            <a:pPr lvl="2"/>
            <a:r>
              <a:rPr lang="en-US" sz="1600" dirty="0"/>
              <a:t>Always read out</a:t>
            </a:r>
          </a:p>
          <a:p>
            <a:pPr lvl="2"/>
            <a:r>
              <a:rPr lang="en-US" sz="1600" dirty="0"/>
              <a:t>No hard to read out </a:t>
            </a:r>
          </a:p>
          <a:p>
            <a:pPr lvl="2"/>
            <a:r>
              <a:rPr lang="en-US" sz="1800" dirty="0"/>
              <a:t>If data read out unwanted, just ignore it.</a:t>
            </a:r>
          </a:p>
          <a:p>
            <a:pPr lvl="1"/>
            <a:r>
              <a:rPr lang="en-US" sz="2200" dirty="0"/>
              <a:t>Write operation must be controlled;</a:t>
            </a:r>
          </a:p>
          <a:p>
            <a:pPr lvl="2"/>
            <a:r>
              <a:rPr lang="en-US" sz="1800" dirty="0"/>
              <a:t>Cannot randomly write to a register to update the value.</a:t>
            </a:r>
          </a:p>
          <a:p>
            <a:r>
              <a:rPr lang="en-US" sz="2400" dirty="0" err="1">
                <a:solidFill>
                  <a:srgbClr val="00B0F0"/>
                </a:solidFill>
              </a:rPr>
              <a:t>RegWrite</a:t>
            </a:r>
            <a:endParaRPr lang="en-US" sz="2400" dirty="0">
              <a:solidFill>
                <a:srgbClr val="00B0F0"/>
              </a:solidFill>
            </a:endParaRPr>
          </a:p>
          <a:p>
            <a:pPr lvl="1"/>
            <a:r>
              <a:rPr lang="en-US" sz="2000" dirty="0"/>
              <a:t> 1-bit control signal, </a:t>
            </a:r>
            <a:r>
              <a:rPr lang="en-US" sz="2000" dirty="0">
                <a:solidFill>
                  <a:srgbClr val="C00000"/>
                </a:solidFill>
              </a:rPr>
              <a:t>0</a:t>
            </a:r>
            <a:r>
              <a:rPr lang="en-US" sz="2000" dirty="0"/>
              <a:t> (no write), </a:t>
            </a:r>
            <a:r>
              <a:rPr lang="en-US" sz="2000" dirty="0">
                <a:solidFill>
                  <a:srgbClr val="C00000"/>
                </a:solidFill>
              </a:rPr>
              <a:t>1</a:t>
            </a:r>
            <a:r>
              <a:rPr lang="en-US" sz="2000" dirty="0"/>
              <a:t> (write)</a:t>
            </a:r>
          </a:p>
          <a:p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Also, write occurs at the end of the cycle</a:t>
            </a:r>
          </a:p>
          <a:p>
            <a:pPr lvl="1"/>
            <a:r>
              <a:rPr lang="en-US" sz="1800" dirty="0"/>
              <a:t>e.g. </a:t>
            </a:r>
            <a:r>
              <a:rPr lang="en-US" sz="1800" dirty="0">
                <a:solidFill>
                  <a:srgbClr val="C00000"/>
                </a:solidFill>
              </a:rPr>
              <a:t>add R8, R12, R8</a:t>
            </a:r>
          </a:p>
          <a:p>
            <a:pPr lvl="1"/>
            <a:r>
              <a:rPr lang="en-US" sz="1800" dirty="0"/>
              <a:t>Safe to read out R12, R8 at the beginning and then update R8 at the 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2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0E6D-9046-B34E-9D14-498B8FC45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3657600" cy="4572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ALU Control  </a:t>
            </a:r>
          </a:p>
        </p:txBody>
      </p:sp>
      <p:pic>
        <p:nvPicPr>
          <p:cNvPr id="4" name="Content Placeholder 3" descr="Complete ALU control table" title="Diagram">
            <a:extLst>
              <a:ext uri="{FF2B5EF4-FFF2-40B4-BE49-F238E27FC236}">
                <a16:creationId xmlns:a16="http://schemas.microsoft.com/office/drawing/2014/main" id="{98687D8F-479D-E843-ACA1-06335A0E3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900" y="1244600"/>
            <a:ext cx="3700902" cy="1786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6D1AE1-6161-0E4F-8489-9AFE4C5F109C}"/>
              </a:ext>
            </a:extLst>
          </p:cNvPr>
          <p:cNvSpPr txBox="1"/>
          <p:nvPr/>
        </p:nvSpPr>
        <p:spPr>
          <a:xfrm>
            <a:off x="685800" y="3192486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table above shows the 4-bit ALU control signal as listed in </a:t>
            </a:r>
            <a:r>
              <a:rPr lang="en-US" sz="2000" dirty="0" err="1"/>
              <a:t>zyBook</a:t>
            </a:r>
            <a:r>
              <a:rPr lang="en-US" sz="2000" dirty="0"/>
              <a:t> Ch 4.4. Since we only consider </a:t>
            </a:r>
            <a:r>
              <a:rPr lang="en-US" sz="2000" dirty="0">
                <a:solidFill>
                  <a:srgbClr val="C00000"/>
                </a:solidFill>
              </a:rPr>
              <a:t>and, or, add, sub </a:t>
            </a:r>
            <a:r>
              <a:rPr lang="en-US" sz="2000" dirty="0"/>
              <a:t>four </a:t>
            </a:r>
            <a:r>
              <a:rPr lang="en-US" sz="2000" dirty="0" err="1"/>
              <a:t>funtions</a:t>
            </a:r>
            <a:r>
              <a:rPr lang="en-US" sz="2000" dirty="0"/>
              <a:t>, so the table is simplified as</a:t>
            </a:r>
            <a:r>
              <a:rPr lang="en-US" sz="2000"/>
              <a:t>:  </a:t>
            </a:r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8" name="Table 7" descr="Simplified ALU control table" title="Diagram">
            <a:extLst>
              <a:ext uri="{FF2B5EF4-FFF2-40B4-BE49-F238E27FC236}">
                <a16:creationId xmlns:a16="http://schemas.microsoft.com/office/drawing/2014/main" id="{27A1E000-6A9B-024D-B732-DD61DBC9E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022345"/>
              </p:ext>
            </p:extLst>
          </p:nvPr>
        </p:nvGraphicFramePr>
        <p:xfrm>
          <a:off x="977901" y="4343400"/>
          <a:ext cx="3060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099">
                  <a:extLst>
                    <a:ext uri="{9D8B030D-6E8A-4147-A177-3AD203B41FA5}">
                      <a16:colId xmlns:a16="http://schemas.microsoft.com/office/drawing/2014/main" val="3658767754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1972704098"/>
                    </a:ext>
                  </a:extLst>
                </a:gridCol>
              </a:tblGrid>
              <a:tr h="286771">
                <a:tc>
                  <a:txBody>
                    <a:bodyPr/>
                    <a:lstStyle/>
                    <a:p>
                      <a:r>
                        <a:rPr lang="en-US" dirty="0"/>
                        <a:t>ALU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974153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8237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72445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7986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41285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495D6B1-2361-7C4A-AE8C-B15B5F527199}"/>
              </a:ext>
            </a:extLst>
          </p:cNvPr>
          <p:cNvSpPr txBox="1"/>
          <p:nvPr/>
        </p:nvSpPr>
        <p:spPr>
          <a:xfrm>
            <a:off x="4495800" y="4595694"/>
            <a:ext cx="388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if we ignore the first bit of </a:t>
            </a:r>
            <a:r>
              <a:rPr lang="en-US" sz="1600" dirty="0" err="1"/>
              <a:t>ALUOp</a:t>
            </a:r>
            <a:r>
              <a:rPr lang="en-US" sz="1600" dirty="0"/>
              <a:t>, the signal values are consistent with the </a:t>
            </a:r>
            <a:r>
              <a:rPr lang="en-US" sz="1600" dirty="0" err="1"/>
              <a:t>Binvert</a:t>
            </a:r>
            <a:r>
              <a:rPr lang="en-US" sz="1600" dirty="0"/>
              <a:t> and Op signals for the ALU we designed in Module 3. </a:t>
            </a:r>
          </a:p>
        </p:txBody>
      </p:sp>
      <p:pic>
        <p:nvPicPr>
          <p:cNvPr id="10" name="Picture 7" descr="ALU block diagram" title="Figure">
            <a:extLst>
              <a:ext uri="{FF2B5EF4-FFF2-40B4-BE49-F238E27FC236}">
                <a16:creationId xmlns:a16="http://schemas.microsoft.com/office/drawing/2014/main" id="{D812C21C-70BD-E648-B135-7D3F6351C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94" t="2584" r="1" b="17330"/>
          <a:stretch/>
        </p:blipFill>
        <p:spPr bwMode="auto">
          <a:xfrm>
            <a:off x="4953000" y="855686"/>
            <a:ext cx="228123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70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Building Blocks: DM and SE</a:t>
            </a:r>
            <a:r>
              <a:rPr lang="en-US" altLang="en-US" sz="3600" dirty="0"/>
              <a:t>  </a:t>
            </a:r>
          </a:p>
        </p:txBody>
      </p:sp>
      <p:pic>
        <p:nvPicPr>
          <p:cNvPr id="20483" name="Picture 6" descr="Data Memory and Sign Extension Units" title="Figure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676400"/>
            <a:ext cx="6477452" cy="3581400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BF32-C0C8-A84C-BFEA-3C0AFBC8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4648200" cy="5334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DM Block Diagram</a:t>
            </a:r>
          </a:p>
        </p:txBody>
      </p:sp>
      <p:pic>
        <p:nvPicPr>
          <p:cNvPr id="4" name="Picture 6" descr="DM unit" title="Figure">
            <a:extLst>
              <a:ext uri="{FF2B5EF4-FFF2-40B4-BE49-F238E27FC236}">
                <a16:creationId xmlns:a16="http://schemas.microsoft.com/office/drawing/2014/main" id="{FEB95A98-C2D8-F242-ABD0-246DF3135A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3" t="-4962" r="40506" b="9160"/>
          <a:stretch/>
        </p:blipFill>
        <p:spPr>
          <a:xfrm>
            <a:off x="5694355" y="762000"/>
            <a:ext cx="2768701" cy="2438400"/>
          </a:xfr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063F51-AD39-BE42-9881-ACAEDD9CF3EF}"/>
              </a:ext>
            </a:extLst>
          </p:cNvPr>
          <p:cNvSpPr txBox="1"/>
          <p:nvPr/>
        </p:nvSpPr>
        <p:spPr>
          <a:xfrm>
            <a:off x="660400" y="1225689"/>
            <a:ext cx="5283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One Read 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Input: address (32-bit)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Output: read data (32-bit)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One Write 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Input: address (32-bit)</a:t>
            </a:r>
          </a:p>
          <a:p>
            <a:pPr lvl="1"/>
            <a:r>
              <a:rPr lang="en-US" sz="2000" dirty="0"/>
              <a:t>	         write data  (32-bit)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Output: none (but the 32-bit write data is written to the memory location referred by the address.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Control signals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MemoryRead</a:t>
            </a:r>
            <a:r>
              <a:rPr lang="en-US" sz="2000" dirty="0"/>
              <a:t>: 0 (no read), 1 (read)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MemoryWrite</a:t>
            </a:r>
            <a:r>
              <a:rPr lang="en-US" sz="2000" dirty="0"/>
              <a:t>: 0 (no write), 1 (write)</a:t>
            </a:r>
          </a:p>
          <a:p>
            <a:pPr lvl="1"/>
            <a:endParaRPr lang="en-US" sz="2000" dirty="0"/>
          </a:p>
          <a:p>
            <a:r>
              <a:rPr lang="en-US" sz="1800" dirty="0"/>
              <a:t>Note: we do not always read memory for various reasons including use of cache  (Module 8 will discuss memory catching), thus read the memory only when </a:t>
            </a:r>
            <a:r>
              <a:rPr lang="en-US" sz="1800" dirty="0" err="1"/>
              <a:t>MemoryRead</a:t>
            </a:r>
            <a:r>
              <a:rPr lang="en-US" sz="1800" dirty="0"/>
              <a:t> signal is set.   </a:t>
            </a:r>
          </a:p>
        </p:txBody>
      </p:sp>
    </p:spTree>
    <p:extLst>
      <p:ext uri="{BB962C8B-B14F-4D97-AF65-F5344CB8AC3E}">
        <p14:creationId xmlns:p14="http://schemas.microsoft.com/office/powerpoint/2010/main" val="2284018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5CDD-6CD5-8A48-B37F-D94E2670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Sign Extend (SE) Block Diagram</a:t>
            </a:r>
          </a:p>
        </p:txBody>
      </p:sp>
      <p:pic>
        <p:nvPicPr>
          <p:cNvPr id="4" name="Picture 6" descr="Data Memory and Sign Extension Units" title="Figure">
            <a:extLst>
              <a:ext uri="{FF2B5EF4-FFF2-40B4-BE49-F238E27FC236}">
                <a16:creationId xmlns:a16="http://schemas.microsoft.com/office/drawing/2014/main" id="{BAC027FF-2091-604C-8DAC-CA52CA27AE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95" b="13359"/>
          <a:stretch/>
        </p:blipFill>
        <p:spPr>
          <a:xfrm>
            <a:off x="6096000" y="2552968"/>
            <a:ext cx="2025226" cy="2336800"/>
          </a:xfr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55B318-029E-5149-9E00-2F98701CF605}"/>
              </a:ext>
            </a:extLst>
          </p:cNvPr>
          <p:cNvSpPr txBox="1"/>
          <p:nvPr/>
        </p:nvSpPr>
        <p:spPr>
          <a:xfrm>
            <a:off x="990600" y="1582321"/>
            <a:ext cx="5181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Sign-Extend unit is to convert a 16-bit two’s complement number to 32-bit two’s complement.</a:t>
            </a:r>
          </a:p>
          <a:p>
            <a:endParaRPr lang="en-US" dirty="0"/>
          </a:p>
          <a:p>
            <a:r>
              <a:rPr lang="en-US" dirty="0"/>
              <a:t>For example, converting a 4-bit two’s complement number to 8 bits, we extend the first (leftmost) bit four times</a:t>
            </a:r>
          </a:p>
          <a:p>
            <a:r>
              <a:rPr lang="en-US" dirty="0"/>
              <a:t>   </a:t>
            </a:r>
            <a:r>
              <a:rPr lang="en-US" sz="2000" dirty="0"/>
              <a:t>0010 -&gt; </a:t>
            </a:r>
            <a:r>
              <a:rPr lang="en-US" sz="2000" dirty="0">
                <a:solidFill>
                  <a:srgbClr val="C00000"/>
                </a:solidFill>
              </a:rPr>
              <a:t>0000</a:t>
            </a:r>
            <a:r>
              <a:rPr lang="en-US" sz="2000" dirty="0"/>
              <a:t> 0010</a:t>
            </a:r>
          </a:p>
          <a:p>
            <a:r>
              <a:rPr lang="en-US" sz="2000" dirty="0"/>
              <a:t>   1011 -&gt; </a:t>
            </a:r>
            <a:r>
              <a:rPr lang="en-US" sz="2000" dirty="0">
                <a:solidFill>
                  <a:srgbClr val="C00000"/>
                </a:solidFill>
              </a:rPr>
              <a:t>1111</a:t>
            </a:r>
            <a:r>
              <a:rPr lang="en-US" sz="2000" dirty="0"/>
              <a:t> 1011</a:t>
            </a:r>
          </a:p>
          <a:p>
            <a:endParaRPr lang="en-US" dirty="0"/>
          </a:p>
          <a:p>
            <a:r>
              <a:rPr lang="en-US" sz="2000" dirty="0"/>
              <a:t>Note: 1011 -&gt; 0000 1011 is wrong</a:t>
            </a:r>
          </a:p>
          <a:p>
            <a:r>
              <a:rPr lang="en-US" sz="2000" dirty="0"/>
              <a:t>Because 1011 represents -5 while 00001011 represents +11 in decimal.</a:t>
            </a:r>
          </a:p>
        </p:txBody>
      </p:sp>
    </p:spTree>
    <p:extLst>
      <p:ext uri="{BB962C8B-B14F-4D97-AF65-F5344CB8AC3E}">
        <p14:creationId xmlns:p14="http://schemas.microsoft.com/office/powerpoint/2010/main" val="1832455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Datapath for Instruction Implementation 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Coming up …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we will build up a </a:t>
            </a:r>
            <a:r>
              <a:rPr lang="en-US" altLang="en-US" sz="2000" dirty="0" err="1"/>
              <a:t>datapath</a:t>
            </a:r>
            <a:r>
              <a:rPr lang="en-US" altLang="en-US" sz="2000" dirty="0"/>
              <a:t> for each of the following instructions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Add, sub, and, or, </a:t>
            </a:r>
            <a:r>
              <a:rPr lang="en-US" altLang="en-US" sz="2000" dirty="0" err="1">
                <a:solidFill>
                  <a:srgbClr val="0070C0"/>
                </a:solidFill>
              </a:rPr>
              <a:t>lw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sw</a:t>
            </a:r>
            <a:r>
              <a:rPr lang="en-US" altLang="en-US" sz="2000" dirty="0">
                <a:solidFill>
                  <a:srgbClr val="0070C0"/>
                </a:solidFill>
              </a:rPr>
              <a:t> and </a:t>
            </a:r>
            <a:r>
              <a:rPr lang="en-US" altLang="en-US" sz="2000" dirty="0" err="1">
                <a:solidFill>
                  <a:srgbClr val="0070C0"/>
                </a:solidFill>
              </a:rPr>
              <a:t>beq</a:t>
            </a:r>
            <a:endParaRPr lang="en-US" altLang="en-US" sz="2000" dirty="0">
              <a:solidFill>
                <a:srgbClr val="0070C0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en-US" altLang="en-US" sz="2000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Then, we will connect the </a:t>
            </a:r>
            <a:r>
              <a:rPr lang="en-US" altLang="en-US" sz="2000" dirty="0" err="1"/>
              <a:t>datapaths</a:t>
            </a:r>
            <a:r>
              <a:rPr lang="en-US" altLang="en-US" sz="2000" dirty="0"/>
              <a:t> to form a general </a:t>
            </a:r>
            <a:r>
              <a:rPr lang="en-US" altLang="en-US" sz="2000" dirty="0" err="1"/>
              <a:t>datapath</a:t>
            </a:r>
            <a:r>
              <a:rPr lang="en-US" altLang="en-US" sz="2000" dirty="0"/>
              <a:t> for executing any or all of the above instructions.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We will add control signals to the </a:t>
            </a:r>
            <a:r>
              <a:rPr lang="en-US" altLang="en-US" sz="2000" dirty="0" err="1"/>
              <a:t>datapath</a:t>
            </a:r>
            <a:r>
              <a:rPr lang="en-US" altLang="en-US" sz="2000" dirty="0"/>
              <a:t> to form a processor.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We will trace the implementation schedule to make sure all the above instructions run well on the processor.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747B-626B-E94B-B83E-B2E927AE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Lecture 6: Datapath and Control </a:t>
            </a:r>
          </a:p>
        </p:txBody>
      </p:sp>
      <p:grpSp>
        <p:nvGrpSpPr>
          <p:cNvPr id="13" name="Group 12" descr="Processor abstraction" title="Figure">
            <a:extLst>
              <a:ext uri="{FF2B5EF4-FFF2-40B4-BE49-F238E27FC236}">
                <a16:creationId xmlns:a16="http://schemas.microsoft.com/office/drawing/2014/main" id="{5EE0A9A6-05DE-5B42-95B0-827BE3D5B0A5}"/>
              </a:ext>
            </a:extLst>
          </p:cNvPr>
          <p:cNvGrpSpPr/>
          <p:nvPr/>
        </p:nvGrpSpPr>
        <p:grpSpPr>
          <a:xfrm>
            <a:off x="1081544" y="1752600"/>
            <a:ext cx="7348472" cy="4602163"/>
            <a:chOff x="719203" y="1676400"/>
            <a:chExt cx="7348472" cy="4602163"/>
          </a:xfrm>
        </p:grpSpPr>
        <p:pic>
          <p:nvPicPr>
            <p:cNvPr id="6" name="Picture 5" descr="Computer Abstraction" title="Figure">
              <a:extLst>
                <a:ext uri="{FF2B5EF4-FFF2-40B4-BE49-F238E27FC236}">
                  <a16:creationId xmlns:a16="http://schemas.microsoft.com/office/drawing/2014/main" id="{9396958A-4F02-5E4C-84D8-9EA26F740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203" y="1676400"/>
              <a:ext cx="5400675" cy="460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949B4E-FD9A-C649-8E89-A597D138CAAC}"/>
                </a:ext>
              </a:extLst>
            </p:cNvPr>
            <p:cNvSpPr/>
            <p:nvPr/>
          </p:nvSpPr>
          <p:spPr>
            <a:xfrm>
              <a:off x="2667000" y="3962400"/>
              <a:ext cx="1066800" cy="16002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A568A1B2-F9B3-0B49-92EB-C4795686BF6D}"/>
                </a:ext>
              </a:extLst>
            </p:cNvPr>
            <p:cNvSpPr/>
            <p:nvPr/>
          </p:nvSpPr>
          <p:spPr>
            <a:xfrm>
              <a:off x="3733800" y="4416177"/>
              <a:ext cx="1947797" cy="781348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 descr="Specific part of processor covered in this lecture" title="Note">
              <a:extLst>
                <a:ext uri="{FF2B5EF4-FFF2-40B4-BE49-F238E27FC236}">
                  <a16:creationId xmlns:a16="http://schemas.microsoft.com/office/drawing/2014/main" id="{1E4BA48D-C3D8-1447-B9B5-DEA0080CE318}"/>
                </a:ext>
              </a:extLst>
            </p:cNvPr>
            <p:cNvSpPr/>
            <p:nvPr/>
          </p:nvSpPr>
          <p:spPr>
            <a:xfrm>
              <a:off x="5681597" y="4416176"/>
              <a:ext cx="2386078" cy="1070223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This lecture covers the Processor’s Datapath and Control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31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62BC-A183-B24B-ABE3-8F79EF0ED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Lecture 6a: Basics for Datapath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8DC6F-E7EC-054F-BCD5-69D4A0861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315200" cy="1752600"/>
          </a:xfrm>
        </p:spPr>
        <p:txBody>
          <a:bodyPr/>
          <a:lstStyle/>
          <a:p>
            <a:pPr algn="l"/>
            <a:r>
              <a:rPr lang="en-US" dirty="0"/>
              <a:t>Introduces:</a:t>
            </a:r>
          </a:p>
          <a:p>
            <a:pPr marL="514350" indent="-514350" algn="l">
              <a:buAutoNum type="arabicParenBoth"/>
            </a:pPr>
            <a:r>
              <a:rPr lang="en-US" sz="2400" dirty="0"/>
              <a:t>Basic implementation strategies</a:t>
            </a:r>
          </a:p>
          <a:p>
            <a:pPr marL="514350" indent="-514350" algn="l">
              <a:buAutoNum type="arabicParenBoth"/>
            </a:pPr>
            <a:r>
              <a:rPr lang="en-US" sz="2400" dirty="0"/>
              <a:t>Functional units that are used to construct </a:t>
            </a:r>
            <a:r>
              <a:rPr lang="en-US" sz="2400" dirty="0" err="1"/>
              <a:t>datapath</a:t>
            </a:r>
            <a:endParaRPr lang="en-US" sz="24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2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94267" y="5334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The Processor: Datapath &amp; Control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667" y="1295400"/>
            <a:ext cx="7620000" cy="4876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400" dirty="0"/>
              <a:t>We're ready to implement the MIPS ISA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1800" dirty="0"/>
              <a:t>Our focus: design concepts, not implementation details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endParaRPr lang="en-US" altLang="en-US" sz="1800" dirty="0"/>
          </a:p>
          <a:p>
            <a:pPr eaLnBrk="1" hangingPunct="1">
              <a:spcBef>
                <a:spcPts val="0"/>
              </a:spcBef>
            </a:pPr>
            <a:r>
              <a:rPr lang="en-US" altLang="en-US" sz="2400" dirty="0"/>
              <a:t>The MIPS instruction set is simplified to contain only: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1800" dirty="0"/>
              <a:t>memory-reference instructions:  </a:t>
            </a:r>
            <a:r>
              <a:rPr lang="en-US" altLang="en-US" sz="1800" dirty="0" err="1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altLang="en-US" sz="1800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altLang="en-US" sz="1800" dirty="0" err="1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altLang="en-US" sz="18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endParaRPr lang="en-US" altLang="en-US" sz="180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en-US" sz="1800" dirty="0"/>
              <a:t>arithmetic-logical instructions:  </a:t>
            </a:r>
            <a:r>
              <a:rPr lang="en-US" altLang="en-US" sz="1800" dirty="0">
                <a:solidFill>
                  <a:srgbClr val="0070C0"/>
                </a:solidFill>
                <a:latin typeface="Courier New" pitchFamily="49" charset="0"/>
              </a:rPr>
              <a:t>add, sub, and, or 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1800" dirty="0"/>
              <a:t>control flow instructions:  </a:t>
            </a:r>
            <a:r>
              <a:rPr lang="en-US" altLang="en-US" sz="1800" dirty="0" err="1">
                <a:solidFill>
                  <a:srgbClr val="0070C0"/>
                </a:solidFill>
                <a:latin typeface="Courier New" pitchFamily="49" charset="0"/>
              </a:rPr>
              <a:t>beq</a:t>
            </a:r>
            <a:endParaRPr lang="en-US" altLang="en-US" sz="1800" dirty="0">
              <a:solidFill>
                <a:srgbClr val="0070C0"/>
              </a:solidFill>
              <a:latin typeface="Courier New" pitchFamily="49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en-US" sz="1800" dirty="0"/>
              <a:t>May extend to additional instructions such as </a:t>
            </a:r>
            <a:r>
              <a:rPr lang="en-US" alt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altLang="en-US" sz="1800" dirty="0"/>
              <a:t>, …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endParaRPr lang="en-US" sz="2000" dirty="0"/>
          </a:p>
          <a:p>
            <a:pPr eaLnBrk="1" hangingPunct="1">
              <a:spcBef>
                <a:spcPts val="0"/>
              </a:spcBef>
            </a:pPr>
            <a:r>
              <a:rPr lang="en-US" sz="2400" dirty="0"/>
              <a:t>A </a:t>
            </a:r>
            <a:r>
              <a:rPr lang="en-US" sz="2400" dirty="0" err="1">
                <a:solidFill>
                  <a:srgbClr val="C00000"/>
                </a:solidFill>
              </a:rPr>
              <a:t>datapath</a:t>
            </a:r>
            <a:r>
              <a:rPr lang="en-US" sz="2400" dirty="0"/>
              <a:t> is a set of functional units that carry out data processing operations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1800" dirty="0"/>
              <a:t>Memory, ALU, Registers, … connected together to form a </a:t>
            </a:r>
            <a:r>
              <a:rPr lang="en-US" sz="1800" dirty="0" err="1"/>
              <a:t>datapath</a:t>
            </a:r>
            <a:endParaRPr lang="en-US" sz="1800" dirty="0"/>
          </a:p>
          <a:p>
            <a:pPr marL="457200" lvl="1" indent="0" eaLnBrk="1" hangingPunct="1">
              <a:spcBef>
                <a:spcPts val="0"/>
              </a:spcBef>
              <a:buNone/>
            </a:pPr>
            <a:endParaRPr lang="en-US" sz="1800" dirty="0"/>
          </a:p>
          <a:p>
            <a:pPr eaLnBrk="1" hangingPunct="1">
              <a:spcBef>
                <a:spcPts val="0"/>
              </a:spcBef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control unit </a:t>
            </a:r>
            <a:r>
              <a:rPr lang="en-US" sz="2400" dirty="0"/>
              <a:t>directs the operation of the functional units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1800" dirty="0"/>
              <a:t>e.g. whether should write to memory, read from memory, or none.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63B6-BE96-DF4A-AC96-91116E8F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625" y="457200"/>
            <a:ext cx="77724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Instruction Implementation: Basic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AD98E-9E7C-B745-B95C-1AC3C5407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91" y="1371600"/>
            <a:ext cx="7772400" cy="5029200"/>
          </a:xfrm>
        </p:spPr>
        <p:txBody>
          <a:bodyPr/>
          <a:lstStyle/>
          <a:p>
            <a:pPr eaLnBrk="1" hangingPunct="1"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en-US" sz="2400" dirty="0">
                <a:solidFill>
                  <a:srgbClr val="000000"/>
                </a:solidFill>
              </a:rPr>
              <a:t>Generic Implementation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use the program counter (PC) to supply instruction 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get the instruction from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read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use the instruction (opcode) to decide exactly what to do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>
                <a:solidFill>
                  <a:srgbClr val="000000"/>
                </a:solidFill>
              </a:rPr>
              <a:t>add, sub, and, or, read memory, write memory, reset PC (branch), …</a:t>
            </a:r>
          </a:p>
          <a:p>
            <a:r>
              <a:rPr lang="en-US" sz="2400" dirty="0"/>
              <a:t>Functional units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PC</a:t>
            </a:r>
            <a:r>
              <a:rPr lang="en-US" sz="2000" dirty="0"/>
              <a:t> (Program Counter): a 32-bit register that stores instruction’s address. </a:t>
            </a:r>
            <a:r>
              <a:rPr lang="en-US" sz="1800" dirty="0"/>
              <a:t>MIPS memory address: 32-bit</a:t>
            </a:r>
            <a:endParaRPr lang="en-US" sz="1600" dirty="0"/>
          </a:p>
          <a:p>
            <a:pPr lvl="1"/>
            <a:r>
              <a:rPr lang="en-US" sz="2000" dirty="0"/>
              <a:t>Memory (here we conceptually divide a memory into IM and DM)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IM</a:t>
            </a:r>
            <a:r>
              <a:rPr lang="en-US" sz="1800" dirty="0"/>
              <a:t> (Instruction Memory): Memory module that stores instructions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DM</a:t>
            </a:r>
            <a:r>
              <a:rPr lang="en-US" sz="1800" dirty="0"/>
              <a:t> (Data Memory): Memory module that stores data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Registers: </a:t>
            </a:r>
            <a:r>
              <a:rPr lang="en-US" sz="2200" dirty="0"/>
              <a:t>MIPS 32 32-bit integer registers, R0, R1, …, R31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ALU</a:t>
            </a:r>
            <a:r>
              <a:rPr lang="en-US" sz="2200" dirty="0"/>
              <a:t>: for arithmetic/logic operations</a:t>
            </a:r>
          </a:p>
        </p:txBody>
      </p:sp>
    </p:spTree>
    <p:extLst>
      <p:ext uri="{BB962C8B-B14F-4D97-AF65-F5344CB8AC3E}">
        <p14:creationId xmlns:p14="http://schemas.microsoft.com/office/powerpoint/2010/main" val="167454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General Description of Functional Units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Two types of functional units (refer to Module 4)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Elements that operate on data values (combinational)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e.g. </a:t>
            </a:r>
            <a:r>
              <a:rPr lang="en-US" altLang="en-US" sz="1800" dirty="0">
                <a:solidFill>
                  <a:srgbClr val="0070C0"/>
                </a:solidFill>
              </a:rPr>
              <a:t>ALU, MUX </a:t>
            </a:r>
            <a:r>
              <a:rPr lang="en-US" altLang="en-US" sz="1800" dirty="0"/>
              <a:t>(multiplexor),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Elements that contain state (sequential)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Those are the hard components with “memories”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e.g. </a:t>
            </a:r>
            <a:r>
              <a:rPr lang="en-US" altLang="en-US" sz="1800" dirty="0">
                <a:solidFill>
                  <a:srgbClr val="0070C0"/>
                </a:solidFill>
              </a:rPr>
              <a:t>flip-flops, registers, memory modules</a:t>
            </a:r>
            <a:r>
              <a:rPr lang="en-US" altLang="en-US" sz="1800" dirty="0"/>
              <a:t>, …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State Elements are normally controlled by </a:t>
            </a:r>
            <a:r>
              <a:rPr lang="en-US" altLang="en-US" sz="1800" dirty="0">
                <a:solidFill>
                  <a:srgbClr val="FF0000"/>
                </a:solidFill>
              </a:rPr>
              <a:t>“clocks”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 In MIPS, we use edge triggered clocking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i.e. Register/Memory write won’t occur until the end of the clock cycles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EEB2CEA-12D8-3A4B-B357-3B4CD7E0D13A}"/>
              </a:ext>
            </a:extLst>
          </p:cNvPr>
          <p:cNvGrpSpPr/>
          <p:nvPr/>
        </p:nvGrpSpPr>
        <p:grpSpPr>
          <a:xfrm>
            <a:off x="685800" y="4419600"/>
            <a:ext cx="7924800" cy="1905000"/>
            <a:chOff x="685800" y="4419600"/>
            <a:chExt cx="7924800" cy="1905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A1BA0D-CEFB-6549-8842-FF2BE7D1965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4538598"/>
              <a:ext cx="4114800" cy="1482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ounded Rectangle 2" descr="Edge triggered clocking" title="Illustration">
              <a:extLst>
                <a:ext uri="{FF2B5EF4-FFF2-40B4-BE49-F238E27FC236}">
                  <a16:creationId xmlns:a16="http://schemas.microsoft.com/office/drawing/2014/main" id="{C577F98A-CCDE-4643-8CAB-E742DE73A56E}"/>
                </a:ext>
              </a:extLst>
            </p:cNvPr>
            <p:cNvSpPr/>
            <p:nvPr/>
          </p:nvSpPr>
          <p:spPr>
            <a:xfrm>
              <a:off x="5105400" y="4419600"/>
              <a:ext cx="3505200" cy="1905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This illustrates an instruction execution starting at one state element (e.g. reading IM) and ending at another state element (e.g. writing register/DM) within one cycle. 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Design Strategies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First design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Use a single long clock cycle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The cycle long enough for the most complicated instruction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Characteristics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/>
              <a:t>Simple in design (good for teaching purpose)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/>
              <a:t>Not practical due to low efficiency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Second design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Multiple clock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Pipelined implementation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More practical but more complex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To be discussed in Module 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Building Blocks: IM, PC, adder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4149726"/>
            <a:ext cx="7772400" cy="225107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C00000"/>
                </a:solidFill>
              </a:rPr>
              <a:t>IM</a:t>
            </a:r>
            <a:r>
              <a:rPr lang="en-US" altLang="en-US" sz="2000" dirty="0"/>
              <a:t>: every cycle reads out an instruction per given address. No write action. Every cycle reads so no specific control signal needed.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C00000"/>
                </a:solidFill>
              </a:rPr>
              <a:t>PC</a:t>
            </a:r>
            <a:r>
              <a:rPr lang="en-US" altLang="en-US" sz="2000" dirty="0"/>
              <a:t>: 32-bit register storing program counter. Every cycle read (first) and write (update PC, at end of the cycle). No control signal needed.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An </a:t>
            </a:r>
            <a:r>
              <a:rPr lang="en-US" altLang="en-US" sz="2000" dirty="0">
                <a:solidFill>
                  <a:srgbClr val="C00000"/>
                </a:solidFill>
              </a:rPr>
              <a:t>adder</a:t>
            </a:r>
            <a:r>
              <a:rPr lang="en-US" altLang="en-US" sz="2000" dirty="0"/>
              <a:t> is a simplified ALU, only able to perform addition operation. No need control, the Sum changes if inputs change. </a:t>
            </a:r>
          </a:p>
        </p:txBody>
      </p:sp>
      <p:pic>
        <p:nvPicPr>
          <p:cNvPr id="13316" name="Picture 6" descr="Building blocks: IM, PC, adder" title="Diagram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524000"/>
            <a:ext cx="7772400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Building Blocks: Registers and ALU</a:t>
            </a:r>
          </a:p>
        </p:txBody>
      </p:sp>
      <p:pic>
        <p:nvPicPr>
          <p:cNvPr id="18436" name="Picture 7" descr="Building block: Registers and ALU" title="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7310438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1193</Words>
  <Application>Microsoft Macintosh PowerPoint</Application>
  <PresentationFormat>On-screen Show (4:3)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Times New Roman</vt:lpstr>
      <vt:lpstr>Default Design</vt:lpstr>
      <vt:lpstr>Lecture 6: Datapath and Contrrol </vt:lpstr>
      <vt:lpstr>Lecture 6: Datapath and Control </vt:lpstr>
      <vt:lpstr>Lecture 6a: Basics for Datapath</vt:lpstr>
      <vt:lpstr>The Processor: Datapath &amp; Control</vt:lpstr>
      <vt:lpstr>Instruction Implementation: Basic Steps</vt:lpstr>
      <vt:lpstr>General Description of Functional Units</vt:lpstr>
      <vt:lpstr>Design Strategies</vt:lpstr>
      <vt:lpstr>Building Blocks: IM, PC, adder</vt:lpstr>
      <vt:lpstr>Building Blocks: Registers and ALU</vt:lpstr>
      <vt:lpstr>Registers </vt:lpstr>
      <vt:lpstr>Registers: Control Signal</vt:lpstr>
      <vt:lpstr>ALU Control  </vt:lpstr>
      <vt:lpstr>Building Blocks: DM and SE  </vt:lpstr>
      <vt:lpstr>DM Block Diagram</vt:lpstr>
      <vt:lpstr>Sign Extend (SE) Block Diagram</vt:lpstr>
      <vt:lpstr>Datapath for Instruction Implementation  </vt:lpstr>
    </vt:vector>
  </TitlesOfParts>
  <Company>California State Polytechnic University, Pomona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Processor: Datapath</dc:title>
  <dc:creator>lyang</dc:creator>
  <cp:lastModifiedBy>Microsoft Office User</cp:lastModifiedBy>
  <cp:revision>54</cp:revision>
  <dcterms:created xsi:type="dcterms:W3CDTF">2003-07-23T18:48:42Z</dcterms:created>
  <dcterms:modified xsi:type="dcterms:W3CDTF">2021-06-02T15:16:25Z</dcterms:modified>
</cp:coreProperties>
</file>