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45" r:id="rId2"/>
    <p:sldId id="256" r:id="rId3"/>
    <p:sldId id="287" r:id="rId4"/>
    <p:sldId id="268" r:id="rId5"/>
    <p:sldId id="269" r:id="rId6"/>
    <p:sldId id="270" r:id="rId7"/>
    <p:sldId id="272" r:id="rId8"/>
    <p:sldId id="273" r:id="rId9"/>
    <p:sldId id="281" r:id="rId10"/>
    <p:sldId id="274" r:id="rId11"/>
    <p:sldId id="265" r:id="rId12"/>
    <p:sldId id="289" r:id="rId13"/>
    <p:sldId id="288" r:id="rId14"/>
    <p:sldId id="290" r:id="rId15"/>
    <p:sldId id="275" r:id="rId16"/>
    <p:sldId id="291" r:id="rId17"/>
    <p:sldId id="292" r:id="rId18"/>
    <p:sldId id="293" r:id="rId19"/>
    <p:sldId id="295" r:id="rId20"/>
    <p:sldId id="282" r:id="rId21"/>
    <p:sldId id="296" r:id="rId22"/>
    <p:sldId id="276" r:id="rId23"/>
    <p:sldId id="277" r:id="rId24"/>
    <p:sldId id="297" r:id="rId25"/>
    <p:sldId id="279"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41" autoAdjust="0"/>
    <p:restoredTop sz="90881" autoAdjust="0"/>
  </p:normalViewPr>
  <p:slideViewPr>
    <p:cSldViewPr>
      <p:cViewPr varScale="1">
        <p:scale>
          <a:sx n="99" d="100"/>
          <a:sy n="99" d="100"/>
        </p:scale>
        <p:origin x="11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B322405-8A31-4E7C-9787-3E21FE74ED21}" type="datetimeFigureOut">
              <a:rPr lang="en-US"/>
              <a:pPr>
                <a:defRPr/>
              </a:pPr>
              <a:t>6/2/21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47D4621-CAB6-4973-89A1-CE317AEEE725}" type="slidenum">
              <a:rPr lang="en-US"/>
              <a:pPr>
                <a:defRPr/>
              </a:pPr>
              <a:t>‹#›</a:t>
            </a:fld>
            <a:endParaRPr lang="en-US"/>
          </a:p>
        </p:txBody>
      </p:sp>
    </p:spTree>
    <p:extLst>
      <p:ext uri="{BB962C8B-B14F-4D97-AF65-F5344CB8AC3E}">
        <p14:creationId xmlns:p14="http://schemas.microsoft.com/office/powerpoint/2010/main" val="354653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1F0A1-D8FF-B74B-935C-DAADA57216DE}" type="datetimeFigureOut">
              <a:rPr lang="en-US" smtClean="0"/>
              <a:t>6/2/21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F386-DDFF-B542-BF7F-F0BFE5CAAF12}" type="slidenum">
              <a:rPr lang="en-US" smtClean="0"/>
              <a:t>‹#›</a:t>
            </a:fld>
            <a:endParaRPr lang="en-US"/>
          </a:p>
        </p:txBody>
      </p:sp>
    </p:spTree>
    <p:extLst>
      <p:ext uri="{BB962C8B-B14F-4D97-AF65-F5344CB8AC3E}">
        <p14:creationId xmlns:p14="http://schemas.microsoft.com/office/powerpoint/2010/main" val="1041884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7F386-DDFF-B542-BF7F-F0BFE5CAAF12}" type="slidenum">
              <a:rPr lang="en-US" smtClean="0"/>
              <a:t>21</a:t>
            </a:fld>
            <a:endParaRPr lang="en-US"/>
          </a:p>
        </p:txBody>
      </p:sp>
    </p:spTree>
    <p:extLst>
      <p:ext uri="{BB962C8B-B14F-4D97-AF65-F5344CB8AC3E}">
        <p14:creationId xmlns:p14="http://schemas.microsoft.com/office/powerpoint/2010/main" val="280906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8B112E-69BB-43FB-AE49-B858A2EED3A7}" type="slidenum">
              <a:rPr lang="en-US"/>
              <a:pPr>
                <a:defRPr/>
              </a:pPr>
              <a:t>‹#›</a:t>
            </a:fld>
            <a:endParaRPr lang="en-US"/>
          </a:p>
        </p:txBody>
      </p:sp>
    </p:spTree>
    <p:extLst>
      <p:ext uri="{BB962C8B-B14F-4D97-AF65-F5344CB8AC3E}">
        <p14:creationId xmlns:p14="http://schemas.microsoft.com/office/powerpoint/2010/main" val="1677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9C6493-8485-42ED-85F4-4B105C981796}" type="slidenum">
              <a:rPr lang="en-US"/>
              <a:pPr>
                <a:defRPr/>
              </a:pPr>
              <a:t>‹#›</a:t>
            </a:fld>
            <a:endParaRPr lang="en-US"/>
          </a:p>
        </p:txBody>
      </p:sp>
    </p:spTree>
    <p:extLst>
      <p:ext uri="{BB962C8B-B14F-4D97-AF65-F5344CB8AC3E}">
        <p14:creationId xmlns:p14="http://schemas.microsoft.com/office/powerpoint/2010/main" val="283104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A47114-B723-4BB0-893E-9C899F3F9361}" type="slidenum">
              <a:rPr lang="en-US"/>
              <a:pPr>
                <a:defRPr/>
              </a:pPr>
              <a:t>‹#›</a:t>
            </a:fld>
            <a:endParaRPr lang="en-US"/>
          </a:p>
        </p:txBody>
      </p:sp>
    </p:spTree>
    <p:extLst>
      <p:ext uri="{BB962C8B-B14F-4D97-AF65-F5344CB8AC3E}">
        <p14:creationId xmlns:p14="http://schemas.microsoft.com/office/powerpoint/2010/main" val="20010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8B19F2-495A-429F-80C1-798E3B9AD767}" type="slidenum">
              <a:rPr lang="en-US"/>
              <a:pPr>
                <a:defRPr/>
              </a:pPr>
              <a:t>‹#›</a:t>
            </a:fld>
            <a:endParaRPr lang="en-US"/>
          </a:p>
        </p:txBody>
      </p:sp>
    </p:spTree>
    <p:extLst>
      <p:ext uri="{BB962C8B-B14F-4D97-AF65-F5344CB8AC3E}">
        <p14:creationId xmlns:p14="http://schemas.microsoft.com/office/powerpoint/2010/main" val="207675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05A725-D73A-4A65-B74C-13FB20E60E33}" type="slidenum">
              <a:rPr lang="en-US"/>
              <a:pPr>
                <a:defRPr/>
              </a:pPr>
              <a:t>‹#›</a:t>
            </a:fld>
            <a:endParaRPr lang="en-US"/>
          </a:p>
        </p:txBody>
      </p:sp>
    </p:spTree>
    <p:extLst>
      <p:ext uri="{BB962C8B-B14F-4D97-AF65-F5344CB8AC3E}">
        <p14:creationId xmlns:p14="http://schemas.microsoft.com/office/powerpoint/2010/main" val="257031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94563B-8F72-4017-8247-03B80879E91F}" type="slidenum">
              <a:rPr lang="en-US"/>
              <a:pPr>
                <a:defRPr/>
              </a:pPr>
              <a:t>‹#›</a:t>
            </a:fld>
            <a:endParaRPr lang="en-US"/>
          </a:p>
        </p:txBody>
      </p:sp>
    </p:spTree>
    <p:extLst>
      <p:ext uri="{BB962C8B-B14F-4D97-AF65-F5344CB8AC3E}">
        <p14:creationId xmlns:p14="http://schemas.microsoft.com/office/powerpoint/2010/main" val="25350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AC40F6C-E854-4B51-8555-7535F10ED369}" type="slidenum">
              <a:rPr lang="en-US"/>
              <a:pPr>
                <a:defRPr/>
              </a:pPr>
              <a:t>‹#›</a:t>
            </a:fld>
            <a:endParaRPr lang="en-US"/>
          </a:p>
        </p:txBody>
      </p:sp>
    </p:spTree>
    <p:extLst>
      <p:ext uri="{BB962C8B-B14F-4D97-AF65-F5344CB8AC3E}">
        <p14:creationId xmlns:p14="http://schemas.microsoft.com/office/powerpoint/2010/main" val="129510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36356B-80EF-4B46-B008-A726F6A38506}" type="slidenum">
              <a:rPr lang="en-US"/>
              <a:pPr>
                <a:defRPr/>
              </a:pPr>
              <a:t>‹#›</a:t>
            </a:fld>
            <a:endParaRPr lang="en-US"/>
          </a:p>
        </p:txBody>
      </p:sp>
    </p:spTree>
    <p:extLst>
      <p:ext uri="{BB962C8B-B14F-4D97-AF65-F5344CB8AC3E}">
        <p14:creationId xmlns:p14="http://schemas.microsoft.com/office/powerpoint/2010/main" val="240293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29F6635-36A9-470C-A769-D4A605498BA8}" type="slidenum">
              <a:rPr lang="en-US"/>
              <a:pPr>
                <a:defRPr/>
              </a:pPr>
              <a:t>‹#›</a:t>
            </a:fld>
            <a:endParaRPr lang="en-US"/>
          </a:p>
        </p:txBody>
      </p:sp>
    </p:spTree>
    <p:extLst>
      <p:ext uri="{BB962C8B-B14F-4D97-AF65-F5344CB8AC3E}">
        <p14:creationId xmlns:p14="http://schemas.microsoft.com/office/powerpoint/2010/main" val="197276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C1990E-73DE-4D09-98EA-A9B90E27CBCC}" type="slidenum">
              <a:rPr lang="en-US"/>
              <a:pPr>
                <a:defRPr/>
              </a:pPr>
              <a:t>‹#›</a:t>
            </a:fld>
            <a:endParaRPr lang="en-US"/>
          </a:p>
        </p:txBody>
      </p:sp>
    </p:spTree>
    <p:extLst>
      <p:ext uri="{BB962C8B-B14F-4D97-AF65-F5344CB8AC3E}">
        <p14:creationId xmlns:p14="http://schemas.microsoft.com/office/powerpoint/2010/main" val="353144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7FE48-57EF-47FE-B54F-4C8FC449268B}" type="slidenum">
              <a:rPr lang="en-US"/>
              <a:pPr>
                <a:defRPr/>
              </a:pPr>
              <a:t>‹#›</a:t>
            </a:fld>
            <a:endParaRPr lang="en-US"/>
          </a:p>
        </p:txBody>
      </p:sp>
    </p:spTree>
    <p:extLst>
      <p:ext uri="{BB962C8B-B14F-4D97-AF65-F5344CB8AC3E}">
        <p14:creationId xmlns:p14="http://schemas.microsoft.com/office/powerpoint/2010/main" val="62921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369C0C8-459C-4BA0-9F67-B4C5B29F241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streaming.cpp.edu/media/Lecture6b-DPInstr/0_552xwe7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3DAE-EEF1-0946-BCF9-DFF8D3E40284}"/>
              </a:ext>
            </a:extLst>
          </p:cNvPr>
          <p:cNvSpPr>
            <a:spLocks noGrp="1"/>
          </p:cNvSpPr>
          <p:nvPr>
            <p:ph type="title"/>
          </p:nvPr>
        </p:nvSpPr>
        <p:spPr/>
        <p:txBody>
          <a:bodyPr/>
          <a:lstStyle/>
          <a:p>
            <a:r>
              <a:rPr lang="en-US" dirty="0">
                <a:solidFill>
                  <a:srgbClr val="FF0000"/>
                </a:solidFill>
              </a:rPr>
              <a:t>Lecture 6b: </a:t>
            </a:r>
            <a:r>
              <a:rPr lang="en-US" altLang="en-US" dirty="0">
                <a:solidFill>
                  <a:srgbClr val="FF0000"/>
                </a:solidFill>
              </a:rPr>
              <a:t>Building Datapath for MIPS Instructions</a:t>
            </a:r>
            <a:endParaRPr lang="en-US" dirty="0"/>
          </a:p>
        </p:txBody>
      </p:sp>
      <p:sp>
        <p:nvSpPr>
          <p:cNvPr id="3" name="Content Placeholder 2">
            <a:extLst>
              <a:ext uri="{FF2B5EF4-FFF2-40B4-BE49-F238E27FC236}">
                <a16:creationId xmlns:a16="http://schemas.microsoft.com/office/drawing/2014/main" id="{BDC64D9A-8AFF-8540-BE01-C0C216AD56D2}"/>
              </a:ext>
            </a:extLst>
          </p:cNvPr>
          <p:cNvSpPr>
            <a:spLocks noGrp="1"/>
          </p:cNvSpPr>
          <p:nvPr>
            <p:ph idx="1"/>
          </p:nvPr>
        </p:nvSpPr>
        <p:spPr/>
        <p:txBody>
          <a:bodyPr/>
          <a:lstStyle/>
          <a:p>
            <a:pPr marL="0" indent="0">
              <a:buNone/>
            </a:pPr>
            <a:endParaRPr lang="en-US" dirty="0"/>
          </a:p>
          <a:p>
            <a:pPr marL="0" indent="0">
              <a:buNone/>
            </a:pPr>
            <a:r>
              <a:rPr lang="en-US" dirty="0"/>
              <a:t>	To watch lecture video click link below</a:t>
            </a:r>
          </a:p>
          <a:p>
            <a:pPr marL="0" indent="0">
              <a:buNone/>
            </a:pPr>
            <a:r>
              <a:rPr lang="en-US" dirty="0"/>
              <a:t>		</a:t>
            </a:r>
            <a:r>
              <a:rPr lang="en-US" dirty="0">
                <a:solidFill>
                  <a:srgbClr val="FF0000"/>
                </a:solidFill>
                <a:hlinkClick r:id="rId2">
                  <a:extLst>
                    <a:ext uri="{A12FA001-AC4F-418D-AE19-62706E023703}">
                      <ahyp:hlinkClr xmlns:ahyp="http://schemas.microsoft.com/office/drawing/2018/hyperlinkcolor" val="tx"/>
                    </a:ext>
                  </a:extLst>
                </a:hlinkClick>
              </a:rPr>
              <a:t>Lecture 6b video </a:t>
            </a:r>
            <a:endParaRPr lang="en-US" dirty="0">
              <a:solidFill>
                <a:srgbClr val="FF0000"/>
              </a:solidFill>
            </a:endParaRPr>
          </a:p>
          <a:p>
            <a:pPr marL="0" indent="0">
              <a:buNone/>
            </a:pPr>
            <a:endParaRPr lang="en-US" dirty="0"/>
          </a:p>
          <a:p>
            <a:pPr marL="0" indent="0">
              <a:buNone/>
            </a:pPr>
            <a:endParaRPr lang="en-US" dirty="0"/>
          </a:p>
          <a:p>
            <a:pPr marL="0" indent="0">
              <a:buNone/>
            </a:pPr>
            <a:r>
              <a:rPr lang="en-US" dirty="0"/>
              <a:t>         To view slides, continue to next slide</a:t>
            </a:r>
          </a:p>
        </p:txBody>
      </p:sp>
      <p:pic>
        <p:nvPicPr>
          <p:cNvPr id="5" name="Picture 4" descr="video logo" title="Figure">
            <a:extLst>
              <a:ext uri="{FF2B5EF4-FFF2-40B4-BE49-F238E27FC236}">
                <a16:creationId xmlns:a16="http://schemas.microsoft.com/office/drawing/2014/main" id="{936F8EAE-E4EF-164C-AA05-E2F54C5B7220}"/>
              </a:ext>
            </a:extLst>
          </p:cNvPr>
          <p:cNvPicPr>
            <a:picLocks noChangeAspect="1"/>
          </p:cNvPicPr>
          <p:nvPr/>
        </p:nvPicPr>
        <p:blipFill>
          <a:blip r:embed="rId3"/>
          <a:stretch>
            <a:fillRect/>
          </a:stretch>
        </p:blipFill>
        <p:spPr>
          <a:xfrm>
            <a:off x="5715000" y="3124200"/>
            <a:ext cx="1422400" cy="1422400"/>
          </a:xfrm>
          <a:prstGeom prst="rect">
            <a:avLst/>
          </a:prstGeom>
        </p:spPr>
      </p:pic>
    </p:spTree>
    <p:extLst>
      <p:ext uri="{BB962C8B-B14F-4D97-AF65-F5344CB8AC3E}">
        <p14:creationId xmlns:p14="http://schemas.microsoft.com/office/powerpoint/2010/main" val="419135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533400"/>
          </a:xfrm>
        </p:spPr>
        <p:txBody>
          <a:bodyPr/>
          <a:lstStyle/>
          <a:p>
            <a:pPr eaLnBrk="1" hangingPunct="1"/>
            <a:r>
              <a:rPr lang="en-US" altLang="en-US" sz="4000" dirty="0">
                <a:solidFill>
                  <a:srgbClr val="FF0000"/>
                </a:solidFill>
              </a:rPr>
              <a:t>R-type Instructions</a:t>
            </a:r>
          </a:p>
        </p:txBody>
      </p:sp>
      <p:sp>
        <p:nvSpPr>
          <p:cNvPr id="15363" name="Rectangle 3"/>
          <p:cNvSpPr>
            <a:spLocks noGrp="1" noChangeArrowheads="1"/>
          </p:cNvSpPr>
          <p:nvPr>
            <p:ph type="body" idx="1"/>
          </p:nvPr>
        </p:nvSpPr>
        <p:spPr>
          <a:xfrm>
            <a:off x="838200" y="1371600"/>
            <a:ext cx="7772400" cy="4267200"/>
          </a:xfrm>
        </p:spPr>
        <p:txBody>
          <a:bodyPr/>
          <a:lstStyle/>
          <a:p>
            <a:pPr eaLnBrk="1" hangingPunct="1"/>
            <a:r>
              <a:rPr lang="en-US" altLang="en-US" sz="2800" dirty="0"/>
              <a:t>Remaining steps</a:t>
            </a:r>
          </a:p>
          <a:p>
            <a:pPr lvl="1" eaLnBrk="1" hangingPunct="1"/>
            <a:r>
              <a:rPr lang="en-US" altLang="en-US" sz="2400" dirty="0"/>
              <a:t>Read two registers</a:t>
            </a:r>
          </a:p>
          <a:p>
            <a:pPr marL="457200" lvl="1" indent="0" eaLnBrk="1" hangingPunct="1">
              <a:buNone/>
            </a:pPr>
            <a:r>
              <a:rPr lang="en-US" altLang="en-US" sz="2400" dirty="0"/>
              <a:t>	</a:t>
            </a:r>
            <a:r>
              <a:rPr lang="en-US" altLang="en-US" sz="2400" dirty="0">
                <a:solidFill>
                  <a:srgbClr val="0070C0"/>
                </a:solidFill>
              </a:rPr>
              <a:t>ReadData1 &lt;= Registers[</a:t>
            </a:r>
            <a:r>
              <a:rPr lang="en-US" altLang="en-US" sz="2400" dirty="0" err="1">
                <a:solidFill>
                  <a:srgbClr val="0070C0"/>
                </a:solidFill>
              </a:rPr>
              <a:t>rs</a:t>
            </a:r>
            <a:r>
              <a:rPr lang="en-US" altLang="en-US" sz="2400" dirty="0">
                <a:solidFill>
                  <a:srgbClr val="0070C0"/>
                </a:solidFill>
              </a:rPr>
              <a:t>]</a:t>
            </a:r>
          </a:p>
          <a:p>
            <a:pPr marL="457200" lvl="1" indent="0" eaLnBrk="1" hangingPunct="1">
              <a:buNone/>
            </a:pPr>
            <a:r>
              <a:rPr lang="en-US" altLang="en-US" sz="2400" dirty="0">
                <a:solidFill>
                  <a:srgbClr val="0070C0"/>
                </a:solidFill>
              </a:rPr>
              <a:t>	ReadData2 &lt;= Registers[</a:t>
            </a:r>
            <a:r>
              <a:rPr lang="en-US" altLang="en-US" sz="2400" dirty="0" err="1">
                <a:solidFill>
                  <a:srgbClr val="0070C0"/>
                </a:solidFill>
              </a:rPr>
              <a:t>rt</a:t>
            </a:r>
            <a:r>
              <a:rPr lang="en-US" altLang="en-US" sz="2400" dirty="0">
                <a:solidFill>
                  <a:srgbClr val="0070C0"/>
                </a:solidFill>
              </a:rPr>
              <a:t>]</a:t>
            </a:r>
          </a:p>
          <a:p>
            <a:pPr lvl="1" eaLnBrk="1" hangingPunct="1"/>
            <a:r>
              <a:rPr lang="en-US" altLang="en-US" sz="2400" dirty="0"/>
              <a:t>Use ALU to compute the result</a:t>
            </a:r>
          </a:p>
          <a:p>
            <a:pPr marL="914400" lvl="2" indent="0" eaLnBrk="1" hangingPunct="1">
              <a:buNone/>
            </a:pPr>
            <a:r>
              <a:rPr lang="en-US" altLang="en-US" sz="2000" dirty="0" err="1">
                <a:solidFill>
                  <a:srgbClr val="0070C0"/>
                </a:solidFill>
              </a:rPr>
              <a:t>ALUResult</a:t>
            </a:r>
            <a:r>
              <a:rPr lang="en-US" altLang="en-US" sz="2000" dirty="0">
                <a:solidFill>
                  <a:srgbClr val="0070C0"/>
                </a:solidFill>
              </a:rPr>
              <a:t> &lt;= ReadData1 op ReadData2</a:t>
            </a:r>
          </a:p>
          <a:p>
            <a:pPr marL="914400" lvl="2" indent="0" eaLnBrk="1" hangingPunct="1">
              <a:buNone/>
            </a:pPr>
            <a:r>
              <a:rPr lang="en-US" altLang="en-US" sz="2000" dirty="0"/>
              <a:t>op: addition for add instruction, AND for and instruction, … </a:t>
            </a:r>
          </a:p>
          <a:p>
            <a:pPr lvl="1" eaLnBrk="1" hangingPunct="1"/>
            <a:r>
              <a:rPr lang="en-US" altLang="en-US" sz="2400" dirty="0"/>
              <a:t>Write back the result to registers</a:t>
            </a:r>
          </a:p>
          <a:p>
            <a:pPr marL="914400" lvl="2" indent="0" eaLnBrk="1" hangingPunct="1">
              <a:buNone/>
            </a:pPr>
            <a:r>
              <a:rPr lang="en-US" altLang="en-US" sz="2000" dirty="0">
                <a:solidFill>
                  <a:srgbClr val="0070C0"/>
                </a:solidFill>
              </a:rPr>
              <a:t>Register[</a:t>
            </a:r>
            <a:r>
              <a:rPr lang="en-US" altLang="en-US" sz="2000" dirty="0" err="1">
                <a:solidFill>
                  <a:srgbClr val="0070C0"/>
                </a:solidFill>
              </a:rPr>
              <a:t>rd</a:t>
            </a:r>
            <a:r>
              <a:rPr lang="en-US" altLang="en-US" sz="2000" dirty="0">
                <a:solidFill>
                  <a:srgbClr val="0070C0"/>
                </a:solidFill>
              </a:rPr>
              <a:t>] &lt;= </a:t>
            </a:r>
            <a:r>
              <a:rPr lang="en-US" altLang="en-US" sz="2000" dirty="0" err="1">
                <a:solidFill>
                  <a:srgbClr val="0070C0"/>
                </a:solidFill>
              </a:rPr>
              <a:t>ALUResult</a:t>
            </a:r>
            <a:r>
              <a:rPr lang="en-US" altLang="en-US" sz="2000" dirty="0">
                <a:solidFill>
                  <a:srgbClr val="0070C0"/>
                </a:solidFill>
              </a:rPr>
              <a:t> </a:t>
            </a:r>
          </a:p>
          <a:p>
            <a:pPr eaLnBrk="1" hangingPunct="1"/>
            <a:r>
              <a:rPr lang="en-US" altLang="en-US" sz="2800" dirty="0"/>
              <a:t>Components involved: </a:t>
            </a:r>
            <a:r>
              <a:rPr lang="en-US" altLang="en-US" sz="2400" dirty="0">
                <a:solidFill>
                  <a:srgbClr val="C00000"/>
                </a:solidFill>
              </a:rPr>
              <a:t>Registers </a:t>
            </a:r>
            <a:r>
              <a:rPr lang="en-US" altLang="en-US" sz="2400" dirty="0"/>
              <a:t> and </a:t>
            </a:r>
            <a:r>
              <a:rPr lang="en-US" altLang="en-US" sz="2400" dirty="0">
                <a:solidFill>
                  <a:srgbClr val="C00000"/>
                </a:solidFill>
              </a:rPr>
              <a:t>ALU</a:t>
            </a:r>
          </a:p>
          <a:p>
            <a:pPr marL="0" indent="0" eaLnBrk="1" hangingPunct="1">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533400"/>
          </a:xfrm>
        </p:spPr>
        <p:txBody>
          <a:bodyPr/>
          <a:lstStyle/>
          <a:p>
            <a:pPr eaLnBrk="1" hangingPunct="1"/>
            <a:r>
              <a:rPr lang="en-US" altLang="en-US" sz="3600" dirty="0">
                <a:solidFill>
                  <a:srgbClr val="FF0000"/>
                </a:solidFill>
              </a:rPr>
              <a:t>Building Blocks for R-type Instructions</a:t>
            </a:r>
          </a:p>
        </p:txBody>
      </p:sp>
      <p:pic>
        <p:nvPicPr>
          <p:cNvPr id="18436" name="Picture 7" descr="Components for R-type " titl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31043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533400"/>
          </a:xfrm>
        </p:spPr>
        <p:txBody>
          <a:bodyPr/>
          <a:lstStyle/>
          <a:p>
            <a:pPr eaLnBrk="1" hangingPunct="1"/>
            <a:r>
              <a:rPr lang="en-US" altLang="en-US" sz="3600" dirty="0">
                <a:solidFill>
                  <a:srgbClr val="FF0000"/>
                </a:solidFill>
              </a:rPr>
              <a:t>R-type Instructions: Linking Together</a:t>
            </a:r>
          </a:p>
        </p:txBody>
      </p:sp>
      <p:sp>
        <p:nvSpPr>
          <p:cNvPr id="18435" name="Rectangle 5"/>
          <p:cNvSpPr>
            <a:spLocks noGrp="1" noChangeArrowheads="1"/>
          </p:cNvSpPr>
          <p:nvPr>
            <p:ph type="body" idx="1"/>
          </p:nvPr>
        </p:nvSpPr>
        <p:spPr>
          <a:xfrm>
            <a:off x="685800" y="1371600"/>
            <a:ext cx="7772400" cy="4724400"/>
          </a:xfrm>
        </p:spPr>
        <p:txBody>
          <a:bodyPr/>
          <a:lstStyle/>
          <a:p>
            <a:pPr eaLnBrk="1" hangingPunct="1"/>
            <a:endParaRPr lang="en-US" altLang="en-US" sz="2800" dirty="0"/>
          </a:p>
          <a:p>
            <a:pPr eaLnBrk="1" hangingPunct="1"/>
            <a:endParaRPr lang="en-US" altLang="en-US" sz="2800" dirty="0"/>
          </a:p>
          <a:p>
            <a:pPr eaLnBrk="1" hangingPunct="1"/>
            <a:endParaRPr lang="en-US" altLang="en-US" sz="2800" dirty="0"/>
          </a:p>
          <a:p>
            <a:pPr eaLnBrk="1" hangingPunct="1"/>
            <a:endParaRPr lang="en-US" altLang="en-US" sz="2800" dirty="0"/>
          </a:p>
          <a:p>
            <a:pPr eaLnBrk="1" hangingPunct="1"/>
            <a:endParaRPr lang="en-US" altLang="en-US" sz="2800" dirty="0"/>
          </a:p>
          <a:p>
            <a:pPr marL="0" indent="0" eaLnBrk="1" hangingPunct="1">
              <a:buNone/>
            </a:pPr>
            <a:endParaRPr lang="en-US" altLang="en-US" sz="2800" dirty="0"/>
          </a:p>
        </p:txBody>
      </p:sp>
      <p:grpSp>
        <p:nvGrpSpPr>
          <p:cNvPr id="19" name="Group 18" descr="R-type datapath" title="Figure">
            <a:extLst>
              <a:ext uri="{FF2B5EF4-FFF2-40B4-BE49-F238E27FC236}">
                <a16:creationId xmlns:a16="http://schemas.microsoft.com/office/drawing/2014/main" id="{9D46F7BB-A15F-3244-8F27-0F10503A28E4}"/>
              </a:ext>
            </a:extLst>
          </p:cNvPr>
          <p:cNvGrpSpPr/>
          <p:nvPr/>
        </p:nvGrpSpPr>
        <p:grpSpPr>
          <a:xfrm>
            <a:off x="685800" y="2043113"/>
            <a:ext cx="7310438" cy="2949575"/>
            <a:chOff x="685800" y="2043113"/>
            <a:chExt cx="7310438" cy="2949575"/>
          </a:xfrm>
        </p:grpSpPr>
        <p:pic>
          <p:nvPicPr>
            <p:cNvPr id="18436" name="Picture 7" descr="Components for R-type " titl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43113"/>
              <a:ext cx="731043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EB5FBE3C-3C58-214E-9465-DC72EC4D92D4}"/>
                </a:ext>
              </a:extLst>
            </p:cNvPr>
            <p:cNvCxnSpPr>
              <a:cxnSpLocks/>
            </p:cNvCxnSpPr>
            <p:nvPr/>
          </p:nvCxnSpPr>
          <p:spPr>
            <a:xfrm>
              <a:off x="4468586" y="2590800"/>
              <a:ext cx="2008414" cy="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F98552D2-4FF7-0847-87C2-5F5E10774EF4}"/>
                </a:ext>
              </a:extLst>
            </p:cNvPr>
            <p:cNvCxnSpPr>
              <a:cxnSpLocks/>
            </p:cNvCxnSpPr>
            <p:nvPr/>
          </p:nvCxnSpPr>
          <p:spPr>
            <a:xfrm>
              <a:off x="4468586" y="3719286"/>
              <a:ext cx="2008414" cy="14514"/>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6FE863A5-00D7-AB4B-81C8-B5F488E3D693}"/>
                </a:ext>
              </a:extLst>
            </p:cNvPr>
            <p:cNvCxnSpPr>
              <a:cxnSpLocks/>
            </p:cNvCxnSpPr>
            <p:nvPr/>
          </p:nvCxnSpPr>
          <p:spPr>
            <a:xfrm>
              <a:off x="7848600" y="3352800"/>
              <a:ext cx="0" cy="158908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9F193AB5-900F-9246-B05B-0CD1849C17E6}"/>
                </a:ext>
              </a:extLst>
            </p:cNvPr>
            <p:cNvCxnSpPr>
              <a:cxnSpLocks/>
            </p:cNvCxnSpPr>
            <p:nvPr/>
          </p:nvCxnSpPr>
          <p:spPr>
            <a:xfrm flipH="1">
              <a:off x="1752600" y="4941888"/>
              <a:ext cx="6096000" cy="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6D1ACB52-57B5-5141-8FBE-A73F671E030B}"/>
                </a:ext>
              </a:extLst>
            </p:cNvPr>
            <p:cNvCxnSpPr>
              <a:cxnSpLocks/>
            </p:cNvCxnSpPr>
            <p:nvPr/>
          </p:nvCxnSpPr>
          <p:spPr>
            <a:xfrm flipV="1">
              <a:off x="1752599" y="4038600"/>
              <a:ext cx="0" cy="90328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15556D4D-539C-8944-BC88-05506DA9451F}"/>
                </a:ext>
              </a:extLst>
            </p:cNvPr>
            <p:cNvSpPr txBox="1"/>
            <p:nvPr/>
          </p:nvSpPr>
          <p:spPr>
            <a:xfrm>
              <a:off x="1257300" y="2049816"/>
              <a:ext cx="380999" cy="400110"/>
            </a:xfrm>
            <a:prstGeom prst="rect">
              <a:avLst/>
            </a:prstGeom>
            <a:noFill/>
          </p:spPr>
          <p:txBody>
            <a:bodyPr wrap="square" rtlCol="0">
              <a:spAutoFit/>
            </a:bodyPr>
            <a:lstStyle/>
            <a:p>
              <a:r>
                <a:rPr lang="en-US" sz="2000" dirty="0" err="1">
                  <a:solidFill>
                    <a:srgbClr val="C00000"/>
                  </a:solidFill>
                </a:rPr>
                <a:t>rs</a:t>
              </a:r>
              <a:endParaRPr lang="en-US" sz="2000" dirty="0">
                <a:solidFill>
                  <a:srgbClr val="C00000"/>
                </a:solidFill>
              </a:endParaRPr>
            </a:p>
          </p:txBody>
        </p:sp>
        <p:sp>
          <p:nvSpPr>
            <p:cNvPr id="22" name="TextBox 21">
              <a:extLst>
                <a:ext uri="{FF2B5EF4-FFF2-40B4-BE49-F238E27FC236}">
                  <a16:creationId xmlns:a16="http://schemas.microsoft.com/office/drawing/2014/main" id="{78235471-7F3A-2147-82DB-47FF3468CB18}"/>
                </a:ext>
              </a:extLst>
            </p:cNvPr>
            <p:cNvSpPr txBox="1"/>
            <p:nvPr/>
          </p:nvSpPr>
          <p:spPr>
            <a:xfrm>
              <a:off x="1257300" y="2678526"/>
              <a:ext cx="533399" cy="400110"/>
            </a:xfrm>
            <a:prstGeom prst="rect">
              <a:avLst/>
            </a:prstGeom>
            <a:noFill/>
          </p:spPr>
          <p:txBody>
            <a:bodyPr wrap="square" rtlCol="0">
              <a:spAutoFit/>
            </a:bodyPr>
            <a:lstStyle/>
            <a:p>
              <a:r>
                <a:rPr lang="en-US" sz="2000" dirty="0" err="1">
                  <a:solidFill>
                    <a:srgbClr val="C00000"/>
                  </a:solidFill>
                </a:rPr>
                <a:t>rt</a:t>
              </a:r>
              <a:endParaRPr lang="en-US" sz="2000" dirty="0">
                <a:solidFill>
                  <a:srgbClr val="C00000"/>
                </a:solidFill>
              </a:endParaRPr>
            </a:p>
          </p:txBody>
        </p:sp>
        <p:sp>
          <p:nvSpPr>
            <p:cNvPr id="23" name="TextBox 22">
              <a:extLst>
                <a:ext uri="{FF2B5EF4-FFF2-40B4-BE49-F238E27FC236}">
                  <a16:creationId xmlns:a16="http://schemas.microsoft.com/office/drawing/2014/main" id="{38B0BB48-C11E-A948-8C67-C1D81534740E}"/>
                </a:ext>
              </a:extLst>
            </p:cNvPr>
            <p:cNvSpPr txBox="1"/>
            <p:nvPr/>
          </p:nvSpPr>
          <p:spPr>
            <a:xfrm rot="10800000" flipV="1">
              <a:off x="1219200" y="3303608"/>
              <a:ext cx="533399" cy="400110"/>
            </a:xfrm>
            <a:prstGeom prst="rect">
              <a:avLst/>
            </a:prstGeom>
            <a:noFill/>
          </p:spPr>
          <p:txBody>
            <a:bodyPr wrap="square" rtlCol="0">
              <a:spAutoFit/>
            </a:bodyPr>
            <a:lstStyle/>
            <a:p>
              <a:r>
                <a:rPr lang="en-US" sz="2000" dirty="0" err="1">
                  <a:solidFill>
                    <a:srgbClr val="C00000"/>
                  </a:solidFill>
                </a:rPr>
                <a:t>rd</a:t>
              </a:r>
              <a:endParaRPr lang="en-US" sz="2000" dirty="0">
                <a:solidFill>
                  <a:srgbClr val="C00000"/>
                </a:solidFill>
              </a:endParaRPr>
            </a:p>
          </p:txBody>
        </p:sp>
      </p:grpSp>
    </p:spTree>
    <p:extLst>
      <p:ext uri="{BB962C8B-B14F-4D97-AF65-F5344CB8AC3E}">
        <p14:creationId xmlns:p14="http://schemas.microsoft.com/office/powerpoint/2010/main" val="72723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8A0-1121-9E4C-A8CE-79305F9EBA45}"/>
              </a:ext>
            </a:extLst>
          </p:cNvPr>
          <p:cNvSpPr>
            <a:spLocks noGrp="1"/>
          </p:cNvSpPr>
          <p:nvPr>
            <p:ph type="title"/>
          </p:nvPr>
        </p:nvSpPr>
        <p:spPr>
          <a:xfrm>
            <a:off x="685800" y="609600"/>
            <a:ext cx="7772400" cy="457200"/>
          </a:xfrm>
        </p:spPr>
        <p:txBody>
          <a:bodyPr/>
          <a:lstStyle/>
          <a:p>
            <a:r>
              <a:rPr lang="en-US" dirty="0">
                <a:solidFill>
                  <a:srgbClr val="FF0000"/>
                </a:solidFill>
              </a:rPr>
              <a:t> </a:t>
            </a:r>
            <a:r>
              <a:rPr lang="en-US" dirty="0" err="1">
                <a:solidFill>
                  <a:srgbClr val="FF0000"/>
                </a:solidFill>
              </a:rPr>
              <a:t>rs</a:t>
            </a:r>
            <a:r>
              <a:rPr lang="en-US" dirty="0">
                <a:solidFill>
                  <a:srgbClr val="FF0000"/>
                </a:solidFill>
              </a:rPr>
              <a:t>, </a:t>
            </a:r>
            <a:r>
              <a:rPr lang="en-US" dirty="0" err="1">
                <a:solidFill>
                  <a:srgbClr val="FF0000"/>
                </a:solidFill>
              </a:rPr>
              <a:t>rt</a:t>
            </a:r>
            <a:r>
              <a:rPr lang="en-US" dirty="0">
                <a:solidFill>
                  <a:srgbClr val="FF0000"/>
                </a:solidFill>
              </a:rPr>
              <a:t>, </a:t>
            </a:r>
            <a:r>
              <a:rPr lang="en-US" dirty="0" err="1">
                <a:solidFill>
                  <a:srgbClr val="FF0000"/>
                </a:solidFill>
              </a:rPr>
              <a:t>rd</a:t>
            </a:r>
            <a:endParaRPr lang="en-US" dirty="0">
              <a:solidFill>
                <a:srgbClr val="FF0000"/>
              </a:solidFill>
            </a:endParaRPr>
          </a:p>
        </p:txBody>
      </p:sp>
      <p:sp>
        <p:nvSpPr>
          <p:cNvPr id="3" name="Content Placeholder 2">
            <a:extLst>
              <a:ext uri="{FF2B5EF4-FFF2-40B4-BE49-F238E27FC236}">
                <a16:creationId xmlns:a16="http://schemas.microsoft.com/office/drawing/2014/main" id="{B7A0A6AE-D321-BE44-8F6C-56E033D90BF4}"/>
              </a:ext>
            </a:extLst>
          </p:cNvPr>
          <p:cNvSpPr>
            <a:spLocks noGrp="1"/>
          </p:cNvSpPr>
          <p:nvPr>
            <p:ph idx="1"/>
          </p:nvPr>
        </p:nvSpPr>
        <p:spPr>
          <a:xfrm>
            <a:off x="685800" y="1524000"/>
            <a:ext cx="7772400" cy="4572000"/>
          </a:xfrm>
        </p:spPr>
        <p:txBody>
          <a:bodyPr/>
          <a:lstStyle/>
          <a:p>
            <a:r>
              <a:rPr lang="en-US" sz="2400" dirty="0"/>
              <a:t>From Step 1, we have read out from IM  32-bit instruction, and which is R-type (by assumption)</a:t>
            </a:r>
          </a:p>
          <a:p>
            <a:r>
              <a:rPr lang="en-US" sz="2400" dirty="0"/>
              <a:t>Recall R-type instruction format (reference: green sheet.)</a:t>
            </a:r>
          </a:p>
          <a:p>
            <a:endParaRPr lang="en-US" sz="2400" dirty="0"/>
          </a:p>
          <a:p>
            <a:pPr marL="0" indent="0">
              <a:buNone/>
            </a:pPr>
            <a:endParaRPr lang="en-US" sz="2400" dirty="0"/>
          </a:p>
          <a:p>
            <a:pPr marL="0" indent="0">
              <a:buNone/>
            </a:pPr>
            <a:r>
              <a:rPr lang="en-US" sz="2400" dirty="0"/>
              <a:t>     </a:t>
            </a:r>
            <a:r>
              <a:rPr lang="en-US" sz="2000" dirty="0"/>
              <a:t>A 32-bit instruction, leftmost is bit 31, rightmost is bit 0      </a:t>
            </a:r>
          </a:p>
          <a:p>
            <a:pPr marL="0" indent="0">
              <a:buNone/>
            </a:pPr>
            <a:r>
              <a:rPr lang="en-US" sz="2000" dirty="0"/>
              <a:t>      Opcode (6 bits) uses bits 31 to 26, </a:t>
            </a:r>
            <a:r>
              <a:rPr lang="en-US" sz="2000" dirty="0" err="1"/>
              <a:t>rs</a:t>
            </a:r>
            <a:r>
              <a:rPr lang="en-US" sz="2000" dirty="0"/>
              <a:t> (5 bits) uses bits 25 to 21, …  </a:t>
            </a:r>
          </a:p>
          <a:p>
            <a:pPr marL="0" indent="0">
              <a:buNone/>
            </a:pPr>
            <a:r>
              <a:rPr lang="en-US" sz="2000" dirty="0"/>
              <a:t>Therefore, we could refer</a:t>
            </a:r>
          </a:p>
          <a:p>
            <a:pPr marL="0" indent="0">
              <a:buNone/>
            </a:pPr>
            <a:r>
              <a:rPr lang="en-US" sz="2000" dirty="0"/>
              <a:t>	</a:t>
            </a:r>
            <a:r>
              <a:rPr lang="en-US" sz="2000" dirty="0" err="1">
                <a:solidFill>
                  <a:srgbClr val="0070C0"/>
                </a:solidFill>
              </a:rPr>
              <a:t>rs</a:t>
            </a:r>
            <a:r>
              <a:rPr lang="en-US" sz="2000" dirty="0">
                <a:solidFill>
                  <a:srgbClr val="0070C0"/>
                </a:solidFill>
              </a:rPr>
              <a:t> </a:t>
            </a:r>
            <a:r>
              <a:rPr lang="en-US" sz="2000" dirty="0">
                <a:solidFill>
                  <a:srgbClr val="0070C0"/>
                </a:solidFill>
                <a:sym typeface="Wingdings" pitchFamily="2" charset="2"/>
              </a:rPr>
              <a:t> </a:t>
            </a:r>
            <a:r>
              <a:rPr lang="en-US" sz="2000" dirty="0">
                <a:solidFill>
                  <a:srgbClr val="0070C0"/>
                </a:solidFill>
              </a:rPr>
              <a:t> Instruction[25:21]</a:t>
            </a:r>
          </a:p>
          <a:p>
            <a:pPr marL="0" indent="0">
              <a:buNone/>
            </a:pPr>
            <a:r>
              <a:rPr lang="en-US" sz="2000" dirty="0">
                <a:solidFill>
                  <a:srgbClr val="0070C0"/>
                </a:solidFill>
              </a:rPr>
              <a:t>	</a:t>
            </a:r>
            <a:r>
              <a:rPr lang="en-US" sz="2000" dirty="0" err="1">
                <a:solidFill>
                  <a:srgbClr val="0070C0"/>
                </a:solidFill>
              </a:rPr>
              <a:t>rt</a:t>
            </a:r>
            <a:r>
              <a:rPr lang="en-US" sz="2000" dirty="0">
                <a:solidFill>
                  <a:srgbClr val="0070C0"/>
                </a:solidFill>
              </a:rPr>
              <a:t>  </a:t>
            </a:r>
            <a:r>
              <a:rPr lang="en-US" sz="2000" dirty="0">
                <a:solidFill>
                  <a:srgbClr val="0070C0"/>
                </a:solidFill>
                <a:sym typeface="Wingdings" pitchFamily="2" charset="2"/>
              </a:rPr>
              <a:t> </a:t>
            </a:r>
            <a:r>
              <a:rPr lang="en-US" sz="2000" dirty="0">
                <a:solidFill>
                  <a:srgbClr val="0070C0"/>
                </a:solidFill>
              </a:rPr>
              <a:t>Instruction[20:16]</a:t>
            </a:r>
          </a:p>
          <a:p>
            <a:pPr marL="0" indent="0">
              <a:buNone/>
            </a:pPr>
            <a:r>
              <a:rPr lang="en-US" sz="2000" dirty="0">
                <a:solidFill>
                  <a:srgbClr val="0070C0"/>
                </a:solidFill>
              </a:rPr>
              <a:t>	</a:t>
            </a:r>
            <a:r>
              <a:rPr lang="en-US" sz="2000" dirty="0" err="1">
                <a:solidFill>
                  <a:srgbClr val="0070C0"/>
                </a:solidFill>
              </a:rPr>
              <a:t>rd</a:t>
            </a:r>
            <a:r>
              <a:rPr lang="en-US" sz="2000" dirty="0">
                <a:solidFill>
                  <a:srgbClr val="0070C0"/>
                </a:solidFill>
              </a:rPr>
              <a:t> </a:t>
            </a:r>
            <a:r>
              <a:rPr lang="en-US" sz="2000" dirty="0">
                <a:solidFill>
                  <a:srgbClr val="0070C0"/>
                </a:solidFill>
                <a:sym typeface="Wingdings" pitchFamily="2" charset="2"/>
              </a:rPr>
              <a:t></a:t>
            </a:r>
            <a:r>
              <a:rPr lang="en-US" sz="2000" dirty="0">
                <a:solidFill>
                  <a:srgbClr val="0070C0"/>
                </a:solidFill>
              </a:rPr>
              <a:t> Instruction[15:11]</a:t>
            </a:r>
            <a:endParaRPr lang="en-US" sz="2400" dirty="0">
              <a:solidFill>
                <a:srgbClr val="0070C0"/>
              </a:solidFill>
            </a:endParaRPr>
          </a:p>
        </p:txBody>
      </p:sp>
      <p:graphicFrame>
        <p:nvGraphicFramePr>
          <p:cNvPr id="4" name="Table 3" descr="R-type Instruction format" title="Figure">
            <a:extLst>
              <a:ext uri="{FF2B5EF4-FFF2-40B4-BE49-F238E27FC236}">
                <a16:creationId xmlns:a16="http://schemas.microsoft.com/office/drawing/2014/main" id="{B46229D5-B361-4040-A379-D481BD1BAFF8}"/>
              </a:ext>
            </a:extLst>
          </p:cNvPr>
          <p:cNvGraphicFramePr>
            <a:graphicFrameLocks noGrp="1"/>
          </p:cNvGraphicFramePr>
          <p:nvPr>
            <p:extLst>
              <p:ext uri="{D42A27DB-BD31-4B8C-83A1-F6EECF244321}">
                <p14:modId xmlns:p14="http://schemas.microsoft.com/office/powerpoint/2010/main" val="4267768959"/>
              </p:ext>
            </p:extLst>
          </p:nvPr>
        </p:nvGraphicFramePr>
        <p:xfrm>
          <a:off x="1219200" y="3048000"/>
          <a:ext cx="6096000" cy="6400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989587354"/>
                    </a:ext>
                  </a:extLst>
                </a:gridCol>
                <a:gridCol w="1016000">
                  <a:extLst>
                    <a:ext uri="{9D8B030D-6E8A-4147-A177-3AD203B41FA5}">
                      <a16:colId xmlns:a16="http://schemas.microsoft.com/office/drawing/2014/main" val="3746475331"/>
                    </a:ext>
                  </a:extLst>
                </a:gridCol>
                <a:gridCol w="1016000">
                  <a:extLst>
                    <a:ext uri="{9D8B030D-6E8A-4147-A177-3AD203B41FA5}">
                      <a16:colId xmlns:a16="http://schemas.microsoft.com/office/drawing/2014/main" val="151263195"/>
                    </a:ext>
                  </a:extLst>
                </a:gridCol>
                <a:gridCol w="1016000">
                  <a:extLst>
                    <a:ext uri="{9D8B030D-6E8A-4147-A177-3AD203B41FA5}">
                      <a16:colId xmlns:a16="http://schemas.microsoft.com/office/drawing/2014/main" val="1112671268"/>
                    </a:ext>
                  </a:extLst>
                </a:gridCol>
                <a:gridCol w="1016000">
                  <a:extLst>
                    <a:ext uri="{9D8B030D-6E8A-4147-A177-3AD203B41FA5}">
                      <a16:colId xmlns:a16="http://schemas.microsoft.com/office/drawing/2014/main" val="240222822"/>
                    </a:ext>
                  </a:extLst>
                </a:gridCol>
                <a:gridCol w="1016000">
                  <a:extLst>
                    <a:ext uri="{9D8B030D-6E8A-4147-A177-3AD203B41FA5}">
                      <a16:colId xmlns:a16="http://schemas.microsoft.com/office/drawing/2014/main" val="568614533"/>
                    </a:ext>
                  </a:extLst>
                </a:gridCol>
              </a:tblGrid>
              <a:tr h="370840">
                <a:tc>
                  <a:txBody>
                    <a:bodyPr/>
                    <a:lstStyle/>
                    <a:p>
                      <a:r>
                        <a:rPr lang="en-US" b="0" dirty="0">
                          <a:solidFill>
                            <a:schemeClr val="tx1"/>
                          </a:solidFill>
                        </a:rPr>
                        <a:t>Opcode (31:26)</a:t>
                      </a:r>
                    </a:p>
                  </a:txBody>
                  <a:tcPr/>
                </a:tc>
                <a:tc>
                  <a:txBody>
                    <a:bodyPr/>
                    <a:lstStyle/>
                    <a:p>
                      <a:r>
                        <a:rPr lang="en-US" b="0" dirty="0" err="1">
                          <a:solidFill>
                            <a:schemeClr val="tx1"/>
                          </a:solidFill>
                        </a:rPr>
                        <a:t>rs</a:t>
                      </a:r>
                      <a:endParaRPr lang="en-US" b="0" dirty="0">
                        <a:solidFill>
                          <a:schemeClr val="tx1"/>
                        </a:solidFill>
                      </a:endParaRPr>
                    </a:p>
                    <a:p>
                      <a:r>
                        <a:rPr lang="en-US" b="0" dirty="0">
                          <a:solidFill>
                            <a:schemeClr val="tx1"/>
                          </a:solidFill>
                        </a:rPr>
                        <a:t>(25:21)</a:t>
                      </a:r>
                    </a:p>
                  </a:txBody>
                  <a:tcPr/>
                </a:tc>
                <a:tc>
                  <a:txBody>
                    <a:bodyPr/>
                    <a:lstStyle/>
                    <a:p>
                      <a:r>
                        <a:rPr lang="en-US" b="0" dirty="0" err="1">
                          <a:solidFill>
                            <a:schemeClr val="tx1"/>
                          </a:solidFill>
                        </a:rPr>
                        <a:t>rt</a:t>
                      </a:r>
                      <a:endParaRPr lang="en-US" b="0" dirty="0">
                        <a:solidFill>
                          <a:schemeClr val="tx1"/>
                        </a:solidFill>
                      </a:endParaRPr>
                    </a:p>
                    <a:p>
                      <a:r>
                        <a:rPr lang="en-US" b="0" dirty="0">
                          <a:solidFill>
                            <a:schemeClr val="tx1"/>
                          </a:solidFill>
                        </a:rPr>
                        <a:t>(20:16)</a:t>
                      </a:r>
                    </a:p>
                  </a:txBody>
                  <a:tcPr/>
                </a:tc>
                <a:tc>
                  <a:txBody>
                    <a:bodyPr/>
                    <a:lstStyle/>
                    <a:p>
                      <a:r>
                        <a:rPr lang="en-US" b="0" dirty="0" err="1">
                          <a:solidFill>
                            <a:schemeClr val="tx1"/>
                          </a:solidFill>
                        </a:rPr>
                        <a:t>rd</a:t>
                      </a:r>
                      <a:endParaRPr lang="en-US" b="0" dirty="0">
                        <a:solidFill>
                          <a:schemeClr val="tx1"/>
                        </a:solidFill>
                      </a:endParaRPr>
                    </a:p>
                    <a:p>
                      <a:r>
                        <a:rPr lang="en-US" b="0" dirty="0">
                          <a:solidFill>
                            <a:schemeClr val="tx1"/>
                          </a:solidFill>
                        </a:rPr>
                        <a:t>(15:11)</a:t>
                      </a:r>
                    </a:p>
                  </a:txBody>
                  <a:tcPr/>
                </a:tc>
                <a:tc>
                  <a:txBody>
                    <a:bodyPr/>
                    <a:lstStyle/>
                    <a:p>
                      <a:r>
                        <a:rPr lang="en-US" b="0" dirty="0" err="1">
                          <a:solidFill>
                            <a:schemeClr val="tx1"/>
                          </a:solidFill>
                        </a:rPr>
                        <a:t>Shamt</a:t>
                      </a:r>
                      <a:endParaRPr lang="en-US" b="0" dirty="0">
                        <a:solidFill>
                          <a:schemeClr val="tx1"/>
                        </a:solidFill>
                      </a:endParaRPr>
                    </a:p>
                    <a:p>
                      <a:r>
                        <a:rPr lang="en-US" b="0" dirty="0">
                          <a:solidFill>
                            <a:schemeClr val="tx1"/>
                          </a:solidFill>
                        </a:rPr>
                        <a:t>(10:6)</a:t>
                      </a:r>
                    </a:p>
                  </a:txBody>
                  <a:tcPr/>
                </a:tc>
                <a:tc>
                  <a:txBody>
                    <a:bodyPr/>
                    <a:lstStyle/>
                    <a:p>
                      <a:r>
                        <a:rPr lang="en-US" b="0" dirty="0" err="1">
                          <a:solidFill>
                            <a:schemeClr val="tx1"/>
                          </a:solidFill>
                        </a:rPr>
                        <a:t>Funct</a:t>
                      </a:r>
                      <a:endParaRPr lang="en-US" b="0" dirty="0">
                        <a:solidFill>
                          <a:schemeClr val="tx1"/>
                        </a:solidFill>
                      </a:endParaRPr>
                    </a:p>
                    <a:p>
                      <a:r>
                        <a:rPr lang="en-US" b="0" dirty="0">
                          <a:solidFill>
                            <a:schemeClr val="tx1"/>
                          </a:solidFill>
                        </a:rPr>
                        <a:t>(5:0)</a:t>
                      </a:r>
                    </a:p>
                  </a:txBody>
                  <a:tcPr/>
                </a:tc>
                <a:extLst>
                  <a:ext uri="{0D108BD9-81ED-4DB2-BD59-A6C34878D82A}">
                    <a16:rowId xmlns:a16="http://schemas.microsoft.com/office/drawing/2014/main" val="3993325430"/>
                  </a:ext>
                </a:extLst>
              </a:tr>
            </a:tbl>
          </a:graphicData>
        </a:graphic>
      </p:graphicFrame>
    </p:spTree>
    <p:extLst>
      <p:ext uri="{BB962C8B-B14F-4D97-AF65-F5344CB8AC3E}">
        <p14:creationId xmlns:p14="http://schemas.microsoft.com/office/powerpoint/2010/main" val="99998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3A13-25A2-E64B-8074-D61D0BE442F0}"/>
              </a:ext>
            </a:extLst>
          </p:cNvPr>
          <p:cNvSpPr>
            <a:spLocks noGrp="1"/>
          </p:cNvSpPr>
          <p:nvPr>
            <p:ph type="title"/>
          </p:nvPr>
        </p:nvSpPr>
        <p:spPr>
          <a:xfrm>
            <a:off x="685800" y="609600"/>
            <a:ext cx="7772400" cy="609600"/>
          </a:xfrm>
        </p:spPr>
        <p:txBody>
          <a:bodyPr/>
          <a:lstStyle/>
          <a:p>
            <a:r>
              <a:rPr lang="en-US" sz="3600" dirty="0">
                <a:solidFill>
                  <a:srgbClr val="FF0000"/>
                </a:solidFill>
              </a:rPr>
              <a:t>R-type: Connecting with Step 1  </a:t>
            </a:r>
          </a:p>
        </p:txBody>
      </p:sp>
      <p:pic>
        <p:nvPicPr>
          <p:cNvPr id="4" name="Picture 4" descr="Diagram for IF step" title="Figure">
            <a:extLst>
              <a:ext uri="{FF2B5EF4-FFF2-40B4-BE49-F238E27FC236}">
                <a16:creationId xmlns:a16="http://schemas.microsoft.com/office/drawing/2014/main" id="{01832EA7-2EEC-6E43-A0FE-F6D4420FA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128" y="1960235"/>
            <a:ext cx="3062744"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descr="R-type Datapath" title="Figure">
            <a:extLst>
              <a:ext uri="{FF2B5EF4-FFF2-40B4-BE49-F238E27FC236}">
                <a16:creationId xmlns:a16="http://schemas.microsoft.com/office/drawing/2014/main" id="{3C666F4E-2D31-3F4C-9AEF-F635A0A3968D}"/>
              </a:ext>
            </a:extLst>
          </p:cNvPr>
          <p:cNvGrpSpPr/>
          <p:nvPr/>
        </p:nvGrpSpPr>
        <p:grpSpPr>
          <a:xfrm>
            <a:off x="3835442" y="1983221"/>
            <a:ext cx="4953000" cy="2949575"/>
            <a:chOff x="3835442" y="1983221"/>
            <a:chExt cx="4953000" cy="2949575"/>
          </a:xfrm>
        </p:grpSpPr>
        <p:pic>
          <p:nvPicPr>
            <p:cNvPr id="6" name="Picture 7" descr="Components for R-type " title="Diagram">
              <a:extLst>
                <a:ext uri="{FF2B5EF4-FFF2-40B4-BE49-F238E27FC236}">
                  <a16:creationId xmlns:a16="http://schemas.microsoft.com/office/drawing/2014/main" id="{9B87B283-7A10-AD4B-B4F6-C9AF402F7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442" y="1983221"/>
              <a:ext cx="49530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E1F6F771-453A-6247-BC70-926B5EEC9338}"/>
                </a:ext>
              </a:extLst>
            </p:cNvPr>
            <p:cNvCxnSpPr>
              <a:cxnSpLocks/>
            </p:cNvCxnSpPr>
            <p:nvPr/>
          </p:nvCxnSpPr>
          <p:spPr>
            <a:xfrm>
              <a:off x="6398372" y="2530908"/>
              <a:ext cx="1360749" cy="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CA146762-2AC4-4A41-8F23-E7A62633F5C1}"/>
                </a:ext>
              </a:extLst>
            </p:cNvPr>
            <p:cNvCxnSpPr>
              <a:cxnSpLocks/>
            </p:cNvCxnSpPr>
            <p:nvPr/>
          </p:nvCxnSpPr>
          <p:spPr>
            <a:xfrm>
              <a:off x="6398372" y="3659394"/>
              <a:ext cx="1360749" cy="14514"/>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71FDA507-6C4B-9048-A3C1-3F6DF5532055}"/>
                </a:ext>
              </a:extLst>
            </p:cNvPr>
            <p:cNvCxnSpPr>
              <a:cxnSpLocks/>
            </p:cNvCxnSpPr>
            <p:nvPr/>
          </p:nvCxnSpPr>
          <p:spPr>
            <a:xfrm>
              <a:off x="8688414" y="3292908"/>
              <a:ext cx="0" cy="158908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B84D8E5B-9C87-5747-B56D-290FCEFAA6B3}"/>
                </a:ext>
              </a:extLst>
            </p:cNvPr>
            <p:cNvCxnSpPr>
              <a:cxnSpLocks/>
            </p:cNvCxnSpPr>
            <p:nvPr/>
          </p:nvCxnSpPr>
          <p:spPr>
            <a:xfrm flipH="1">
              <a:off x="4558225" y="4881996"/>
              <a:ext cx="4130189" cy="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C10A045-7B36-8441-AF60-C4D784768639}"/>
                </a:ext>
              </a:extLst>
            </p:cNvPr>
            <p:cNvCxnSpPr>
              <a:cxnSpLocks/>
            </p:cNvCxnSpPr>
            <p:nvPr/>
          </p:nvCxnSpPr>
          <p:spPr>
            <a:xfrm flipV="1">
              <a:off x="4558224" y="3978708"/>
              <a:ext cx="0" cy="90328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9475CC94-A5A1-3A4B-89A1-CCD2C6548CEC}"/>
                </a:ext>
              </a:extLst>
            </p:cNvPr>
            <p:cNvSpPr txBox="1"/>
            <p:nvPr/>
          </p:nvSpPr>
          <p:spPr>
            <a:xfrm>
              <a:off x="4196834" y="2119373"/>
              <a:ext cx="361390" cy="307777"/>
            </a:xfrm>
            <a:prstGeom prst="rect">
              <a:avLst/>
            </a:prstGeom>
            <a:noFill/>
          </p:spPr>
          <p:txBody>
            <a:bodyPr wrap="square" rtlCol="0">
              <a:spAutoFit/>
            </a:bodyPr>
            <a:lstStyle/>
            <a:p>
              <a:r>
                <a:rPr lang="en-US" sz="1400" dirty="0" err="1">
                  <a:solidFill>
                    <a:srgbClr val="C00000"/>
                  </a:solidFill>
                </a:rPr>
                <a:t>rs</a:t>
              </a:r>
              <a:endParaRPr lang="en-US" sz="1400" dirty="0">
                <a:solidFill>
                  <a:srgbClr val="C00000"/>
                </a:solidFill>
              </a:endParaRPr>
            </a:p>
          </p:txBody>
        </p:sp>
        <p:sp>
          <p:nvSpPr>
            <p:cNvPr id="13" name="TextBox 12">
              <a:extLst>
                <a:ext uri="{FF2B5EF4-FFF2-40B4-BE49-F238E27FC236}">
                  <a16:creationId xmlns:a16="http://schemas.microsoft.com/office/drawing/2014/main" id="{58145792-C12E-CB4D-8F1A-0F68738A1A27}"/>
                </a:ext>
              </a:extLst>
            </p:cNvPr>
            <p:cNvSpPr txBox="1"/>
            <p:nvPr/>
          </p:nvSpPr>
          <p:spPr>
            <a:xfrm>
              <a:off x="4196835" y="2618634"/>
              <a:ext cx="387204" cy="338554"/>
            </a:xfrm>
            <a:prstGeom prst="rect">
              <a:avLst/>
            </a:prstGeom>
            <a:noFill/>
          </p:spPr>
          <p:txBody>
            <a:bodyPr wrap="square" rtlCol="0">
              <a:spAutoFit/>
            </a:bodyPr>
            <a:lstStyle/>
            <a:p>
              <a:r>
                <a:rPr lang="en-US" sz="1600" dirty="0" err="1">
                  <a:solidFill>
                    <a:srgbClr val="C00000"/>
                  </a:solidFill>
                </a:rPr>
                <a:t>rt</a:t>
              </a:r>
              <a:endParaRPr lang="en-US" sz="1600" dirty="0">
                <a:solidFill>
                  <a:srgbClr val="C00000"/>
                </a:solidFill>
              </a:endParaRPr>
            </a:p>
          </p:txBody>
        </p:sp>
        <p:sp>
          <p:nvSpPr>
            <p:cNvPr id="14" name="TextBox 13">
              <a:extLst>
                <a:ext uri="{FF2B5EF4-FFF2-40B4-BE49-F238E27FC236}">
                  <a16:creationId xmlns:a16="http://schemas.microsoft.com/office/drawing/2014/main" id="{76D77FC5-7290-8F47-9CE9-89FDD75B4DE5}"/>
                </a:ext>
              </a:extLst>
            </p:cNvPr>
            <p:cNvSpPr txBox="1"/>
            <p:nvPr/>
          </p:nvSpPr>
          <p:spPr>
            <a:xfrm rot="10800000" flipV="1">
              <a:off x="4064041" y="3274494"/>
              <a:ext cx="494183" cy="338554"/>
            </a:xfrm>
            <a:prstGeom prst="rect">
              <a:avLst/>
            </a:prstGeom>
            <a:noFill/>
          </p:spPr>
          <p:txBody>
            <a:bodyPr wrap="square" rtlCol="0">
              <a:spAutoFit/>
            </a:bodyPr>
            <a:lstStyle/>
            <a:p>
              <a:r>
                <a:rPr lang="en-US" sz="1600" dirty="0" err="1">
                  <a:solidFill>
                    <a:srgbClr val="C00000"/>
                  </a:solidFill>
                </a:rPr>
                <a:t>rd</a:t>
              </a:r>
              <a:endParaRPr lang="en-US" sz="1600" dirty="0">
                <a:solidFill>
                  <a:srgbClr val="C00000"/>
                </a:solidFill>
              </a:endParaRPr>
            </a:p>
          </p:txBody>
        </p:sp>
      </p:grpSp>
      <p:grpSp>
        <p:nvGrpSpPr>
          <p:cNvPr id="32" name="Group 31" descr="R-type connection" title="Figure">
            <a:extLst>
              <a:ext uri="{FF2B5EF4-FFF2-40B4-BE49-F238E27FC236}">
                <a16:creationId xmlns:a16="http://schemas.microsoft.com/office/drawing/2014/main" id="{DCE6C895-FC5E-5B4A-957B-043B90CBC038}"/>
              </a:ext>
            </a:extLst>
          </p:cNvPr>
          <p:cNvGrpSpPr/>
          <p:nvPr/>
        </p:nvGrpSpPr>
        <p:grpSpPr>
          <a:xfrm>
            <a:off x="2863047" y="2343882"/>
            <a:ext cx="1843294" cy="3837516"/>
            <a:chOff x="2863047" y="2343882"/>
            <a:chExt cx="1843294" cy="3837516"/>
          </a:xfrm>
        </p:grpSpPr>
        <p:sp>
          <p:nvSpPr>
            <p:cNvPr id="15" name="Rectangle 14">
              <a:extLst>
                <a:ext uri="{FF2B5EF4-FFF2-40B4-BE49-F238E27FC236}">
                  <a16:creationId xmlns:a16="http://schemas.microsoft.com/office/drawing/2014/main" id="{FCC97922-F4D8-C54F-995E-4EB3B061492D}"/>
                </a:ext>
              </a:extLst>
            </p:cNvPr>
            <p:cNvSpPr/>
            <p:nvPr/>
          </p:nvSpPr>
          <p:spPr>
            <a:xfrm>
              <a:off x="2863047" y="3438198"/>
              <a:ext cx="76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E1F4724-4677-8A4F-B7D8-FEE3EAF93EFC}"/>
                </a:ext>
              </a:extLst>
            </p:cNvPr>
            <p:cNvCxnSpPr>
              <a:cxnSpLocks/>
            </p:cNvCxnSpPr>
            <p:nvPr/>
          </p:nvCxnSpPr>
          <p:spPr>
            <a:xfrm flipV="1">
              <a:off x="2964544" y="2343882"/>
              <a:ext cx="1741797" cy="1694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C830A628-45AE-534B-B47A-EF3B5B174857}"/>
                </a:ext>
              </a:extLst>
            </p:cNvPr>
            <p:cNvCxnSpPr>
              <a:cxnSpLocks/>
            </p:cNvCxnSpPr>
            <p:nvPr/>
          </p:nvCxnSpPr>
          <p:spPr>
            <a:xfrm flipV="1">
              <a:off x="2964457" y="2889455"/>
              <a:ext cx="1674713" cy="14778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4F3C8D31-3EF4-2A42-B3C0-12D2F8333C7E}"/>
                </a:ext>
              </a:extLst>
            </p:cNvPr>
            <p:cNvCxnSpPr>
              <a:cxnSpLocks/>
            </p:cNvCxnSpPr>
            <p:nvPr/>
          </p:nvCxnSpPr>
          <p:spPr>
            <a:xfrm flipV="1">
              <a:off x="2911514" y="3416262"/>
              <a:ext cx="1752866" cy="1234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1" name="TextBox 30">
            <a:extLst>
              <a:ext uri="{FF2B5EF4-FFF2-40B4-BE49-F238E27FC236}">
                <a16:creationId xmlns:a16="http://schemas.microsoft.com/office/drawing/2014/main" id="{416B465D-565D-A946-8CCD-C61307C652B7}"/>
              </a:ext>
            </a:extLst>
          </p:cNvPr>
          <p:cNvSpPr txBox="1"/>
          <p:nvPr/>
        </p:nvSpPr>
        <p:spPr>
          <a:xfrm>
            <a:off x="3657600" y="5241615"/>
            <a:ext cx="4876800" cy="1200329"/>
          </a:xfrm>
          <a:prstGeom prst="rect">
            <a:avLst/>
          </a:prstGeom>
          <a:noFill/>
        </p:spPr>
        <p:txBody>
          <a:bodyPr wrap="square" rtlCol="0">
            <a:spAutoFit/>
          </a:bodyPr>
          <a:lstStyle/>
          <a:p>
            <a:r>
              <a:rPr lang="en-US" sz="1800" dirty="0"/>
              <a:t>The green bar illustrates the 32-bit instruction from IM (not stored, just 32-bit data lines) with bits 26:21 connecting to Read </a:t>
            </a:r>
            <a:r>
              <a:rPr lang="en-US" sz="1800" dirty="0" err="1"/>
              <a:t>reg</a:t>
            </a:r>
            <a:r>
              <a:rPr lang="en-US" sz="1800" dirty="0"/>
              <a:t> 1; bits 20:16 to Read </a:t>
            </a:r>
            <a:r>
              <a:rPr lang="en-US" sz="1800" dirty="0" err="1"/>
              <a:t>reg</a:t>
            </a:r>
            <a:r>
              <a:rPr lang="en-US" sz="1800" dirty="0"/>
              <a:t> 2, and bits 15:11 to Write reg.</a:t>
            </a:r>
          </a:p>
        </p:txBody>
      </p:sp>
    </p:spTree>
    <p:extLst>
      <p:ext uri="{BB962C8B-B14F-4D97-AF65-F5344CB8AC3E}">
        <p14:creationId xmlns:p14="http://schemas.microsoft.com/office/powerpoint/2010/main" val="127793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7772400" cy="609600"/>
          </a:xfrm>
        </p:spPr>
        <p:txBody>
          <a:bodyPr/>
          <a:lstStyle/>
          <a:p>
            <a:pPr eaLnBrk="1" hangingPunct="1"/>
            <a:r>
              <a:rPr lang="en-US" altLang="en-US" sz="3600" dirty="0">
                <a:solidFill>
                  <a:srgbClr val="FF0000"/>
                </a:solidFill>
              </a:rPr>
              <a:t>Load (</a:t>
            </a:r>
            <a:r>
              <a:rPr lang="en-US" altLang="en-US" sz="3600" dirty="0" err="1">
                <a:solidFill>
                  <a:srgbClr val="FF0000"/>
                </a:solidFill>
              </a:rPr>
              <a:t>lw</a:t>
            </a:r>
            <a:r>
              <a:rPr lang="en-US" altLang="en-US" sz="3600" dirty="0">
                <a:solidFill>
                  <a:srgbClr val="FF0000"/>
                </a:solidFill>
              </a:rPr>
              <a:t>) Instruction</a:t>
            </a:r>
          </a:p>
        </p:txBody>
      </p:sp>
      <p:sp>
        <p:nvSpPr>
          <p:cNvPr id="19459" name="Rectangle 3"/>
          <p:cNvSpPr>
            <a:spLocks noGrp="1" noChangeArrowheads="1"/>
          </p:cNvSpPr>
          <p:nvPr>
            <p:ph type="body" idx="1"/>
          </p:nvPr>
        </p:nvSpPr>
        <p:spPr>
          <a:xfrm>
            <a:off x="685800" y="1295400"/>
            <a:ext cx="7772400" cy="5029200"/>
          </a:xfrm>
        </p:spPr>
        <p:txBody>
          <a:bodyPr/>
          <a:lstStyle/>
          <a:p>
            <a:pPr eaLnBrk="1" hangingPunct="1"/>
            <a:r>
              <a:rPr lang="en-US" altLang="en-US" sz="2800" dirty="0"/>
              <a:t>Actions</a:t>
            </a:r>
          </a:p>
          <a:p>
            <a:pPr lvl="1" eaLnBrk="1" hangingPunct="1"/>
            <a:r>
              <a:rPr lang="en-US" altLang="en-US" sz="2400" dirty="0"/>
              <a:t>Read two registers  (2</a:t>
            </a:r>
            <a:r>
              <a:rPr lang="en-US" altLang="en-US" sz="2400" baseline="30000" dirty="0"/>
              <a:t>nd</a:t>
            </a:r>
            <a:r>
              <a:rPr lang="en-US" altLang="en-US" sz="2400" dirty="0"/>
              <a:t> useless, so ignored)</a:t>
            </a:r>
          </a:p>
          <a:p>
            <a:pPr marL="457200" lvl="1" indent="0" eaLnBrk="1" hangingPunct="1">
              <a:buNone/>
            </a:pPr>
            <a:r>
              <a:rPr lang="en-US" altLang="en-US" sz="2400" dirty="0"/>
              <a:t>	</a:t>
            </a:r>
            <a:r>
              <a:rPr lang="en-US" altLang="en-US" sz="2400" dirty="0">
                <a:solidFill>
                  <a:srgbClr val="0070C0"/>
                </a:solidFill>
              </a:rPr>
              <a:t>ReadData1 &lt;= Registers [</a:t>
            </a:r>
            <a:r>
              <a:rPr lang="en-US" altLang="en-US" sz="2400" dirty="0" err="1">
                <a:solidFill>
                  <a:srgbClr val="0070C0"/>
                </a:solidFill>
              </a:rPr>
              <a:t>rs</a:t>
            </a:r>
            <a:r>
              <a:rPr lang="en-US" altLang="en-US" sz="2400" dirty="0">
                <a:solidFill>
                  <a:srgbClr val="0070C0"/>
                </a:solidFill>
              </a:rPr>
              <a:t>]</a:t>
            </a:r>
          </a:p>
          <a:p>
            <a:pPr lvl="1" eaLnBrk="1" hangingPunct="1"/>
            <a:r>
              <a:rPr lang="en-US" altLang="en-US" sz="2400" dirty="0"/>
              <a:t>Use ALU to compute memory address</a:t>
            </a:r>
          </a:p>
          <a:p>
            <a:pPr marL="914400" lvl="2" indent="0" eaLnBrk="1" hangingPunct="1">
              <a:buNone/>
            </a:pPr>
            <a:r>
              <a:rPr lang="en-US" altLang="en-US" sz="2000" dirty="0" err="1">
                <a:solidFill>
                  <a:srgbClr val="0070C0"/>
                </a:solidFill>
              </a:rPr>
              <a:t>Addr</a:t>
            </a:r>
            <a:r>
              <a:rPr lang="en-US" altLang="en-US" sz="2000" dirty="0">
                <a:solidFill>
                  <a:srgbClr val="0070C0"/>
                </a:solidFill>
              </a:rPr>
              <a:t> &lt;= ReadData1 + SE(offset)</a:t>
            </a:r>
          </a:p>
          <a:p>
            <a:pPr lvl="3" eaLnBrk="1" hangingPunct="1"/>
            <a:r>
              <a:rPr lang="en-US" altLang="en-US" dirty="0"/>
              <a:t>Offset: Instruction[15:0] </a:t>
            </a:r>
          </a:p>
          <a:p>
            <a:pPr lvl="3" eaLnBrk="1" hangingPunct="1"/>
            <a:r>
              <a:rPr lang="en-US" altLang="en-US" dirty="0"/>
              <a:t>sign extension needed to convert offset (16-bit) to 32-bit before addition</a:t>
            </a:r>
          </a:p>
          <a:p>
            <a:pPr lvl="1" eaLnBrk="1" hangingPunct="1"/>
            <a:r>
              <a:rPr lang="en-US" altLang="en-US" sz="2400" dirty="0"/>
              <a:t>Value from DM writes back to register</a:t>
            </a:r>
          </a:p>
          <a:p>
            <a:pPr marL="914400" lvl="2" indent="0" eaLnBrk="1" hangingPunct="1">
              <a:buNone/>
            </a:pPr>
            <a:r>
              <a:rPr lang="en-US" altLang="en-US" sz="2000" dirty="0"/>
              <a:t> </a:t>
            </a:r>
            <a:r>
              <a:rPr lang="en-US" altLang="en-US" sz="2000" dirty="0" err="1">
                <a:solidFill>
                  <a:srgbClr val="0070C0"/>
                </a:solidFill>
              </a:rPr>
              <a:t>ReadData</a:t>
            </a:r>
            <a:r>
              <a:rPr lang="en-US" altLang="en-US" sz="2000" dirty="0">
                <a:solidFill>
                  <a:srgbClr val="0070C0"/>
                </a:solidFill>
              </a:rPr>
              <a:t> &lt;=  DM[</a:t>
            </a:r>
            <a:r>
              <a:rPr lang="en-US" altLang="en-US" sz="2000" dirty="0" err="1">
                <a:solidFill>
                  <a:srgbClr val="0070C0"/>
                </a:solidFill>
              </a:rPr>
              <a:t>Addr</a:t>
            </a:r>
            <a:r>
              <a:rPr lang="en-US" altLang="en-US" sz="2000" dirty="0">
                <a:solidFill>
                  <a:srgbClr val="0070C0"/>
                </a:solidFill>
              </a:rPr>
              <a:t>]		</a:t>
            </a:r>
            <a:r>
              <a:rPr lang="en-US" altLang="en-US" sz="2000" dirty="0"/>
              <a:t>#note: </a:t>
            </a:r>
            <a:r>
              <a:rPr lang="en-US" altLang="en-US" sz="2000" dirty="0" err="1"/>
              <a:t>ReadData</a:t>
            </a:r>
            <a:r>
              <a:rPr lang="en-US" altLang="en-US" sz="2000" dirty="0"/>
              <a:t> from DM</a:t>
            </a:r>
          </a:p>
          <a:p>
            <a:pPr marL="914400" lvl="2" indent="0" eaLnBrk="1" hangingPunct="1">
              <a:buNone/>
            </a:pPr>
            <a:r>
              <a:rPr lang="en-US" altLang="en-US" sz="2000" dirty="0">
                <a:solidFill>
                  <a:srgbClr val="0070C0"/>
                </a:solidFill>
              </a:rPr>
              <a:t> Reg[</a:t>
            </a:r>
            <a:r>
              <a:rPr lang="en-US" altLang="en-US" sz="2000" dirty="0" err="1">
                <a:solidFill>
                  <a:srgbClr val="0070C0"/>
                </a:solidFill>
              </a:rPr>
              <a:t>rd</a:t>
            </a:r>
            <a:r>
              <a:rPr lang="en-US" altLang="en-US" sz="2000" dirty="0">
                <a:solidFill>
                  <a:srgbClr val="0070C0"/>
                </a:solidFill>
              </a:rPr>
              <a:t>] = </a:t>
            </a:r>
            <a:r>
              <a:rPr lang="en-US" altLang="en-US" sz="2000" dirty="0" err="1">
                <a:solidFill>
                  <a:srgbClr val="0070C0"/>
                </a:solidFill>
              </a:rPr>
              <a:t>ReadData</a:t>
            </a:r>
            <a:endParaRPr lang="en-US" altLang="en-US" sz="2000" dirty="0">
              <a:solidFill>
                <a:srgbClr val="0070C0"/>
              </a:solidFill>
            </a:endParaRPr>
          </a:p>
          <a:p>
            <a:pPr eaLnBrk="1" hangingPunct="1"/>
            <a:r>
              <a:rPr lang="en-US" altLang="en-US" sz="2800" dirty="0"/>
              <a:t>Components involved:: </a:t>
            </a:r>
            <a:r>
              <a:rPr lang="en-US" altLang="en-US" sz="2400" dirty="0">
                <a:solidFill>
                  <a:srgbClr val="C00000"/>
                </a:solidFill>
              </a:rPr>
              <a:t>Registers, ALU, DM</a:t>
            </a:r>
            <a:r>
              <a:rPr lang="en-US" altLang="en-US" sz="2400" dirty="0"/>
              <a:t>, and </a:t>
            </a:r>
            <a:r>
              <a:rPr lang="en-US" altLang="en-US" sz="2400" dirty="0">
                <a:solidFill>
                  <a:srgbClr val="C00000"/>
                </a:solidFill>
              </a:rPr>
              <a:t>SE</a:t>
            </a:r>
            <a:r>
              <a:rPr lang="en-US" altLang="en-US" sz="2400" dirty="0"/>
              <a:t> </a:t>
            </a:r>
          </a:p>
          <a:p>
            <a:pPr lvl="1" eaLnBrk="1" hangingPunct="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4B35-C40D-364D-AD8C-8112DE2FDA51}"/>
              </a:ext>
            </a:extLst>
          </p:cNvPr>
          <p:cNvSpPr>
            <a:spLocks noGrp="1"/>
          </p:cNvSpPr>
          <p:nvPr>
            <p:ph type="title"/>
          </p:nvPr>
        </p:nvSpPr>
        <p:spPr>
          <a:xfrm>
            <a:off x="685800" y="609600"/>
            <a:ext cx="7772400" cy="435428"/>
          </a:xfrm>
        </p:spPr>
        <p:txBody>
          <a:bodyPr/>
          <a:lstStyle/>
          <a:p>
            <a:r>
              <a:rPr lang="en-US" altLang="en-US" sz="3600" dirty="0">
                <a:solidFill>
                  <a:srgbClr val="FF0000"/>
                </a:solidFill>
              </a:rPr>
              <a:t>Linking Together</a:t>
            </a:r>
            <a:endParaRPr lang="en-US" sz="3600" dirty="0"/>
          </a:p>
        </p:txBody>
      </p:sp>
      <p:pic>
        <p:nvPicPr>
          <p:cNvPr id="4" name="Picture 7" descr="Components for R-type " title="Diagram">
            <a:extLst>
              <a:ext uri="{FF2B5EF4-FFF2-40B4-BE49-F238E27FC236}">
                <a16:creationId xmlns:a16="http://schemas.microsoft.com/office/drawing/2014/main" id="{AB9BB3A5-4570-174F-A8C7-ECE8445043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007" r="41284" b="8257"/>
          <a:stretch/>
        </p:blipFill>
        <p:spPr bwMode="auto">
          <a:xfrm>
            <a:off x="975433" y="2836637"/>
            <a:ext cx="2362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f04-08-P374493">
            <a:extLst>
              <a:ext uri="{FF2B5EF4-FFF2-40B4-BE49-F238E27FC236}">
                <a16:creationId xmlns:a16="http://schemas.microsoft.com/office/drawing/2014/main" id="{079DD9DE-8CEE-6741-9C18-9C261B1736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798" b="22778"/>
          <a:stretch/>
        </p:blipFill>
        <p:spPr bwMode="auto">
          <a:xfrm>
            <a:off x="2671010" y="4524829"/>
            <a:ext cx="1363579"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M" title="Figure">
            <a:extLst>
              <a:ext uri="{FF2B5EF4-FFF2-40B4-BE49-F238E27FC236}">
                <a16:creationId xmlns:a16="http://schemas.microsoft.com/office/drawing/2014/main" id="{EB6AACD9-05D2-3344-8CB0-4436255D3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394" b="11539"/>
          <a:stretch/>
        </p:blipFill>
        <p:spPr bwMode="auto">
          <a:xfrm>
            <a:off x="6096000" y="2774043"/>
            <a:ext cx="2205540" cy="169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Group 42" descr="lw connections" title="Figure">
            <a:extLst>
              <a:ext uri="{FF2B5EF4-FFF2-40B4-BE49-F238E27FC236}">
                <a16:creationId xmlns:a16="http://schemas.microsoft.com/office/drawing/2014/main" id="{4C843362-0A86-4D4C-8091-A6FE3C00850B}"/>
              </a:ext>
            </a:extLst>
          </p:cNvPr>
          <p:cNvGrpSpPr/>
          <p:nvPr/>
        </p:nvGrpSpPr>
        <p:grpSpPr>
          <a:xfrm>
            <a:off x="712994" y="2688771"/>
            <a:ext cx="7326106" cy="3238501"/>
            <a:chOff x="712994" y="2688771"/>
            <a:chExt cx="7326106" cy="3238501"/>
          </a:xfrm>
        </p:grpSpPr>
        <p:pic>
          <p:nvPicPr>
            <p:cNvPr id="5" name="Picture 7" descr="Components for R-type " title="Diagram">
              <a:extLst>
                <a:ext uri="{FF2B5EF4-FFF2-40B4-BE49-F238E27FC236}">
                  <a16:creationId xmlns:a16="http://schemas.microsoft.com/office/drawing/2014/main" id="{D68BDE28-639C-7341-8E88-91E229DB0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631" b="25080"/>
            <a:stretch/>
          </p:blipFill>
          <p:spPr bwMode="auto">
            <a:xfrm>
              <a:off x="3886200" y="2743200"/>
              <a:ext cx="180925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EBF50B82-811C-4246-9B47-6232E6866414}"/>
                </a:ext>
              </a:extLst>
            </p:cNvPr>
            <p:cNvCxnSpPr>
              <a:cxnSpLocks/>
            </p:cNvCxnSpPr>
            <p:nvPr/>
          </p:nvCxnSpPr>
          <p:spPr>
            <a:xfrm>
              <a:off x="2971800" y="3200400"/>
              <a:ext cx="13716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E01EBB26-019F-8843-BD50-F847B4996F75}"/>
                </a:ext>
              </a:extLst>
            </p:cNvPr>
            <p:cNvCxnSpPr>
              <a:cxnSpLocks/>
            </p:cNvCxnSpPr>
            <p:nvPr/>
          </p:nvCxnSpPr>
          <p:spPr>
            <a:xfrm flipV="1">
              <a:off x="4004255" y="4091216"/>
              <a:ext cx="0" cy="131898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E574AD2B-F135-3D4C-985E-A52D807DDBE4}"/>
                </a:ext>
              </a:extLst>
            </p:cNvPr>
            <p:cNvCxnSpPr>
              <a:cxnSpLocks/>
            </p:cNvCxnSpPr>
            <p:nvPr/>
          </p:nvCxnSpPr>
          <p:spPr>
            <a:xfrm flipV="1">
              <a:off x="5257800" y="3276600"/>
              <a:ext cx="1219200" cy="49530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029ED3B7-EB46-9E45-8C31-0EFAC963DAF9}"/>
                </a:ext>
              </a:extLst>
            </p:cNvPr>
            <p:cNvCxnSpPr>
              <a:cxnSpLocks/>
            </p:cNvCxnSpPr>
            <p:nvPr/>
          </p:nvCxnSpPr>
          <p:spPr>
            <a:xfrm>
              <a:off x="8039100" y="3276600"/>
              <a:ext cx="0" cy="2650672"/>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a:extLst>
                <a:ext uri="{FF2B5EF4-FFF2-40B4-BE49-F238E27FC236}">
                  <a16:creationId xmlns:a16="http://schemas.microsoft.com/office/drawing/2014/main" id="{C27E59B4-56B2-794B-9B12-B4F3AB74C4EC}"/>
                </a:ext>
              </a:extLst>
            </p:cNvPr>
            <p:cNvCxnSpPr>
              <a:cxnSpLocks/>
            </p:cNvCxnSpPr>
            <p:nvPr/>
          </p:nvCxnSpPr>
          <p:spPr>
            <a:xfrm flipH="1">
              <a:off x="1143000" y="5927272"/>
              <a:ext cx="68961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75E0A46E-3807-3743-A55B-2273529429AE}"/>
                </a:ext>
              </a:extLst>
            </p:cNvPr>
            <p:cNvCxnSpPr>
              <a:cxnSpLocks/>
            </p:cNvCxnSpPr>
            <p:nvPr/>
          </p:nvCxnSpPr>
          <p:spPr>
            <a:xfrm flipV="1">
              <a:off x="1143000" y="4212773"/>
              <a:ext cx="1" cy="1714499"/>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sp>
          <p:nvSpPr>
            <p:cNvPr id="31" name="TextBox 30">
              <a:extLst>
                <a:ext uri="{FF2B5EF4-FFF2-40B4-BE49-F238E27FC236}">
                  <a16:creationId xmlns:a16="http://schemas.microsoft.com/office/drawing/2014/main" id="{E624E92E-9DFF-834F-892F-2DAC0B42556C}"/>
                </a:ext>
              </a:extLst>
            </p:cNvPr>
            <p:cNvSpPr txBox="1"/>
            <p:nvPr/>
          </p:nvSpPr>
          <p:spPr>
            <a:xfrm>
              <a:off x="728690" y="2688771"/>
              <a:ext cx="407484" cy="461665"/>
            </a:xfrm>
            <a:prstGeom prst="rect">
              <a:avLst/>
            </a:prstGeom>
            <a:noFill/>
          </p:spPr>
          <p:txBody>
            <a:bodyPr wrap="none" rtlCol="0">
              <a:spAutoFit/>
            </a:bodyPr>
            <a:lstStyle/>
            <a:p>
              <a:r>
                <a:rPr lang="en-US" dirty="0" err="1">
                  <a:solidFill>
                    <a:srgbClr val="C00000"/>
                  </a:solidFill>
                </a:rPr>
                <a:t>rs</a:t>
              </a:r>
              <a:endParaRPr lang="en-US" dirty="0">
                <a:solidFill>
                  <a:srgbClr val="C00000"/>
                </a:solidFill>
              </a:endParaRPr>
            </a:p>
          </p:txBody>
        </p:sp>
        <p:sp>
          <p:nvSpPr>
            <p:cNvPr id="32" name="TextBox 31">
              <a:extLst>
                <a:ext uri="{FF2B5EF4-FFF2-40B4-BE49-F238E27FC236}">
                  <a16:creationId xmlns:a16="http://schemas.microsoft.com/office/drawing/2014/main" id="{7763072B-83D2-BA47-8415-3F2264474390}"/>
                </a:ext>
              </a:extLst>
            </p:cNvPr>
            <p:cNvSpPr txBox="1"/>
            <p:nvPr/>
          </p:nvSpPr>
          <p:spPr>
            <a:xfrm>
              <a:off x="712994" y="3541067"/>
              <a:ext cx="441146" cy="461665"/>
            </a:xfrm>
            <a:prstGeom prst="rect">
              <a:avLst/>
            </a:prstGeom>
            <a:noFill/>
          </p:spPr>
          <p:txBody>
            <a:bodyPr wrap="none" rtlCol="0">
              <a:spAutoFit/>
            </a:bodyPr>
            <a:lstStyle/>
            <a:p>
              <a:r>
                <a:rPr lang="en-US" dirty="0" err="1">
                  <a:solidFill>
                    <a:srgbClr val="C00000"/>
                  </a:solidFill>
                </a:rPr>
                <a:t>rd</a:t>
              </a:r>
              <a:endParaRPr lang="en-US" dirty="0">
                <a:solidFill>
                  <a:srgbClr val="C00000"/>
                </a:solidFill>
              </a:endParaRPr>
            </a:p>
          </p:txBody>
        </p:sp>
        <p:sp>
          <p:nvSpPr>
            <p:cNvPr id="33" name="TextBox 32">
              <a:extLst>
                <a:ext uri="{FF2B5EF4-FFF2-40B4-BE49-F238E27FC236}">
                  <a16:creationId xmlns:a16="http://schemas.microsoft.com/office/drawing/2014/main" id="{2E17AAE4-6BDF-6948-83A8-A9B481287A7A}"/>
                </a:ext>
              </a:extLst>
            </p:cNvPr>
            <p:cNvSpPr txBox="1"/>
            <p:nvPr/>
          </p:nvSpPr>
          <p:spPr>
            <a:xfrm>
              <a:off x="1654259" y="5154716"/>
              <a:ext cx="1172116" cy="369332"/>
            </a:xfrm>
            <a:prstGeom prst="rect">
              <a:avLst/>
            </a:prstGeom>
            <a:noFill/>
          </p:spPr>
          <p:txBody>
            <a:bodyPr wrap="none" rtlCol="0">
              <a:spAutoFit/>
            </a:bodyPr>
            <a:lstStyle/>
            <a:p>
              <a:r>
                <a:rPr lang="en-US" sz="1800" dirty="0" err="1">
                  <a:solidFill>
                    <a:srgbClr val="C00000"/>
                  </a:solidFill>
                </a:rPr>
                <a:t>Instr</a:t>
              </a:r>
              <a:r>
                <a:rPr lang="en-US" sz="1800" dirty="0">
                  <a:solidFill>
                    <a:srgbClr val="C00000"/>
                  </a:solidFill>
                </a:rPr>
                <a:t>[15:0]</a:t>
              </a:r>
            </a:p>
          </p:txBody>
        </p:sp>
      </p:grpSp>
      <p:grpSp>
        <p:nvGrpSpPr>
          <p:cNvPr id="42" name="Group 41">
            <a:extLst>
              <a:ext uri="{FF2B5EF4-FFF2-40B4-BE49-F238E27FC236}">
                <a16:creationId xmlns:a16="http://schemas.microsoft.com/office/drawing/2014/main" id="{85B77A27-E5CF-E242-8798-67FD7085DDFB}"/>
              </a:ext>
            </a:extLst>
          </p:cNvPr>
          <p:cNvGrpSpPr/>
          <p:nvPr/>
        </p:nvGrpSpPr>
        <p:grpSpPr>
          <a:xfrm>
            <a:off x="685800" y="1895478"/>
            <a:ext cx="7086600" cy="655853"/>
            <a:chOff x="685800" y="1895478"/>
            <a:chExt cx="7086600" cy="655853"/>
          </a:xfrm>
        </p:grpSpPr>
        <p:sp>
          <p:nvSpPr>
            <p:cNvPr id="34" name="TextBox 33">
              <a:extLst>
                <a:ext uri="{FF2B5EF4-FFF2-40B4-BE49-F238E27FC236}">
                  <a16:creationId xmlns:a16="http://schemas.microsoft.com/office/drawing/2014/main" id="{809964A6-9F9E-3548-9562-2148CE38F762}"/>
                </a:ext>
              </a:extLst>
            </p:cNvPr>
            <p:cNvSpPr txBox="1"/>
            <p:nvPr/>
          </p:nvSpPr>
          <p:spPr>
            <a:xfrm>
              <a:off x="895604" y="2042886"/>
              <a:ext cx="261610" cy="461665"/>
            </a:xfrm>
            <a:prstGeom prst="rect">
              <a:avLst/>
            </a:prstGeom>
            <a:noFill/>
          </p:spPr>
          <p:txBody>
            <a:bodyPr wrap="none" rtlCol="0">
              <a:spAutoFit/>
            </a:bodyPr>
            <a:lstStyle/>
            <a:p>
              <a:r>
                <a:rPr lang="en-US" dirty="0">
                  <a:solidFill>
                    <a:srgbClr val="C00000"/>
                  </a:solidFill>
                </a:rPr>
                <a:t> </a:t>
              </a:r>
            </a:p>
          </p:txBody>
        </p:sp>
        <p:sp>
          <p:nvSpPr>
            <p:cNvPr id="35" name="Rectangle 34" descr="I-type instruction" title="Figure">
              <a:extLst>
                <a:ext uri="{FF2B5EF4-FFF2-40B4-BE49-F238E27FC236}">
                  <a16:creationId xmlns:a16="http://schemas.microsoft.com/office/drawing/2014/main" id="{AF49EE20-9DD5-3043-B17B-40EEFCA9884C}"/>
                </a:ext>
              </a:extLst>
            </p:cNvPr>
            <p:cNvSpPr/>
            <p:nvPr/>
          </p:nvSpPr>
          <p:spPr>
            <a:xfrm>
              <a:off x="1371600" y="1905000"/>
              <a:ext cx="6400800" cy="368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Opcode(31:26)     </a:t>
              </a:r>
              <a:r>
                <a:rPr lang="en-US" sz="1400" dirty="0" err="1">
                  <a:solidFill>
                    <a:schemeClr val="tx1"/>
                  </a:solidFill>
                </a:rPr>
                <a:t>rs</a:t>
              </a:r>
              <a:r>
                <a:rPr lang="en-US" sz="1400" dirty="0">
                  <a:solidFill>
                    <a:schemeClr val="tx1"/>
                  </a:solidFill>
                </a:rPr>
                <a:t>(25:21)       </a:t>
              </a:r>
              <a:r>
                <a:rPr lang="en-US" sz="1400" dirty="0" err="1">
                  <a:solidFill>
                    <a:schemeClr val="tx1"/>
                  </a:solidFill>
                </a:rPr>
                <a:t>rd</a:t>
              </a:r>
              <a:r>
                <a:rPr lang="en-US" sz="1400" dirty="0">
                  <a:solidFill>
                    <a:schemeClr val="tx1"/>
                  </a:solidFill>
                </a:rPr>
                <a:t>(20:16)        offset(15:0)</a:t>
              </a:r>
            </a:p>
          </p:txBody>
        </p:sp>
        <p:sp>
          <p:nvSpPr>
            <p:cNvPr id="36" name="TextBox 35">
              <a:extLst>
                <a:ext uri="{FF2B5EF4-FFF2-40B4-BE49-F238E27FC236}">
                  <a16:creationId xmlns:a16="http://schemas.microsoft.com/office/drawing/2014/main" id="{14099971-7248-C545-92DE-FDB558C48B39}"/>
                </a:ext>
              </a:extLst>
            </p:cNvPr>
            <p:cNvSpPr txBox="1"/>
            <p:nvPr/>
          </p:nvSpPr>
          <p:spPr>
            <a:xfrm>
              <a:off x="685800" y="1905000"/>
              <a:ext cx="736099" cy="646331"/>
            </a:xfrm>
            <a:prstGeom prst="rect">
              <a:avLst/>
            </a:prstGeom>
            <a:noFill/>
          </p:spPr>
          <p:txBody>
            <a:bodyPr wrap="none" rtlCol="0">
              <a:spAutoFit/>
            </a:bodyPr>
            <a:lstStyle/>
            <a:p>
              <a:r>
                <a:rPr lang="en-US" sz="1800" dirty="0"/>
                <a:t>I-type</a:t>
              </a:r>
            </a:p>
            <a:p>
              <a:r>
                <a:rPr lang="en-US" sz="1800" dirty="0" err="1"/>
                <a:t>lw</a:t>
              </a:r>
              <a:endParaRPr lang="en-US" sz="1800" dirty="0"/>
            </a:p>
          </p:txBody>
        </p:sp>
        <p:cxnSp>
          <p:nvCxnSpPr>
            <p:cNvPr id="38" name="Straight Connector 37">
              <a:extLst>
                <a:ext uri="{FF2B5EF4-FFF2-40B4-BE49-F238E27FC236}">
                  <a16:creationId xmlns:a16="http://schemas.microsoft.com/office/drawing/2014/main" id="{676373EC-12FC-4E49-AFAF-5502D2DE4225}"/>
                </a:ext>
              </a:extLst>
            </p:cNvPr>
            <p:cNvCxnSpPr/>
            <p:nvPr/>
          </p:nvCxnSpPr>
          <p:spPr>
            <a:xfrm>
              <a:off x="2671010" y="1900466"/>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DA9234B-4AAF-8F41-8D83-6F178DDD74D3}"/>
                </a:ext>
              </a:extLst>
            </p:cNvPr>
            <p:cNvCxnSpPr/>
            <p:nvPr/>
          </p:nvCxnSpPr>
          <p:spPr>
            <a:xfrm>
              <a:off x="4598689" y="1905000"/>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DBC4A0-1B78-2842-A61D-69575876A8ED}"/>
                </a:ext>
              </a:extLst>
            </p:cNvPr>
            <p:cNvCxnSpPr>
              <a:cxnSpLocks/>
            </p:cNvCxnSpPr>
            <p:nvPr/>
          </p:nvCxnSpPr>
          <p:spPr>
            <a:xfrm>
              <a:off x="3657600" y="1895478"/>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492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7772400" cy="609600"/>
          </a:xfrm>
        </p:spPr>
        <p:txBody>
          <a:bodyPr/>
          <a:lstStyle/>
          <a:p>
            <a:pPr eaLnBrk="1" hangingPunct="1"/>
            <a:r>
              <a:rPr lang="en-US" altLang="en-US" sz="3600" dirty="0">
                <a:solidFill>
                  <a:srgbClr val="FF0000"/>
                </a:solidFill>
              </a:rPr>
              <a:t>Store (</a:t>
            </a:r>
            <a:r>
              <a:rPr lang="en-US" altLang="en-US" sz="3600" dirty="0" err="1">
                <a:solidFill>
                  <a:srgbClr val="FF0000"/>
                </a:solidFill>
              </a:rPr>
              <a:t>sw</a:t>
            </a:r>
            <a:r>
              <a:rPr lang="en-US" altLang="en-US" sz="3600" dirty="0">
                <a:solidFill>
                  <a:srgbClr val="FF0000"/>
                </a:solidFill>
              </a:rPr>
              <a:t>) Instruction</a:t>
            </a:r>
          </a:p>
        </p:txBody>
      </p:sp>
      <p:sp>
        <p:nvSpPr>
          <p:cNvPr id="19459" name="Rectangle 3"/>
          <p:cNvSpPr>
            <a:spLocks noGrp="1" noChangeArrowheads="1"/>
          </p:cNvSpPr>
          <p:nvPr>
            <p:ph type="body" idx="1"/>
          </p:nvPr>
        </p:nvSpPr>
        <p:spPr>
          <a:xfrm>
            <a:off x="685800" y="1295400"/>
            <a:ext cx="7772400" cy="5029200"/>
          </a:xfrm>
        </p:spPr>
        <p:txBody>
          <a:bodyPr/>
          <a:lstStyle/>
          <a:p>
            <a:pPr eaLnBrk="1" hangingPunct="1"/>
            <a:r>
              <a:rPr lang="en-US" altLang="en-US" dirty="0"/>
              <a:t>Actions</a:t>
            </a:r>
          </a:p>
          <a:p>
            <a:pPr lvl="1" eaLnBrk="1" hangingPunct="1"/>
            <a:r>
              <a:rPr lang="en-US" altLang="en-US" sz="2400" dirty="0"/>
              <a:t>Read two Registers</a:t>
            </a:r>
          </a:p>
          <a:p>
            <a:pPr marL="914400" lvl="2" indent="0" eaLnBrk="1" hangingPunct="1">
              <a:buNone/>
            </a:pPr>
            <a:r>
              <a:rPr lang="en-US" altLang="en-US" sz="2000" dirty="0">
                <a:solidFill>
                  <a:srgbClr val="0070C0"/>
                </a:solidFill>
              </a:rPr>
              <a:t>ReadData1 &lt;= Registers[</a:t>
            </a:r>
            <a:r>
              <a:rPr lang="en-US" altLang="en-US" sz="2000" dirty="0" err="1">
                <a:solidFill>
                  <a:srgbClr val="0070C0"/>
                </a:solidFill>
              </a:rPr>
              <a:t>rs</a:t>
            </a:r>
            <a:r>
              <a:rPr lang="en-US" altLang="en-US" sz="2000" dirty="0">
                <a:solidFill>
                  <a:srgbClr val="0070C0"/>
                </a:solidFill>
              </a:rPr>
              <a:t>]</a:t>
            </a:r>
          </a:p>
          <a:p>
            <a:pPr marL="914400" lvl="2" indent="0" eaLnBrk="1" hangingPunct="1">
              <a:buNone/>
            </a:pPr>
            <a:r>
              <a:rPr lang="en-US" altLang="en-US" sz="2000" dirty="0">
                <a:solidFill>
                  <a:srgbClr val="0070C0"/>
                </a:solidFill>
              </a:rPr>
              <a:t>ReadData2 &lt;= Registers[</a:t>
            </a:r>
            <a:r>
              <a:rPr lang="en-US" altLang="en-US" sz="2000" dirty="0" err="1">
                <a:solidFill>
                  <a:srgbClr val="0070C0"/>
                </a:solidFill>
              </a:rPr>
              <a:t>rt</a:t>
            </a:r>
            <a:r>
              <a:rPr lang="en-US" altLang="en-US" sz="2000" dirty="0">
                <a:solidFill>
                  <a:srgbClr val="0070C0"/>
                </a:solidFill>
              </a:rPr>
              <a:t>]</a:t>
            </a:r>
          </a:p>
          <a:p>
            <a:pPr lvl="1" eaLnBrk="1" hangingPunct="1"/>
            <a:r>
              <a:rPr lang="en-US" altLang="en-US" sz="2400" dirty="0"/>
              <a:t>Use ALU to compute memory address (same as </a:t>
            </a:r>
            <a:r>
              <a:rPr lang="en-US" altLang="en-US" sz="2400" dirty="0" err="1"/>
              <a:t>lw</a:t>
            </a:r>
            <a:r>
              <a:rPr lang="en-US" altLang="en-US" sz="2400" dirty="0"/>
              <a:t>)</a:t>
            </a:r>
          </a:p>
          <a:p>
            <a:pPr marL="914400" lvl="2" indent="0" eaLnBrk="1" hangingPunct="1">
              <a:buNone/>
            </a:pPr>
            <a:r>
              <a:rPr lang="en-US" altLang="en-US" sz="2000" dirty="0" err="1">
                <a:solidFill>
                  <a:srgbClr val="0070C0"/>
                </a:solidFill>
              </a:rPr>
              <a:t>Addr</a:t>
            </a:r>
            <a:r>
              <a:rPr lang="en-US" altLang="en-US" sz="2000" dirty="0">
                <a:solidFill>
                  <a:srgbClr val="0070C0"/>
                </a:solidFill>
              </a:rPr>
              <a:t> &lt;= ReadData1 + SE(offset)</a:t>
            </a:r>
            <a:endParaRPr lang="en-US" altLang="en-US" dirty="0"/>
          </a:p>
          <a:p>
            <a:pPr lvl="1" eaLnBrk="1" hangingPunct="1"/>
            <a:r>
              <a:rPr lang="en-US" altLang="en-US" sz="2400" dirty="0"/>
              <a:t>Write to DM  </a:t>
            </a:r>
          </a:p>
          <a:p>
            <a:pPr marL="914400" lvl="2" indent="0" eaLnBrk="1" hangingPunct="1">
              <a:buNone/>
            </a:pPr>
            <a:r>
              <a:rPr lang="en-US" altLang="en-US" sz="2000" dirty="0"/>
              <a:t> </a:t>
            </a:r>
            <a:r>
              <a:rPr lang="en-US" altLang="en-US" sz="2000" dirty="0">
                <a:solidFill>
                  <a:srgbClr val="0070C0"/>
                </a:solidFill>
              </a:rPr>
              <a:t>DM[</a:t>
            </a:r>
            <a:r>
              <a:rPr lang="en-US" altLang="en-US" sz="2000" dirty="0" err="1">
                <a:solidFill>
                  <a:srgbClr val="0070C0"/>
                </a:solidFill>
              </a:rPr>
              <a:t>Addr</a:t>
            </a:r>
            <a:r>
              <a:rPr lang="en-US" altLang="en-US" sz="2000" dirty="0">
                <a:solidFill>
                  <a:srgbClr val="0070C0"/>
                </a:solidFill>
              </a:rPr>
              <a:t>] &lt;= ReadData2	      </a:t>
            </a:r>
            <a:r>
              <a:rPr lang="en-US" altLang="en-US" sz="2000" dirty="0"/>
              <a:t>#note: ReadData2 from Registers</a:t>
            </a:r>
            <a:r>
              <a:rPr lang="en-US" altLang="en-US" sz="2000" dirty="0">
                <a:solidFill>
                  <a:srgbClr val="0070C0"/>
                </a:solidFill>
              </a:rPr>
              <a:t>  </a:t>
            </a:r>
            <a:endParaRPr lang="en-US" altLang="en-US" dirty="0"/>
          </a:p>
          <a:p>
            <a:pPr eaLnBrk="1" hangingPunct="1"/>
            <a:r>
              <a:rPr lang="en-US" altLang="en-US" dirty="0"/>
              <a:t>Components involved</a:t>
            </a:r>
          </a:p>
          <a:p>
            <a:pPr lvl="1" eaLnBrk="1" hangingPunct="1"/>
            <a:r>
              <a:rPr lang="en-US" altLang="en-US" sz="2400" dirty="0">
                <a:solidFill>
                  <a:srgbClr val="C00000"/>
                </a:solidFill>
              </a:rPr>
              <a:t>Registers, ALU, DM</a:t>
            </a:r>
            <a:r>
              <a:rPr lang="en-US" altLang="en-US" sz="2400" dirty="0"/>
              <a:t>, and </a:t>
            </a:r>
            <a:r>
              <a:rPr lang="en-US" altLang="en-US" sz="2400" dirty="0">
                <a:solidFill>
                  <a:srgbClr val="C00000"/>
                </a:solidFill>
              </a:rPr>
              <a:t>SE</a:t>
            </a:r>
            <a:r>
              <a:rPr lang="en-US" altLang="en-US" sz="2400" dirty="0"/>
              <a:t> (sign extend)</a:t>
            </a:r>
          </a:p>
          <a:p>
            <a:pPr lvl="2" eaLnBrk="1" hangingPunct="1"/>
            <a:r>
              <a:rPr lang="en-US" altLang="en-US" sz="2000" dirty="0"/>
              <a:t>Same as </a:t>
            </a:r>
            <a:r>
              <a:rPr lang="en-US" altLang="en-US" sz="2000" dirty="0" err="1"/>
              <a:t>lw</a:t>
            </a:r>
            <a:endParaRPr lang="en-US" altLang="en-US" sz="2000" dirty="0"/>
          </a:p>
        </p:txBody>
      </p:sp>
    </p:spTree>
    <p:extLst>
      <p:ext uri="{BB962C8B-B14F-4D97-AF65-F5344CB8AC3E}">
        <p14:creationId xmlns:p14="http://schemas.microsoft.com/office/powerpoint/2010/main" val="1358701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4B35-C40D-364D-AD8C-8112DE2FDA51}"/>
              </a:ext>
            </a:extLst>
          </p:cNvPr>
          <p:cNvSpPr>
            <a:spLocks noGrp="1"/>
          </p:cNvSpPr>
          <p:nvPr>
            <p:ph type="title"/>
          </p:nvPr>
        </p:nvSpPr>
        <p:spPr>
          <a:xfrm>
            <a:off x="685800" y="609600"/>
            <a:ext cx="7772400" cy="435428"/>
          </a:xfrm>
        </p:spPr>
        <p:txBody>
          <a:bodyPr/>
          <a:lstStyle/>
          <a:p>
            <a:r>
              <a:rPr lang="en-US" altLang="en-US" sz="3600" dirty="0">
                <a:solidFill>
                  <a:srgbClr val="FF0000"/>
                </a:solidFill>
              </a:rPr>
              <a:t>Linking Together</a:t>
            </a:r>
            <a:endParaRPr lang="en-US" sz="3600" dirty="0"/>
          </a:p>
        </p:txBody>
      </p:sp>
      <p:pic>
        <p:nvPicPr>
          <p:cNvPr id="4" name="Picture 7" descr="Components for R-type " title="Diagram">
            <a:extLst>
              <a:ext uri="{FF2B5EF4-FFF2-40B4-BE49-F238E27FC236}">
                <a16:creationId xmlns:a16="http://schemas.microsoft.com/office/drawing/2014/main" id="{AB9BB3A5-4570-174F-A8C7-ECE8445043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007" r="41284" b="8257"/>
          <a:stretch/>
        </p:blipFill>
        <p:spPr bwMode="auto">
          <a:xfrm>
            <a:off x="975433" y="2836637"/>
            <a:ext cx="2362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f04-08-P374493">
            <a:extLst>
              <a:ext uri="{FF2B5EF4-FFF2-40B4-BE49-F238E27FC236}">
                <a16:creationId xmlns:a16="http://schemas.microsoft.com/office/drawing/2014/main" id="{079DD9DE-8CEE-6741-9C18-9C261B1736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798" b="22778"/>
          <a:stretch/>
        </p:blipFill>
        <p:spPr bwMode="auto">
          <a:xfrm>
            <a:off x="2671010" y="4524829"/>
            <a:ext cx="1363579"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M" title="Figure">
            <a:extLst>
              <a:ext uri="{FF2B5EF4-FFF2-40B4-BE49-F238E27FC236}">
                <a16:creationId xmlns:a16="http://schemas.microsoft.com/office/drawing/2014/main" id="{EB6AACD9-05D2-3344-8CB0-4436255D3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394" b="11539"/>
          <a:stretch/>
        </p:blipFill>
        <p:spPr bwMode="auto">
          <a:xfrm>
            <a:off x="6096000" y="2774043"/>
            <a:ext cx="2205540" cy="169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 name="Group 41" descr="I-type" title="Figure">
            <a:extLst>
              <a:ext uri="{FF2B5EF4-FFF2-40B4-BE49-F238E27FC236}">
                <a16:creationId xmlns:a16="http://schemas.microsoft.com/office/drawing/2014/main" id="{85B77A27-E5CF-E242-8798-67FD7085DDFB}"/>
              </a:ext>
            </a:extLst>
          </p:cNvPr>
          <p:cNvGrpSpPr/>
          <p:nvPr/>
        </p:nvGrpSpPr>
        <p:grpSpPr>
          <a:xfrm>
            <a:off x="685800" y="1895478"/>
            <a:ext cx="7086600" cy="655853"/>
            <a:chOff x="685800" y="1895478"/>
            <a:chExt cx="7086600" cy="655853"/>
          </a:xfrm>
        </p:grpSpPr>
        <p:sp>
          <p:nvSpPr>
            <p:cNvPr id="34" name="TextBox 33">
              <a:extLst>
                <a:ext uri="{FF2B5EF4-FFF2-40B4-BE49-F238E27FC236}">
                  <a16:creationId xmlns:a16="http://schemas.microsoft.com/office/drawing/2014/main" id="{809964A6-9F9E-3548-9562-2148CE38F762}"/>
                </a:ext>
              </a:extLst>
            </p:cNvPr>
            <p:cNvSpPr txBox="1"/>
            <p:nvPr/>
          </p:nvSpPr>
          <p:spPr>
            <a:xfrm>
              <a:off x="895604" y="2042886"/>
              <a:ext cx="261610" cy="461665"/>
            </a:xfrm>
            <a:prstGeom prst="rect">
              <a:avLst/>
            </a:prstGeom>
            <a:noFill/>
          </p:spPr>
          <p:txBody>
            <a:bodyPr wrap="none" rtlCol="0">
              <a:spAutoFit/>
            </a:bodyPr>
            <a:lstStyle/>
            <a:p>
              <a:r>
                <a:rPr lang="en-US" dirty="0">
                  <a:solidFill>
                    <a:srgbClr val="C00000"/>
                  </a:solidFill>
                </a:rPr>
                <a:t> </a:t>
              </a:r>
            </a:p>
          </p:txBody>
        </p:sp>
        <p:sp>
          <p:nvSpPr>
            <p:cNvPr id="35" name="Rectangle 34">
              <a:extLst>
                <a:ext uri="{FF2B5EF4-FFF2-40B4-BE49-F238E27FC236}">
                  <a16:creationId xmlns:a16="http://schemas.microsoft.com/office/drawing/2014/main" id="{AF49EE20-9DD5-3043-B17B-40EEFCA9884C}"/>
                </a:ext>
              </a:extLst>
            </p:cNvPr>
            <p:cNvSpPr/>
            <p:nvPr/>
          </p:nvSpPr>
          <p:spPr>
            <a:xfrm>
              <a:off x="1371600" y="1905000"/>
              <a:ext cx="6400800" cy="368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Opcode(31:26)     </a:t>
              </a:r>
              <a:r>
                <a:rPr lang="en-US" sz="1400" dirty="0" err="1">
                  <a:solidFill>
                    <a:schemeClr val="tx1"/>
                  </a:solidFill>
                </a:rPr>
                <a:t>rs</a:t>
              </a:r>
              <a:r>
                <a:rPr lang="en-US" sz="1400" dirty="0">
                  <a:solidFill>
                    <a:schemeClr val="tx1"/>
                  </a:solidFill>
                </a:rPr>
                <a:t>(25:21)       </a:t>
              </a:r>
              <a:r>
                <a:rPr lang="en-US" sz="1400" dirty="0" err="1">
                  <a:solidFill>
                    <a:schemeClr val="tx1"/>
                  </a:solidFill>
                </a:rPr>
                <a:t>rt</a:t>
              </a:r>
              <a:r>
                <a:rPr lang="en-US" sz="1400" dirty="0">
                  <a:solidFill>
                    <a:schemeClr val="tx1"/>
                  </a:solidFill>
                </a:rPr>
                <a:t>(20:16)        offset(15:0)</a:t>
              </a:r>
            </a:p>
          </p:txBody>
        </p:sp>
        <p:sp>
          <p:nvSpPr>
            <p:cNvPr id="36" name="TextBox 35">
              <a:extLst>
                <a:ext uri="{FF2B5EF4-FFF2-40B4-BE49-F238E27FC236}">
                  <a16:creationId xmlns:a16="http://schemas.microsoft.com/office/drawing/2014/main" id="{14099971-7248-C545-92DE-FDB558C48B39}"/>
                </a:ext>
              </a:extLst>
            </p:cNvPr>
            <p:cNvSpPr txBox="1"/>
            <p:nvPr/>
          </p:nvSpPr>
          <p:spPr>
            <a:xfrm>
              <a:off x="685800" y="1905000"/>
              <a:ext cx="736099" cy="646331"/>
            </a:xfrm>
            <a:prstGeom prst="rect">
              <a:avLst/>
            </a:prstGeom>
            <a:noFill/>
          </p:spPr>
          <p:txBody>
            <a:bodyPr wrap="none" rtlCol="0">
              <a:spAutoFit/>
            </a:bodyPr>
            <a:lstStyle/>
            <a:p>
              <a:r>
                <a:rPr lang="en-US" sz="1800" dirty="0"/>
                <a:t>I-type</a:t>
              </a:r>
            </a:p>
            <a:p>
              <a:r>
                <a:rPr lang="en-US" sz="1800" dirty="0" err="1"/>
                <a:t>sw</a:t>
              </a:r>
              <a:endParaRPr lang="en-US" sz="1800" dirty="0"/>
            </a:p>
          </p:txBody>
        </p:sp>
        <p:cxnSp>
          <p:nvCxnSpPr>
            <p:cNvPr id="38" name="Straight Connector 37">
              <a:extLst>
                <a:ext uri="{FF2B5EF4-FFF2-40B4-BE49-F238E27FC236}">
                  <a16:creationId xmlns:a16="http://schemas.microsoft.com/office/drawing/2014/main" id="{676373EC-12FC-4E49-AFAF-5502D2DE4225}"/>
                </a:ext>
              </a:extLst>
            </p:cNvPr>
            <p:cNvCxnSpPr/>
            <p:nvPr/>
          </p:nvCxnSpPr>
          <p:spPr>
            <a:xfrm>
              <a:off x="2671010" y="1900466"/>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DA9234B-4AAF-8F41-8D83-6F178DDD74D3}"/>
                </a:ext>
              </a:extLst>
            </p:cNvPr>
            <p:cNvCxnSpPr/>
            <p:nvPr/>
          </p:nvCxnSpPr>
          <p:spPr>
            <a:xfrm>
              <a:off x="4598689" y="1905000"/>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DBC4A0-1B78-2842-A61D-69575876A8ED}"/>
                </a:ext>
              </a:extLst>
            </p:cNvPr>
            <p:cNvCxnSpPr>
              <a:cxnSpLocks/>
            </p:cNvCxnSpPr>
            <p:nvPr/>
          </p:nvCxnSpPr>
          <p:spPr>
            <a:xfrm>
              <a:off x="3657600" y="1895478"/>
              <a:ext cx="0" cy="369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descr="sw connections" title="Figure">
            <a:extLst>
              <a:ext uri="{FF2B5EF4-FFF2-40B4-BE49-F238E27FC236}">
                <a16:creationId xmlns:a16="http://schemas.microsoft.com/office/drawing/2014/main" id="{E8DB7A21-6755-1748-AD50-66A4C96ECE46}"/>
              </a:ext>
            </a:extLst>
          </p:cNvPr>
          <p:cNvGrpSpPr/>
          <p:nvPr/>
        </p:nvGrpSpPr>
        <p:grpSpPr>
          <a:xfrm>
            <a:off x="703943" y="2688771"/>
            <a:ext cx="5773057" cy="2979058"/>
            <a:chOff x="703943" y="2688771"/>
            <a:chExt cx="5773057" cy="2979058"/>
          </a:xfrm>
        </p:grpSpPr>
        <p:pic>
          <p:nvPicPr>
            <p:cNvPr id="5" name="Picture 7" descr="Components for R-type " title="Diagram">
              <a:extLst>
                <a:ext uri="{FF2B5EF4-FFF2-40B4-BE49-F238E27FC236}">
                  <a16:creationId xmlns:a16="http://schemas.microsoft.com/office/drawing/2014/main" id="{D68BDE28-639C-7341-8E88-91E229DB0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631" b="25080"/>
            <a:stretch/>
          </p:blipFill>
          <p:spPr bwMode="auto">
            <a:xfrm>
              <a:off x="3886200" y="2743200"/>
              <a:ext cx="180925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EBF50B82-811C-4246-9B47-6232E6866414}"/>
                </a:ext>
              </a:extLst>
            </p:cNvPr>
            <p:cNvCxnSpPr>
              <a:cxnSpLocks/>
            </p:cNvCxnSpPr>
            <p:nvPr/>
          </p:nvCxnSpPr>
          <p:spPr>
            <a:xfrm>
              <a:off x="2971800" y="3200400"/>
              <a:ext cx="13716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E01EBB26-019F-8843-BD50-F847B4996F75}"/>
                </a:ext>
              </a:extLst>
            </p:cNvPr>
            <p:cNvCxnSpPr>
              <a:cxnSpLocks/>
            </p:cNvCxnSpPr>
            <p:nvPr/>
          </p:nvCxnSpPr>
          <p:spPr>
            <a:xfrm flipV="1">
              <a:off x="4004255" y="4091216"/>
              <a:ext cx="0" cy="131898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E574AD2B-F135-3D4C-985E-A52D807DDBE4}"/>
                </a:ext>
              </a:extLst>
            </p:cNvPr>
            <p:cNvCxnSpPr>
              <a:cxnSpLocks/>
            </p:cNvCxnSpPr>
            <p:nvPr/>
          </p:nvCxnSpPr>
          <p:spPr>
            <a:xfrm flipV="1">
              <a:off x="5257800" y="3276600"/>
              <a:ext cx="1219200" cy="49530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029ED3B7-EB46-9E45-8C31-0EFAC963DAF9}"/>
                </a:ext>
              </a:extLst>
            </p:cNvPr>
            <p:cNvCxnSpPr>
              <a:cxnSpLocks/>
            </p:cNvCxnSpPr>
            <p:nvPr/>
          </p:nvCxnSpPr>
          <p:spPr>
            <a:xfrm flipH="1">
              <a:off x="3264920" y="4008864"/>
              <a:ext cx="24607" cy="74184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sp>
          <p:nvSpPr>
            <p:cNvPr id="31" name="TextBox 30">
              <a:extLst>
                <a:ext uri="{FF2B5EF4-FFF2-40B4-BE49-F238E27FC236}">
                  <a16:creationId xmlns:a16="http://schemas.microsoft.com/office/drawing/2014/main" id="{E624E92E-9DFF-834F-892F-2DAC0B42556C}"/>
                </a:ext>
              </a:extLst>
            </p:cNvPr>
            <p:cNvSpPr txBox="1"/>
            <p:nvPr/>
          </p:nvSpPr>
          <p:spPr>
            <a:xfrm>
              <a:off x="728690" y="2688771"/>
              <a:ext cx="407484" cy="461665"/>
            </a:xfrm>
            <a:prstGeom prst="rect">
              <a:avLst/>
            </a:prstGeom>
            <a:noFill/>
          </p:spPr>
          <p:txBody>
            <a:bodyPr wrap="none" rtlCol="0">
              <a:spAutoFit/>
            </a:bodyPr>
            <a:lstStyle/>
            <a:p>
              <a:r>
                <a:rPr lang="en-US" dirty="0" err="1">
                  <a:solidFill>
                    <a:srgbClr val="C00000"/>
                  </a:solidFill>
                </a:rPr>
                <a:t>rs</a:t>
              </a:r>
              <a:endParaRPr lang="en-US" dirty="0">
                <a:solidFill>
                  <a:srgbClr val="C00000"/>
                </a:solidFill>
              </a:endParaRPr>
            </a:p>
          </p:txBody>
        </p:sp>
        <p:sp>
          <p:nvSpPr>
            <p:cNvPr id="32" name="TextBox 31">
              <a:extLst>
                <a:ext uri="{FF2B5EF4-FFF2-40B4-BE49-F238E27FC236}">
                  <a16:creationId xmlns:a16="http://schemas.microsoft.com/office/drawing/2014/main" id="{7763072B-83D2-BA47-8415-3F2264474390}"/>
                </a:ext>
              </a:extLst>
            </p:cNvPr>
            <p:cNvSpPr txBox="1"/>
            <p:nvPr/>
          </p:nvSpPr>
          <p:spPr>
            <a:xfrm>
              <a:off x="703943" y="3200400"/>
              <a:ext cx="598285" cy="461665"/>
            </a:xfrm>
            <a:prstGeom prst="rect">
              <a:avLst/>
            </a:prstGeom>
            <a:noFill/>
          </p:spPr>
          <p:txBody>
            <a:bodyPr wrap="square" rtlCol="0">
              <a:spAutoFit/>
            </a:bodyPr>
            <a:lstStyle/>
            <a:p>
              <a:r>
                <a:rPr lang="en-US" dirty="0" err="1">
                  <a:solidFill>
                    <a:srgbClr val="C00000"/>
                  </a:solidFill>
                </a:rPr>
                <a:t>rt</a:t>
              </a:r>
              <a:endParaRPr lang="en-US" dirty="0">
                <a:solidFill>
                  <a:srgbClr val="C00000"/>
                </a:solidFill>
              </a:endParaRPr>
            </a:p>
          </p:txBody>
        </p:sp>
        <p:sp>
          <p:nvSpPr>
            <p:cNvPr id="33" name="TextBox 32">
              <a:extLst>
                <a:ext uri="{FF2B5EF4-FFF2-40B4-BE49-F238E27FC236}">
                  <a16:creationId xmlns:a16="http://schemas.microsoft.com/office/drawing/2014/main" id="{2E17AAE4-6BDF-6948-83A8-A9B481287A7A}"/>
                </a:ext>
              </a:extLst>
            </p:cNvPr>
            <p:cNvSpPr txBox="1"/>
            <p:nvPr/>
          </p:nvSpPr>
          <p:spPr>
            <a:xfrm>
              <a:off x="1654259" y="5154716"/>
              <a:ext cx="1172116" cy="369332"/>
            </a:xfrm>
            <a:prstGeom prst="rect">
              <a:avLst/>
            </a:prstGeom>
            <a:noFill/>
          </p:spPr>
          <p:txBody>
            <a:bodyPr wrap="none" rtlCol="0">
              <a:spAutoFit/>
            </a:bodyPr>
            <a:lstStyle/>
            <a:p>
              <a:r>
                <a:rPr lang="en-US" sz="1800" dirty="0" err="1">
                  <a:solidFill>
                    <a:srgbClr val="C00000"/>
                  </a:solidFill>
                </a:rPr>
                <a:t>Instr</a:t>
              </a:r>
              <a:r>
                <a:rPr lang="en-US" sz="1800" dirty="0">
                  <a:solidFill>
                    <a:srgbClr val="C00000"/>
                  </a:solidFill>
                </a:rPr>
                <a:t>[15:0]</a:t>
              </a:r>
            </a:p>
          </p:txBody>
        </p:sp>
        <p:cxnSp>
          <p:nvCxnSpPr>
            <p:cNvPr id="29" name="Straight Arrow Connector 28">
              <a:extLst>
                <a:ext uri="{FF2B5EF4-FFF2-40B4-BE49-F238E27FC236}">
                  <a16:creationId xmlns:a16="http://schemas.microsoft.com/office/drawing/2014/main" id="{C1ADD3E0-AB60-0E4D-A522-D3CBB7B4E479}"/>
                </a:ext>
              </a:extLst>
            </p:cNvPr>
            <p:cNvCxnSpPr>
              <a:cxnSpLocks/>
            </p:cNvCxnSpPr>
            <p:nvPr/>
          </p:nvCxnSpPr>
          <p:spPr>
            <a:xfrm>
              <a:off x="3277223" y="4741637"/>
              <a:ext cx="2971177"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Straight Arrow Connector 36">
              <a:extLst>
                <a:ext uri="{FF2B5EF4-FFF2-40B4-BE49-F238E27FC236}">
                  <a16:creationId xmlns:a16="http://schemas.microsoft.com/office/drawing/2014/main" id="{A42DE990-A025-A34C-BFED-5032B7118504}"/>
                </a:ext>
              </a:extLst>
            </p:cNvPr>
            <p:cNvCxnSpPr>
              <a:cxnSpLocks/>
            </p:cNvCxnSpPr>
            <p:nvPr/>
          </p:nvCxnSpPr>
          <p:spPr>
            <a:xfrm flipH="1" flipV="1">
              <a:off x="6105456" y="3878944"/>
              <a:ext cx="39913" cy="895838"/>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sp>
          <p:nvSpPr>
            <p:cNvPr id="23" name="Oval 22">
              <a:extLst>
                <a:ext uri="{FF2B5EF4-FFF2-40B4-BE49-F238E27FC236}">
                  <a16:creationId xmlns:a16="http://schemas.microsoft.com/office/drawing/2014/main" id="{D4169D9B-B040-6140-BD1D-6895DC35F197}"/>
                </a:ext>
              </a:extLst>
            </p:cNvPr>
            <p:cNvSpPr/>
            <p:nvPr/>
          </p:nvSpPr>
          <p:spPr>
            <a:xfrm>
              <a:off x="3886200" y="4524829"/>
              <a:ext cx="304800" cy="42817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B5DE114-D005-044C-A316-8E50355C518F}"/>
                </a:ext>
              </a:extLst>
            </p:cNvPr>
            <p:cNvCxnSpPr/>
            <p:nvPr/>
          </p:nvCxnSpPr>
          <p:spPr>
            <a:xfrm>
              <a:off x="4122311" y="4905829"/>
              <a:ext cx="838200" cy="76200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43" name="TextBox 42">
            <a:extLst>
              <a:ext uri="{FF2B5EF4-FFF2-40B4-BE49-F238E27FC236}">
                <a16:creationId xmlns:a16="http://schemas.microsoft.com/office/drawing/2014/main" id="{AF483B4C-EBD9-1649-AB00-74ABBCA9C55E}"/>
              </a:ext>
            </a:extLst>
          </p:cNvPr>
          <p:cNvSpPr txBox="1"/>
          <p:nvPr/>
        </p:nvSpPr>
        <p:spPr>
          <a:xfrm>
            <a:off x="4790829" y="5339382"/>
            <a:ext cx="2067171" cy="830997"/>
          </a:xfrm>
          <a:prstGeom prst="rect">
            <a:avLst/>
          </a:prstGeom>
          <a:noFill/>
        </p:spPr>
        <p:txBody>
          <a:bodyPr wrap="square" rtlCol="0">
            <a:spAutoFit/>
          </a:bodyPr>
          <a:lstStyle/>
          <a:p>
            <a:r>
              <a:rPr lang="en-US" sz="1600" dirty="0"/>
              <a:t>Here two lines not connected, just cross over.</a:t>
            </a:r>
          </a:p>
        </p:txBody>
      </p:sp>
    </p:spTree>
    <p:extLst>
      <p:ext uri="{BB962C8B-B14F-4D97-AF65-F5344CB8AC3E}">
        <p14:creationId xmlns:p14="http://schemas.microsoft.com/office/powerpoint/2010/main" val="153405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7772400" cy="609600"/>
          </a:xfrm>
        </p:spPr>
        <p:txBody>
          <a:bodyPr/>
          <a:lstStyle/>
          <a:p>
            <a:pPr eaLnBrk="1" hangingPunct="1"/>
            <a:r>
              <a:rPr lang="en-US" altLang="en-US" sz="3600" dirty="0">
                <a:solidFill>
                  <a:srgbClr val="FF0000"/>
                </a:solidFill>
              </a:rPr>
              <a:t>Branch Equal (</a:t>
            </a:r>
            <a:r>
              <a:rPr lang="en-US" altLang="en-US" sz="3600" dirty="0" err="1">
                <a:solidFill>
                  <a:srgbClr val="FF0000"/>
                </a:solidFill>
              </a:rPr>
              <a:t>beq</a:t>
            </a:r>
            <a:r>
              <a:rPr lang="en-US" altLang="en-US" sz="3600" dirty="0">
                <a:solidFill>
                  <a:srgbClr val="FF0000"/>
                </a:solidFill>
              </a:rPr>
              <a:t>) Instruction</a:t>
            </a:r>
          </a:p>
        </p:txBody>
      </p:sp>
      <p:sp>
        <p:nvSpPr>
          <p:cNvPr id="19459" name="Rectangle 3"/>
          <p:cNvSpPr>
            <a:spLocks noGrp="1" noChangeArrowheads="1"/>
          </p:cNvSpPr>
          <p:nvPr>
            <p:ph type="body" idx="1"/>
          </p:nvPr>
        </p:nvSpPr>
        <p:spPr>
          <a:xfrm>
            <a:off x="685800" y="1295400"/>
            <a:ext cx="7772400" cy="5029200"/>
          </a:xfrm>
        </p:spPr>
        <p:txBody>
          <a:bodyPr/>
          <a:lstStyle/>
          <a:p>
            <a:pPr eaLnBrk="1" hangingPunct="1"/>
            <a:r>
              <a:rPr lang="en-US" altLang="en-US" dirty="0"/>
              <a:t>Actions</a:t>
            </a:r>
          </a:p>
          <a:p>
            <a:pPr lvl="1" eaLnBrk="1" hangingPunct="1"/>
            <a:r>
              <a:rPr lang="en-US" altLang="en-US" sz="2400" dirty="0"/>
              <a:t>Read two Registers</a:t>
            </a:r>
          </a:p>
          <a:p>
            <a:pPr marL="914400" lvl="2" indent="0" eaLnBrk="1" hangingPunct="1">
              <a:buNone/>
            </a:pPr>
            <a:r>
              <a:rPr lang="en-US" altLang="en-US" sz="2000" dirty="0">
                <a:solidFill>
                  <a:srgbClr val="0070C0"/>
                </a:solidFill>
              </a:rPr>
              <a:t>ReadData1 &lt;= Registers[</a:t>
            </a:r>
            <a:r>
              <a:rPr lang="en-US" altLang="en-US" sz="2000" dirty="0" err="1">
                <a:solidFill>
                  <a:srgbClr val="0070C0"/>
                </a:solidFill>
              </a:rPr>
              <a:t>rs</a:t>
            </a:r>
            <a:r>
              <a:rPr lang="en-US" altLang="en-US" sz="2000" dirty="0">
                <a:solidFill>
                  <a:srgbClr val="0070C0"/>
                </a:solidFill>
              </a:rPr>
              <a:t>]   ReadData2 &lt;= Registers[</a:t>
            </a:r>
            <a:r>
              <a:rPr lang="en-US" altLang="en-US" sz="2000" dirty="0" err="1">
                <a:solidFill>
                  <a:srgbClr val="0070C0"/>
                </a:solidFill>
              </a:rPr>
              <a:t>rt</a:t>
            </a:r>
            <a:r>
              <a:rPr lang="en-US" altLang="en-US" sz="2000" dirty="0">
                <a:solidFill>
                  <a:srgbClr val="0070C0"/>
                </a:solidFill>
              </a:rPr>
              <a:t>]</a:t>
            </a:r>
          </a:p>
          <a:p>
            <a:pPr lvl="1" eaLnBrk="1" hangingPunct="1"/>
            <a:r>
              <a:rPr lang="en-US" altLang="en-US" sz="2400" dirty="0"/>
              <a:t>Use ALU to compute compare two values</a:t>
            </a:r>
          </a:p>
          <a:p>
            <a:pPr marL="914400" lvl="2" indent="0" eaLnBrk="1" hangingPunct="1">
              <a:buNone/>
            </a:pPr>
            <a:r>
              <a:rPr lang="en-US" altLang="en-US" sz="2000" dirty="0">
                <a:solidFill>
                  <a:srgbClr val="0070C0"/>
                </a:solidFill>
              </a:rPr>
              <a:t>ReadData1 – ReadData2 == 0?</a:t>
            </a:r>
          </a:p>
          <a:p>
            <a:pPr marL="914400" lvl="2" indent="0" eaLnBrk="1" hangingPunct="1">
              <a:buNone/>
            </a:pPr>
            <a:r>
              <a:rPr lang="en-US" altLang="en-US" sz="2000" dirty="0"/>
              <a:t>(note: ALU performs subtraction, and Zero output will indicate the result </a:t>
            </a:r>
            <a:r>
              <a:rPr lang="en-US" altLang="en-US" sz="2000" dirty="0" err="1"/>
              <a:t>isZero</a:t>
            </a:r>
            <a:r>
              <a:rPr lang="en-US" altLang="en-US" sz="2000" dirty="0"/>
              <a:t> or not.)</a:t>
            </a:r>
            <a:endParaRPr lang="en-US" altLang="en-US" dirty="0"/>
          </a:p>
          <a:p>
            <a:pPr lvl="1" eaLnBrk="1" hangingPunct="1"/>
            <a:r>
              <a:rPr lang="en-US" altLang="en-US" sz="2400" dirty="0"/>
              <a:t>Update PC</a:t>
            </a:r>
          </a:p>
          <a:p>
            <a:pPr marL="914400" lvl="2" indent="0" eaLnBrk="1" hangingPunct="1">
              <a:buNone/>
            </a:pPr>
            <a:r>
              <a:rPr lang="en-US" altLang="en-US" sz="2000" dirty="0"/>
              <a:t> </a:t>
            </a:r>
            <a:r>
              <a:rPr lang="en-US" altLang="en-US" sz="2000" dirty="0">
                <a:solidFill>
                  <a:srgbClr val="0070C0"/>
                </a:solidFill>
              </a:rPr>
              <a:t>if (</a:t>
            </a:r>
            <a:r>
              <a:rPr lang="en-US" altLang="en-US" sz="2000" dirty="0" err="1">
                <a:solidFill>
                  <a:srgbClr val="0070C0"/>
                </a:solidFill>
              </a:rPr>
              <a:t>isZero</a:t>
            </a:r>
            <a:r>
              <a:rPr lang="en-US" altLang="en-US" sz="2000" dirty="0">
                <a:solidFill>
                  <a:srgbClr val="0070C0"/>
                </a:solidFill>
              </a:rPr>
              <a:t>) PC &lt;= PC + SE(offset)   </a:t>
            </a:r>
            <a:r>
              <a:rPr lang="en-US" altLang="en-US" sz="2000" dirty="0"/>
              <a:t>#note: condition check will be done by control unit. No to worry at this moment.</a:t>
            </a:r>
            <a:endParaRPr lang="en-US" altLang="en-US" dirty="0"/>
          </a:p>
          <a:p>
            <a:pPr eaLnBrk="1" hangingPunct="1"/>
            <a:r>
              <a:rPr lang="en-US" altLang="en-US" dirty="0"/>
              <a:t>Components involved: </a:t>
            </a:r>
            <a:r>
              <a:rPr lang="en-US" altLang="en-US" sz="2400" dirty="0">
                <a:solidFill>
                  <a:srgbClr val="C00000"/>
                </a:solidFill>
              </a:rPr>
              <a:t>Registers, ALU,</a:t>
            </a:r>
            <a:r>
              <a:rPr lang="en-US" altLang="en-US" sz="2400" dirty="0"/>
              <a:t> </a:t>
            </a:r>
            <a:r>
              <a:rPr lang="en-US" altLang="en-US" sz="2400" dirty="0">
                <a:solidFill>
                  <a:srgbClr val="C00000"/>
                </a:solidFill>
              </a:rPr>
              <a:t>SE,</a:t>
            </a:r>
            <a:r>
              <a:rPr lang="en-US" altLang="en-US" sz="2400" dirty="0"/>
              <a:t> </a:t>
            </a:r>
            <a:r>
              <a:rPr lang="en-US" altLang="en-US" sz="2400" dirty="0">
                <a:solidFill>
                  <a:srgbClr val="C00000"/>
                </a:solidFill>
              </a:rPr>
              <a:t>adder </a:t>
            </a:r>
          </a:p>
          <a:p>
            <a:pPr lvl="2" eaLnBrk="1" hangingPunct="1"/>
            <a:r>
              <a:rPr lang="en-US" altLang="en-US" sz="2000" dirty="0"/>
              <a:t>An additional adder for for PC + SE(offset)</a:t>
            </a:r>
          </a:p>
          <a:p>
            <a:pPr marL="914400" lvl="2" indent="0" eaLnBrk="1" hangingPunct="1">
              <a:buNone/>
            </a:pPr>
            <a:endParaRPr lang="en-US" altLang="en-US" sz="2000" dirty="0"/>
          </a:p>
        </p:txBody>
      </p:sp>
    </p:spTree>
    <p:extLst>
      <p:ext uri="{BB962C8B-B14F-4D97-AF65-F5344CB8AC3E}">
        <p14:creationId xmlns:p14="http://schemas.microsoft.com/office/powerpoint/2010/main" val="346837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altLang="en-US" sz="4000" dirty="0">
                <a:solidFill>
                  <a:srgbClr val="FF0000"/>
                </a:solidFill>
              </a:rPr>
              <a:t>Lecture 6b: Building Datapath for MIPS Instructions</a:t>
            </a:r>
            <a:endParaRPr lang="en-US" altLang="en-US" sz="4000" dirty="0"/>
          </a:p>
        </p:txBody>
      </p:sp>
      <p:sp>
        <p:nvSpPr>
          <p:cNvPr id="2051" name="Rectangle 3"/>
          <p:cNvSpPr>
            <a:spLocks noGrp="1" noChangeArrowheads="1"/>
          </p:cNvSpPr>
          <p:nvPr>
            <p:ph type="subTitle" idx="1"/>
          </p:nvPr>
        </p:nvSpPr>
        <p:spPr/>
        <p:txBody>
          <a:bodyPr/>
          <a:lstStyle/>
          <a:p>
            <a:pPr eaLnBrk="1" hangingPunct="1"/>
            <a:r>
              <a:rPr lang="en-US" alt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381000"/>
            <a:ext cx="7772400" cy="914400"/>
          </a:xfrm>
        </p:spPr>
        <p:txBody>
          <a:bodyPr/>
          <a:lstStyle/>
          <a:p>
            <a:pPr eaLnBrk="1" hangingPunct="1"/>
            <a:r>
              <a:rPr lang="en-US" altLang="en-US" sz="3600" dirty="0"/>
              <a:t> </a:t>
            </a:r>
            <a:r>
              <a:rPr lang="en-US" altLang="en-US" sz="3600" dirty="0">
                <a:solidFill>
                  <a:srgbClr val="FF0000"/>
                </a:solidFill>
              </a:rPr>
              <a:t>Datapath for </a:t>
            </a:r>
            <a:r>
              <a:rPr lang="en-US" altLang="en-US" sz="3600" dirty="0" err="1">
                <a:solidFill>
                  <a:srgbClr val="FF0000"/>
                </a:solidFill>
              </a:rPr>
              <a:t>beq</a:t>
            </a:r>
            <a:endParaRPr lang="en-US" altLang="en-US" sz="3600" dirty="0">
              <a:solidFill>
                <a:srgbClr val="FF0000"/>
              </a:solidFill>
            </a:endParaRPr>
          </a:p>
        </p:txBody>
      </p:sp>
      <p:sp>
        <p:nvSpPr>
          <p:cNvPr id="22531" name="Rectangle 3"/>
          <p:cNvSpPr>
            <a:spLocks noGrp="1" noChangeArrowheads="1"/>
          </p:cNvSpPr>
          <p:nvPr>
            <p:ph type="body" idx="1"/>
          </p:nvPr>
        </p:nvSpPr>
        <p:spPr>
          <a:xfrm>
            <a:off x="685800" y="1447800"/>
            <a:ext cx="7772400" cy="4648200"/>
          </a:xfrm>
        </p:spPr>
        <p:txBody>
          <a:bodyPr/>
          <a:lstStyle/>
          <a:p>
            <a:pPr eaLnBrk="1" hangingPunct="1"/>
            <a:endParaRPr lang="en-US" altLang="en-US"/>
          </a:p>
        </p:txBody>
      </p:sp>
      <p:pic>
        <p:nvPicPr>
          <p:cNvPr id="22532" name="Picture 5" descr="Datapath for beq" title="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239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862B-2678-7F43-BD0F-9A49D9AC2574}"/>
              </a:ext>
            </a:extLst>
          </p:cNvPr>
          <p:cNvSpPr>
            <a:spLocks noGrp="1"/>
          </p:cNvSpPr>
          <p:nvPr>
            <p:ph type="title"/>
          </p:nvPr>
        </p:nvSpPr>
        <p:spPr>
          <a:xfrm>
            <a:off x="659704" y="381000"/>
            <a:ext cx="7772400" cy="624543"/>
          </a:xfrm>
        </p:spPr>
        <p:txBody>
          <a:bodyPr/>
          <a:lstStyle/>
          <a:p>
            <a:pPr marL="571500" indent="-571500">
              <a:buFont typeface="Arial" panose="020B0604020202020204" pitchFamily="34" charset="0"/>
              <a:buChar char="•"/>
            </a:pPr>
            <a:r>
              <a:rPr lang="en-US" sz="3600" dirty="0">
                <a:solidFill>
                  <a:srgbClr val="FF0000"/>
                </a:solidFill>
                <a:latin typeface="Cambria" panose="02040503050406030204" pitchFamily="18" charset="0"/>
                <a:cs typeface="Arial" panose="020B0604020202020204" pitchFamily="34" charset="0"/>
              </a:rPr>
              <a:t>Why we need a ”shift left 2” u</a:t>
            </a:r>
            <a:r>
              <a:rPr lang="en-US" sz="3600" dirty="0">
                <a:solidFill>
                  <a:srgbClr val="FF0000"/>
                </a:solidFill>
              </a:rPr>
              <a:t>nit?</a:t>
            </a:r>
          </a:p>
        </p:txBody>
      </p:sp>
      <p:sp>
        <p:nvSpPr>
          <p:cNvPr id="3" name="Content Placeholder 2">
            <a:extLst>
              <a:ext uri="{FF2B5EF4-FFF2-40B4-BE49-F238E27FC236}">
                <a16:creationId xmlns:a16="http://schemas.microsoft.com/office/drawing/2014/main" id="{A7E4367D-F08D-834A-8313-3A8B3154264D}"/>
              </a:ext>
            </a:extLst>
          </p:cNvPr>
          <p:cNvSpPr>
            <a:spLocks noGrp="1"/>
          </p:cNvSpPr>
          <p:nvPr>
            <p:ph idx="1"/>
          </p:nvPr>
        </p:nvSpPr>
        <p:spPr>
          <a:xfrm>
            <a:off x="544621" y="1143000"/>
            <a:ext cx="7772400" cy="5395928"/>
          </a:xfrm>
        </p:spPr>
        <p:txBody>
          <a:bodyPr/>
          <a:lstStyle/>
          <a:p>
            <a:pPr>
              <a:buFont typeface="Arial" panose="020B0604020202020204" pitchFamily="34" charset="0"/>
              <a:buChar char="•"/>
            </a:pPr>
            <a:r>
              <a:rPr lang="en-US" sz="2400" dirty="0"/>
              <a:t>byte address vs. word address</a:t>
            </a:r>
          </a:p>
          <a:p>
            <a:pPr marL="857250" lvl="2" indent="0">
              <a:buNone/>
            </a:pPr>
            <a:r>
              <a:rPr lang="en-US" sz="1800" dirty="0">
                <a:solidFill>
                  <a:srgbClr val="C00000"/>
                </a:solidFill>
              </a:rPr>
              <a:t>		</a:t>
            </a:r>
            <a:r>
              <a:rPr lang="en-US" sz="1800" dirty="0" err="1">
                <a:solidFill>
                  <a:srgbClr val="C00000"/>
                </a:solidFill>
              </a:rPr>
              <a:t>beq</a:t>
            </a:r>
            <a:r>
              <a:rPr lang="en-US" sz="1800" dirty="0">
                <a:solidFill>
                  <a:srgbClr val="C00000"/>
                </a:solidFill>
              </a:rPr>
              <a:t> R8, R9,  Label</a:t>
            </a:r>
          </a:p>
          <a:p>
            <a:pPr marL="857250" lvl="2" indent="0">
              <a:buNone/>
            </a:pPr>
            <a:r>
              <a:rPr lang="en-US" sz="1800" dirty="0">
                <a:solidFill>
                  <a:srgbClr val="0070C0"/>
                </a:solidFill>
              </a:rPr>
              <a:t>		and …</a:t>
            </a:r>
          </a:p>
          <a:p>
            <a:pPr marL="857250" lvl="2" indent="0">
              <a:buNone/>
            </a:pPr>
            <a:r>
              <a:rPr lang="en-US" sz="1800" dirty="0">
                <a:solidFill>
                  <a:srgbClr val="0070C0"/>
                </a:solidFill>
              </a:rPr>
              <a:t>		or  …</a:t>
            </a:r>
          </a:p>
          <a:p>
            <a:pPr marL="857250" lvl="2" indent="0">
              <a:buNone/>
            </a:pPr>
            <a:r>
              <a:rPr lang="en-US" sz="1800" dirty="0">
                <a:solidFill>
                  <a:srgbClr val="0070C0"/>
                </a:solidFill>
              </a:rPr>
              <a:t>		j Exit</a:t>
            </a:r>
          </a:p>
          <a:p>
            <a:pPr marL="857250" lvl="2" indent="0">
              <a:buNone/>
            </a:pPr>
            <a:r>
              <a:rPr lang="en-US" sz="1800" dirty="0">
                <a:solidFill>
                  <a:srgbClr val="C00000"/>
                </a:solidFill>
              </a:rPr>
              <a:t>Label:  	sub R24, R20, R22</a:t>
            </a:r>
          </a:p>
          <a:p>
            <a:r>
              <a:rPr lang="en-US" sz="2400" dirty="0"/>
              <a:t>What should be the value for </a:t>
            </a:r>
            <a:r>
              <a:rPr lang="en-US" sz="2400" i="1" dirty="0">
                <a:solidFill>
                  <a:srgbClr val="C00000"/>
                </a:solidFill>
              </a:rPr>
              <a:t>Label</a:t>
            </a:r>
            <a:r>
              <a:rPr lang="en-US" sz="2400" dirty="0"/>
              <a:t> in instruction?</a:t>
            </a:r>
          </a:p>
          <a:p>
            <a:pPr lvl="1"/>
            <a:r>
              <a:rPr lang="en-US" sz="2000" dirty="0"/>
              <a:t>It’s an offset between </a:t>
            </a:r>
            <a:r>
              <a:rPr lang="en-US" sz="2000" dirty="0" err="1"/>
              <a:t>beq</a:t>
            </a:r>
            <a:r>
              <a:rPr lang="en-US" sz="2000" dirty="0"/>
              <a:t> and sub instructions</a:t>
            </a:r>
          </a:p>
          <a:p>
            <a:pPr lvl="1"/>
            <a:r>
              <a:rPr lang="en-US" sz="2000" dirty="0"/>
              <a:t>Remember after we fetch </a:t>
            </a:r>
            <a:r>
              <a:rPr lang="en-US" sz="2000" dirty="0" err="1"/>
              <a:t>beq</a:t>
            </a:r>
            <a:r>
              <a:rPr lang="en-US" sz="2000" dirty="0"/>
              <a:t>, PC already incremented by 4</a:t>
            </a:r>
          </a:p>
          <a:p>
            <a:pPr lvl="1"/>
            <a:r>
              <a:rPr lang="en-US" sz="2000" dirty="0"/>
              <a:t>So if branch taken, PC needs to point to sub instruction by adding additional 12 bytes (i.e. skipping 3 instructions)</a:t>
            </a:r>
          </a:p>
          <a:p>
            <a:pPr lvl="1"/>
            <a:r>
              <a:rPr lang="en-US" sz="2000" dirty="0"/>
              <a:t>MIPS put 3 (3 words) for Label  in the instruction, but the actually PC needs to increase by 3 * 4 = 12 bytes</a:t>
            </a:r>
          </a:p>
          <a:p>
            <a:pPr lvl="2"/>
            <a:r>
              <a:rPr lang="en-US" sz="1800" dirty="0">
                <a:solidFill>
                  <a:srgbClr val="C00000"/>
                </a:solidFill>
              </a:rPr>
              <a:t>Shift left 2 </a:t>
            </a:r>
            <a:r>
              <a:rPr lang="en-US" sz="1800" dirty="0">
                <a:solidFill>
                  <a:srgbClr val="C00000"/>
                </a:solidFill>
                <a:sym typeface="Wingdings" pitchFamily="2" charset="2"/>
              </a:rPr>
              <a:t> multiply by 4</a:t>
            </a:r>
          </a:p>
          <a:p>
            <a:pPr marL="114300" indent="0">
              <a:buNone/>
            </a:pPr>
            <a:r>
              <a:rPr lang="en-US" sz="1800" dirty="0">
                <a:sym typeface="Wingdings" pitchFamily="2" charset="2"/>
              </a:rPr>
              <a:t>Note: Some assembly may put R8, R9 order in instruction differently. Don’t care here as no affect to result. </a:t>
            </a:r>
          </a:p>
        </p:txBody>
      </p:sp>
      <p:grpSp>
        <p:nvGrpSpPr>
          <p:cNvPr id="14" name="Group 13">
            <a:extLst>
              <a:ext uri="{FF2B5EF4-FFF2-40B4-BE49-F238E27FC236}">
                <a16:creationId xmlns:a16="http://schemas.microsoft.com/office/drawing/2014/main" id="{9A5D80C3-3CC1-5A47-8434-426E6E396723}"/>
              </a:ext>
            </a:extLst>
          </p:cNvPr>
          <p:cNvGrpSpPr/>
          <p:nvPr/>
        </p:nvGrpSpPr>
        <p:grpSpPr>
          <a:xfrm>
            <a:off x="4554255" y="1905000"/>
            <a:ext cx="3771117" cy="936487"/>
            <a:chOff x="4407597" y="2844968"/>
            <a:chExt cx="3771117" cy="936487"/>
          </a:xfrm>
        </p:grpSpPr>
        <p:sp>
          <p:nvSpPr>
            <p:cNvPr id="4" name="Rectangle 3">
              <a:extLst>
                <a:ext uri="{FF2B5EF4-FFF2-40B4-BE49-F238E27FC236}">
                  <a16:creationId xmlns:a16="http://schemas.microsoft.com/office/drawing/2014/main" id="{AE9CAFAF-61E0-4741-A72A-F1688163AC9E}"/>
                </a:ext>
              </a:extLst>
            </p:cNvPr>
            <p:cNvSpPr/>
            <p:nvPr/>
          </p:nvSpPr>
          <p:spPr>
            <a:xfrm>
              <a:off x="4437868" y="2844968"/>
              <a:ext cx="374084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1E93099-5E1B-9F48-BC1D-7ED6CB47F138}"/>
                </a:ext>
              </a:extLst>
            </p:cNvPr>
            <p:cNvSpPr txBox="1"/>
            <p:nvPr/>
          </p:nvSpPr>
          <p:spPr>
            <a:xfrm>
              <a:off x="5486400" y="3381345"/>
              <a:ext cx="1524000" cy="400110"/>
            </a:xfrm>
            <a:prstGeom prst="rect">
              <a:avLst/>
            </a:prstGeom>
            <a:noFill/>
          </p:spPr>
          <p:txBody>
            <a:bodyPr wrap="square" rtlCol="0">
              <a:spAutoFit/>
            </a:bodyPr>
            <a:lstStyle/>
            <a:p>
              <a:r>
                <a:rPr lang="en-US" sz="2000" dirty="0" err="1"/>
                <a:t>beq</a:t>
              </a:r>
              <a:r>
                <a:rPr lang="en-US" sz="2000" dirty="0"/>
                <a:t>: I-type</a:t>
              </a:r>
            </a:p>
          </p:txBody>
        </p:sp>
        <p:cxnSp>
          <p:nvCxnSpPr>
            <p:cNvPr id="7" name="Straight Connector 6">
              <a:extLst>
                <a:ext uri="{FF2B5EF4-FFF2-40B4-BE49-F238E27FC236}">
                  <a16:creationId xmlns:a16="http://schemas.microsoft.com/office/drawing/2014/main" id="{AC12BCB9-5DC9-6A4D-B658-45EA627F9373}"/>
                </a:ext>
              </a:extLst>
            </p:cNvPr>
            <p:cNvCxnSpPr/>
            <p:nvPr/>
          </p:nvCxnSpPr>
          <p:spPr>
            <a:xfrm>
              <a:off x="5334000" y="2881327"/>
              <a:ext cx="0" cy="4095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20AA52-436C-6140-AD55-EF3AA14A80C6}"/>
                </a:ext>
              </a:extLst>
            </p:cNvPr>
            <p:cNvCxnSpPr/>
            <p:nvPr/>
          </p:nvCxnSpPr>
          <p:spPr>
            <a:xfrm>
              <a:off x="5943600" y="2881327"/>
              <a:ext cx="0" cy="4095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EA0C56-CECE-8D45-897E-8E6A75714954}"/>
                </a:ext>
              </a:extLst>
            </p:cNvPr>
            <p:cNvCxnSpPr/>
            <p:nvPr/>
          </p:nvCxnSpPr>
          <p:spPr>
            <a:xfrm>
              <a:off x="6629400" y="2895600"/>
              <a:ext cx="0" cy="4095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3B9150-0323-264E-BF62-8C64508653D5}"/>
                </a:ext>
              </a:extLst>
            </p:cNvPr>
            <p:cNvSpPr txBox="1"/>
            <p:nvPr/>
          </p:nvSpPr>
          <p:spPr>
            <a:xfrm>
              <a:off x="4407597" y="2921168"/>
              <a:ext cx="1193103" cy="307777"/>
            </a:xfrm>
            <a:prstGeom prst="rect">
              <a:avLst/>
            </a:prstGeom>
            <a:noFill/>
          </p:spPr>
          <p:txBody>
            <a:bodyPr wrap="square" rtlCol="0">
              <a:spAutoFit/>
            </a:bodyPr>
            <a:lstStyle/>
            <a:p>
              <a:r>
                <a:rPr lang="en-US" sz="1400" dirty="0" err="1"/>
                <a:t>beq</a:t>
              </a:r>
              <a:r>
                <a:rPr lang="en-US" sz="1400" dirty="0"/>
                <a:t> opcode</a:t>
              </a:r>
            </a:p>
          </p:txBody>
        </p:sp>
        <p:sp>
          <p:nvSpPr>
            <p:cNvPr id="11" name="TextBox 10">
              <a:extLst>
                <a:ext uri="{FF2B5EF4-FFF2-40B4-BE49-F238E27FC236}">
                  <a16:creationId xmlns:a16="http://schemas.microsoft.com/office/drawing/2014/main" id="{C63AE8C3-A547-9C43-8DAC-BAC9F4A497E8}"/>
                </a:ext>
              </a:extLst>
            </p:cNvPr>
            <p:cNvSpPr txBox="1"/>
            <p:nvPr/>
          </p:nvSpPr>
          <p:spPr>
            <a:xfrm>
              <a:off x="6861130" y="2921168"/>
              <a:ext cx="638316" cy="307777"/>
            </a:xfrm>
            <a:prstGeom prst="rect">
              <a:avLst/>
            </a:prstGeom>
            <a:noFill/>
          </p:spPr>
          <p:txBody>
            <a:bodyPr wrap="none" rtlCol="0">
              <a:spAutoFit/>
            </a:bodyPr>
            <a:lstStyle/>
            <a:p>
              <a:r>
                <a:rPr lang="en-US" sz="1400" dirty="0"/>
                <a:t>Label </a:t>
              </a:r>
            </a:p>
          </p:txBody>
        </p:sp>
        <p:sp>
          <p:nvSpPr>
            <p:cNvPr id="12" name="TextBox 11">
              <a:extLst>
                <a:ext uri="{FF2B5EF4-FFF2-40B4-BE49-F238E27FC236}">
                  <a16:creationId xmlns:a16="http://schemas.microsoft.com/office/drawing/2014/main" id="{4B425E96-41E7-7945-BE36-29C2A89DF955}"/>
                </a:ext>
              </a:extLst>
            </p:cNvPr>
            <p:cNvSpPr txBox="1"/>
            <p:nvPr/>
          </p:nvSpPr>
          <p:spPr>
            <a:xfrm>
              <a:off x="6089169" y="2924553"/>
              <a:ext cx="394660" cy="307777"/>
            </a:xfrm>
            <a:prstGeom prst="rect">
              <a:avLst/>
            </a:prstGeom>
            <a:noFill/>
          </p:spPr>
          <p:txBody>
            <a:bodyPr wrap="none" rtlCol="0">
              <a:spAutoFit/>
            </a:bodyPr>
            <a:lstStyle/>
            <a:p>
              <a:r>
                <a:rPr lang="en-US" sz="1400" dirty="0"/>
                <a:t>R9</a:t>
              </a:r>
            </a:p>
          </p:txBody>
        </p:sp>
        <p:sp>
          <p:nvSpPr>
            <p:cNvPr id="13" name="TextBox 12">
              <a:extLst>
                <a:ext uri="{FF2B5EF4-FFF2-40B4-BE49-F238E27FC236}">
                  <a16:creationId xmlns:a16="http://schemas.microsoft.com/office/drawing/2014/main" id="{ECD71446-09F0-7444-9879-5442BACCD7E0}"/>
                </a:ext>
              </a:extLst>
            </p:cNvPr>
            <p:cNvSpPr txBox="1"/>
            <p:nvPr/>
          </p:nvSpPr>
          <p:spPr>
            <a:xfrm>
              <a:off x="5433076" y="2939088"/>
              <a:ext cx="394660" cy="307777"/>
            </a:xfrm>
            <a:prstGeom prst="rect">
              <a:avLst/>
            </a:prstGeom>
            <a:noFill/>
          </p:spPr>
          <p:txBody>
            <a:bodyPr wrap="none" rtlCol="0">
              <a:spAutoFit/>
            </a:bodyPr>
            <a:lstStyle/>
            <a:p>
              <a:r>
                <a:rPr lang="en-US" sz="1400" dirty="0"/>
                <a:t>R8</a:t>
              </a:r>
            </a:p>
          </p:txBody>
        </p:sp>
      </p:grpSp>
    </p:spTree>
    <p:extLst>
      <p:ext uri="{BB962C8B-B14F-4D97-AF65-F5344CB8AC3E}">
        <p14:creationId xmlns:p14="http://schemas.microsoft.com/office/powerpoint/2010/main" val="2477598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09600"/>
            <a:ext cx="7772400" cy="838200"/>
          </a:xfrm>
        </p:spPr>
        <p:txBody>
          <a:bodyPr/>
          <a:lstStyle/>
          <a:p>
            <a:pPr eaLnBrk="1" hangingPunct="1"/>
            <a:r>
              <a:rPr lang="en-US" altLang="en-US" sz="3600" dirty="0">
                <a:solidFill>
                  <a:srgbClr val="FF0000"/>
                </a:solidFill>
              </a:rPr>
              <a:t>Instruction Implementation: Summary</a:t>
            </a:r>
          </a:p>
        </p:txBody>
      </p:sp>
      <p:sp>
        <p:nvSpPr>
          <p:cNvPr id="27651"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altLang="en-US" sz="2400" dirty="0"/>
              <a:t>Instructions implemented</a:t>
            </a:r>
          </a:p>
          <a:p>
            <a:pPr lvl="2" eaLnBrk="1" hangingPunct="1">
              <a:lnSpc>
                <a:spcPct val="90000"/>
              </a:lnSpc>
            </a:pPr>
            <a:r>
              <a:rPr lang="en-US" altLang="en-US" sz="1800" dirty="0"/>
              <a:t>Add, sub, and, or, </a:t>
            </a:r>
            <a:r>
              <a:rPr lang="en-US" altLang="en-US" sz="1800" dirty="0" err="1"/>
              <a:t>slt</a:t>
            </a:r>
            <a:r>
              <a:rPr lang="en-US" altLang="en-US" sz="1800" dirty="0"/>
              <a:t>, </a:t>
            </a:r>
            <a:r>
              <a:rPr lang="en-US" altLang="en-US" sz="1800" dirty="0" err="1"/>
              <a:t>lw</a:t>
            </a:r>
            <a:r>
              <a:rPr lang="en-US" altLang="en-US" sz="1800" dirty="0"/>
              <a:t>, </a:t>
            </a:r>
            <a:r>
              <a:rPr lang="en-US" altLang="en-US" sz="1800" dirty="0" err="1"/>
              <a:t>sw</a:t>
            </a:r>
            <a:r>
              <a:rPr lang="en-US" altLang="en-US" sz="1800" dirty="0"/>
              <a:t> and </a:t>
            </a:r>
            <a:r>
              <a:rPr lang="en-US" altLang="en-US" sz="1800" dirty="0" err="1"/>
              <a:t>beq</a:t>
            </a:r>
            <a:endParaRPr lang="en-US" altLang="en-US" sz="1800" dirty="0"/>
          </a:p>
          <a:p>
            <a:pPr eaLnBrk="1" hangingPunct="1">
              <a:lnSpc>
                <a:spcPct val="90000"/>
              </a:lnSpc>
            </a:pPr>
            <a:r>
              <a:rPr lang="en-US" altLang="en-US" sz="2400" dirty="0"/>
              <a:t>Actions and hardware components </a:t>
            </a:r>
          </a:p>
          <a:p>
            <a:pPr lvl="1" eaLnBrk="1" hangingPunct="1">
              <a:lnSpc>
                <a:spcPct val="90000"/>
              </a:lnSpc>
              <a:buFontTx/>
              <a:buAutoNum type="arabicPeriod"/>
            </a:pPr>
            <a:r>
              <a:rPr lang="en-US" altLang="en-US" sz="2000" dirty="0"/>
              <a:t>Fetch instructions and increment PC (PC, IM, adder)</a:t>
            </a:r>
          </a:p>
          <a:p>
            <a:pPr lvl="1" eaLnBrk="1" hangingPunct="1">
              <a:lnSpc>
                <a:spcPct val="90000"/>
              </a:lnSpc>
              <a:buFontTx/>
              <a:buAutoNum type="arabicPeriod"/>
            </a:pPr>
            <a:r>
              <a:rPr lang="en-US" altLang="en-US" sz="2000" dirty="0"/>
              <a:t>Read two operands (registers)</a:t>
            </a:r>
          </a:p>
          <a:p>
            <a:pPr lvl="1" eaLnBrk="1" hangingPunct="1">
              <a:lnSpc>
                <a:spcPct val="90000"/>
              </a:lnSpc>
              <a:buFontTx/>
              <a:buAutoNum type="arabicPeriod"/>
            </a:pPr>
            <a:r>
              <a:rPr lang="en-US" altLang="en-US" sz="2000" dirty="0"/>
              <a:t>ALU</a:t>
            </a:r>
          </a:p>
          <a:p>
            <a:pPr lvl="2" eaLnBrk="1" hangingPunct="1">
              <a:lnSpc>
                <a:spcPct val="90000"/>
              </a:lnSpc>
              <a:buFontTx/>
              <a:buChar char="–"/>
            </a:pPr>
            <a:r>
              <a:rPr lang="en-US" altLang="en-US" sz="1800" dirty="0"/>
              <a:t>R-type: ALU operations as defined by the function code</a:t>
            </a:r>
          </a:p>
          <a:p>
            <a:pPr lvl="2" eaLnBrk="1" hangingPunct="1">
              <a:lnSpc>
                <a:spcPct val="90000"/>
              </a:lnSpc>
              <a:buFontTx/>
              <a:buChar char="–"/>
            </a:pPr>
            <a:r>
              <a:rPr lang="en-US" altLang="en-US" sz="1800" dirty="0" err="1"/>
              <a:t>Lw</a:t>
            </a:r>
            <a:r>
              <a:rPr lang="en-US" altLang="en-US" sz="1800" dirty="0"/>
              <a:t> &amp; </a:t>
            </a:r>
            <a:r>
              <a:rPr lang="en-US" altLang="en-US" sz="1800" dirty="0" err="1"/>
              <a:t>sw</a:t>
            </a:r>
            <a:r>
              <a:rPr lang="en-US" altLang="en-US" sz="1800" dirty="0"/>
              <a:t>: add offset with base register value for calculating effective address</a:t>
            </a:r>
          </a:p>
          <a:p>
            <a:pPr lvl="2" eaLnBrk="1" hangingPunct="1">
              <a:lnSpc>
                <a:spcPct val="90000"/>
              </a:lnSpc>
              <a:buFontTx/>
              <a:buChar char="–"/>
            </a:pPr>
            <a:r>
              <a:rPr lang="en-US" altLang="en-US" sz="1800" dirty="0" err="1"/>
              <a:t>Beq</a:t>
            </a:r>
            <a:r>
              <a:rPr lang="en-US" altLang="en-US" sz="1800" dirty="0"/>
              <a:t>: compare two registers to see if equal</a:t>
            </a:r>
          </a:p>
          <a:p>
            <a:pPr lvl="1" eaLnBrk="1" hangingPunct="1">
              <a:lnSpc>
                <a:spcPct val="90000"/>
              </a:lnSpc>
              <a:buFontTx/>
              <a:buAutoNum type="arabicPeriod"/>
            </a:pPr>
            <a:r>
              <a:rPr lang="en-US" altLang="en-US" sz="2000" dirty="0"/>
              <a:t>DM  (</a:t>
            </a:r>
            <a:r>
              <a:rPr lang="en-US" altLang="en-US" sz="2000" dirty="0" err="1"/>
              <a:t>lw</a:t>
            </a:r>
            <a:r>
              <a:rPr lang="en-US" altLang="en-US" sz="2000" dirty="0"/>
              <a:t> &amp; </a:t>
            </a:r>
            <a:r>
              <a:rPr lang="en-US" altLang="en-US" sz="2000" dirty="0" err="1"/>
              <a:t>sw</a:t>
            </a:r>
            <a:r>
              <a:rPr lang="en-US" altLang="en-US" sz="2000" dirty="0"/>
              <a:t>) or update PC (</a:t>
            </a:r>
            <a:r>
              <a:rPr lang="en-US" altLang="en-US" sz="2000" dirty="0" err="1"/>
              <a:t>beq</a:t>
            </a:r>
            <a:r>
              <a:rPr lang="en-US" altLang="en-US" sz="2000" dirty="0"/>
              <a:t>)</a:t>
            </a:r>
          </a:p>
          <a:p>
            <a:pPr lvl="1" eaLnBrk="1" hangingPunct="1">
              <a:lnSpc>
                <a:spcPct val="90000"/>
              </a:lnSpc>
              <a:buFontTx/>
              <a:buAutoNum type="arabicPeriod"/>
            </a:pPr>
            <a:r>
              <a:rPr lang="en-US" altLang="en-US" sz="2000" dirty="0"/>
              <a:t>Write back register (R-type instructions and </a:t>
            </a:r>
            <a:r>
              <a:rPr lang="en-US" altLang="en-US" sz="2000" dirty="0" err="1"/>
              <a:t>lw</a:t>
            </a:r>
            <a:r>
              <a:rPr lang="en-US" altLang="en-US" sz="2000" dirty="0"/>
              <a:t>)</a:t>
            </a:r>
          </a:p>
          <a:p>
            <a:pPr eaLnBrk="1" hangingPunct="1">
              <a:lnSpc>
                <a:spcPct val="90000"/>
              </a:lnSpc>
            </a:pPr>
            <a:endParaRPr lang="en-US"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609600"/>
            <a:ext cx="7772400" cy="609600"/>
          </a:xfrm>
        </p:spPr>
        <p:txBody>
          <a:bodyPr/>
          <a:lstStyle/>
          <a:p>
            <a:pPr eaLnBrk="1" hangingPunct="1"/>
            <a:r>
              <a:rPr lang="en-US" altLang="en-US" sz="3600" dirty="0">
                <a:solidFill>
                  <a:srgbClr val="FF0000"/>
                </a:solidFill>
              </a:rPr>
              <a:t>Special Notes to the Datapath</a:t>
            </a:r>
          </a:p>
        </p:txBody>
      </p:sp>
      <p:sp>
        <p:nvSpPr>
          <p:cNvPr id="28675" name="Rectangle 3"/>
          <p:cNvSpPr>
            <a:spLocks noGrp="1" noChangeArrowheads="1"/>
          </p:cNvSpPr>
          <p:nvPr>
            <p:ph type="body" idx="1"/>
          </p:nvPr>
        </p:nvSpPr>
        <p:spPr>
          <a:xfrm>
            <a:off x="660748" y="1524000"/>
            <a:ext cx="7772400" cy="4724400"/>
          </a:xfrm>
        </p:spPr>
        <p:txBody>
          <a:bodyPr/>
          <a:lstStyle/>
          <a:p>
            <a:pPr eaLnBrk="1" hangingPunct="1"/>
            <a:r>
              <a:rPr lang="en-US" altLang="en-US" sz="2400" dirty="0"/>
              <a:t>R-type instructions (and, or, add, sub) share the exact same </a:t>
            </a:r>
            <a:r>
              <a:rPr lang="en-US" altLang="en-US" sz="2400" dirty="0" err="1"/>
              <a:t>datapath</a:t>
            </a:r>
            <a:r>
              <a:rPr lang="en-US" altLang="en-US" sz="2400" dirty="0"/>
              <a:t>. </a:t>
            </a:r>
          </a:p>
          <a:p>
            <a:pPr lvl="1" eaLnBrk="1" hangingPunct="1"/>
            <a:r>
              <a:rPr lang="en-US" altLang="en-US" sz="2000" dirty="0"/>
              <a:t>The only difference among these instructions is the ALU operation, i.e. overall instruction execution for these four instruction is the same, but ALU will perform and, or, add, sub respectively (see Lecture 6d ALU control.)</a:t>
            </a:r>
          </a:p>
          <a:p>
            <a:pPr eaLnBrk="1" hangingPunct="1"/>
            <a:endParaRPr lang="en-US" altLang="en-US" sz="2400" dirty="0"/>
          </a:p>
          <a:p>
            <a:pPr eaLnBrk="1" hangingPunct="1"/>
            <a:r>
              <a:rPr lang="en-US" altLang="en-US" sz="2400" dirty="0"/>
              <a:t>It’s no harm to read the second register in case of </a:t>
            </a:r>
            <a:r>
              <a:rPr lang="en-US" altLang="en-US" sz="2400" dirty="0" err="1"/>
              <a:t>lw</a:t>
            </a:r>
            <a:r>
              <a:rPr lang="en-US" altLang="en-US" sz="2400" dirty="0"/>
              <a:t> as the value of the second register will not be used. </a:t>
            </a:r>
            <a:endParaRPr lang="en-US" altLang="en-US" sz="2000" i="1" dirty="0"/>
          </a:p>
          <a:p>
            <a:pPr eaLnBrk="1" hangingPunct="1"/>
            <a:endParaRPr lang="en-US" altLang="en-US" sz="2000" i="1" dirty="0"/>
          </a:p>
          <a:p>
            <a:pPr eaLnBrk="1" hangingPunct="1"/>
            <a:r>
              <a:rPr lang="en-US" altLang="en-US" sz="2400" dirty="0"/>
              <a:t>In case of </a:t>
            </a:r>
            <a:r>
              <a:rPr lang="en-US" altLang="en-US" sz="2400" dirty="0" err="1"/>
              <a:t>beq</a:t>
            </a:r>
            <a:r>
              <a:rPr lang="en-US" altLang="en-US" sz="2400" dirty="0"/>
              <a:t>, PC increment will not be performed by the ALU. In addition, a special adder is used to increment PC.  </a:t>
            </a:r>
          </a:p>
          <a:p>
            <a:pPr eaLnBrk="1" hangingPunct="1"/>
            <a:endParaRPr lang="en-US"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03EE-03EB-B04D-9384-A47D5C54D9FA}"/>
              </a:ext>
            </a:extLst>
          </p:cNvPr>
          <p:cNvSpPr>
            <a:spLocks noGrp="1"/>
          </p:cNvSpPr>
          <p:nvPr>
            <p:ph type="title"/>
          </p:nvPr>
        </p:nvSpPr>
        <p:spPr>
          <a:xfrm>
            <a:off x="685800" y="609600"/>
            <a:ext cx="7772400" cy="381000"/>
          </a:xfrm>
        </p:spPr>
        <p:txBody>
          <a:bodyPr/>
          <a:lstStyle/>
          <a:p>
            <a:r>
              <a:rPr lang="en-US" sz="3600" dirty="0">
                <a:solidFill>
                  <a:srgbClr val="FF0000"/>
                </a:solidFill>
              </a:rPr>
              <a:t>Thinking Question</a:t>
            </a:r>
          </a:p>
        </p:txBody>
      </p:sp>
      <p:sp>
        <p:nvSpPr>
          <p:cNvPr id="3" name="Content Placeholder 2">
            <a:extLst>
              <a:ext uri="{FF2B5EF4-FFF2-40B4-BE49-F238E27FC236}">
                <a16:creationId xmlns:a16="http://schemas.microsoft.com/office/drawing/2014/main" id="{421F5D51-67A6-7F4D-84B6-08E5F68EB0CD}"/>
              </a:ext>
            </a:extLst>
          </p:cNvPr>
          <p:cNvSpPr>
            <a:spLocks noGrp="1"/>
          </p:cNvSpPr>
          <p:nvPr>
            <p:ph idx="1"/>
          </p:nvPr>
        </p:nvSpPr>
        <p:spPr>
          <a:xfrm>
            <a:off x="838200" y="1447800"/>
            <a:ext cx="7620000" cy="4648200"/>
          </a:xfrm>
        </p:spPr>
        <p:txBody>
          <a:bodyPr/>
          <a:lstStyle/>
          <a:p>
            <a:r>
              <a:rPr lang="en-US" sz="2400" dirty="0"/>
              <a:t>MIPS has an I-type </a:t>
            </a:r>
            <a:r>
              <a:rPr lang="en-US" sz="2400" dirty="0" err="1"/>
              <a:t>addi</a:t>
            </a:r>
            <a:r>
              <a:rPr lang="en-US" sz="2400" dirty="0"/>
              <a:t> instruction. It works as follows:</a:t>
            </a:r>
          </a:p>
          <a:p>
            <a:pPr marL="0" indent="0">
              <a:buNone/>
            </a:pPr>
            <a:r>
              <a:rPr lang="en-US" sz="2400" dirty="0"/>
              <a:t>		</a:t>
            </a:r>
            <a:r>
              <a:rPr lang="en-US" sz="2400" dirty="0" err="1">
                <a:solidFill>
                  <a:srgbClr val="0070C0"/>
                </a:solidFill>
              </a:rPr>
              <a:t>addi</a:t>
            </a:r>
            <a:r>
              <a:rPr lang="en-US" sz="2400" dirty="0">
                <a:solidFill>
                  <a:srgbClr val="0070C0"/>
                </a:solidFill>
              </a:rPr>
              <a:t> R14, R12, 0x0014</a:t>
            </a:r>
          </a:p>
          <a:p>
            <a:pPr marL="0" indent="0">
              <a:buNone/>
            </a:pPr>
            <a:endParaRPr lang="en-US" sz="2400" dirty="0">
              <a:solidFill>
                <a:srgbClr val="0070C0"/>
              </a:solidFill>
            </a:endParaRPr>
          </a:p>
          <a:p>
            <a:pPr marL="0" indent="0">
              <a:buNone/>
            </a:pPr>
            <a:endParaRPr lang="en-US" sz="2400" dirty="0">
              <a:solidFill>
                <a:srgbClr val="0070C0"/>
              </a:solidFill>
            </a:endParaRPr>
          </a:p>
          <a:p>
            <a:pPr marL="0" indent="0">
              <a:buNone/>
            </a:pPr>
            <a:endParaRPr lang="en-US" sz="2400" dirty="0">
              <a:solidFill>
                <a:srgbClr val="0070C0"/>
              </a:solidFill>
            </a:endParaRPr>
          </a:p>
          <a:p>
            <a:pPr marL="0" indent="0">
              <a:buNone/>
            </a:pPr>
            <a:r>
              <a:rPr lang="en-US" sz="2400" dirty="0">
                <a:solidFill>
                  <a:srgbClr val="0070C0"/>
                </a:solidFill>
              </a:rPr>
              <a:t>	</a:t>
            </a:r>
            <a:r>
              <a:rPr lang="en-US" sz="2400" dirty="0"/>
              <a:t>Meaning: </a:t>
            </a:r>
            <a:r>
              <a:rPr lang="en-US" sz="2400" dirty="0" err="1"/>
              <a:t>Regs</a:t>
            </a:r>
            <a:r>
              <a:rPr lang="en-US" sz="2400" dirty="0"/>
              <a:t>[14] &lt;= </a:t>
            </a:r>
            <a:r>
              <a:rPr lang="en-US" sz="2400" dirty="0" err="1"/>
              <a:t>Regs</a:t>
            </a:r>
            <a:r>
              <a:rPr lang="en-US" sz="2400" dirty="0"/>
              <a:t>[12] + SE (0x0014)</a:t>
            </a:r>
          </a:p>
          <a:p>
            <a:pPr marL="0" indent="0">
              <a:buNone/>
            </a:pPr>
            <a:r>
              <a:rPr lang="en-US" sz="2400" dirty="0">
                <a:solidFill>
                  <a:srgbClr val="0070C0"/>
                </a:solidFill>
              </a:rPr>
              <a:t>     </a:t>
            </a:r>
          </a:p>
          <a:p>
            <a:pPr marL="0" indent="0">
              <a:buNone/>
            </a:pPr>
            <a:r>
              <a:rPr lang="en-US" sz="2400" dirty="0"/>
              <a:t>Could you build up a </a:t>
            </a:r>
            <a:r>
              <a:rPr lang="en-US" sz="2400" dirty="0" err="1"/>
              <a:t>datapath</a:t>
            </a:r>
            <a:r>
              <a:rPr lang="en-US" sz="2400" dirty="0"/>
              <a:t> for the </a:t>
            </a:r>
            <a:r>
              <a:rPr lang="en-US" sz="2400" dirty="0" err="1">
                <a:solidFill>
                  <a:srgbClr val="0070C0"/>
                </a:solidFill>
              </a:rPr>
              <a:t>addi</a:t>
            </a:r>
            <a:r>
              <a:rPr lang="en-US" sz="2400" dirty="0"/>
              <a:t> instruction?</a:t>
            </a:r>
            <a:endParaRPr lang="en-US" dirty="0"/>
          </a:p>
        </p:txBody>
      </p:sp>
      <p:graphicFrame>
        <p:nvGraphicFramePr>
          <p:cNvPr id="4" name="Table 3">
            <a:extLst>
              <a:ext uri="{FF2B5EF4-FFF2-40B4-BE49-F238E27FC236}">
                <a16:creationId xmlns:a16="http://schemas.microsoft.com/office/drawing/2014/main" id="{8464D129-3509-E14B-B14D-AF63A1EDA16E}"/>
              </a:ext>
            </a:extLst>
          </p:cNvPr>
          <p:cNvGraphicFramePr>
            <a:graphicFrameLocks noGrp="1"/>
          </p:cNvGraphicFramePr>
          <p:nvPr>
            <p:extLst>
              <p:ext uri="{D42A27DB-BD31-4B8C-83A1-F6EECF244321}">
                <p14:modId xmlns:p14="http://schemas.microsoft.com/office/powerpoint/2010/main" val="2558312229"/>
              </p:ext>
            </p:extLst>
          </p:nvPr>
        </p:nvGraphicFramePr>
        <p:xfrm>
          <a:off x="1143000" y="2514600"/>
          <a:ext cx="6781800" cy="6400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227188141"/>
                    </a:ext>
                  </a:extLst>
                </a:gridCol>
                <a:gridCol w="1371600">
                  <a:extLst>
                    <a:ext uri="{9D8B030D-6E8A-4147-A177-3AD203B41FA5}">
                      <a16:colId xmlns:a16="http://schemas.microsoft.com/office/drawing/2014/main" val="1257730625"/>
                    </a:ext>
                  </a:extLst>
                </a:gridCol>
                <a:gridCol w="1524000">
                  <a:extLst>
                    <a:ext uri="{9D8B030D-6E8A-4147-A177-3AD203B41FA5}">
                      <a16:colId xmlns:a16="http://schemas.microsoft.com/office/drawing/2014/main" val="1612540143"/>
                    </a:ext>
                  </a:extLst>
                </a:gridCol>
                <a:gridCol w="2895600">
                  <a:extLst>
                    <a:ext uri="{9D8B030D-6E8A-4147-A177-3AD203B41FA5}">
                      <a16:colId xmlns:a16="http://schemas.microsoft.com/office/drawing/2014/main" val="1436262249"/>
                    </a:ext>
                  </a:extLst>
                </a:gridCol>
              </a:tblGrid>
              <a:tr h="0">
                <a:tc>
                  <a:txBody>
                    <a:bodyPr/>
                    <a:lstStyle/>
                    <a:p>
                      <a:r>
                        <a:rPr lang="en-US" dirty="0">
                          <a:solidFill>
                            <a:schemeClr val="tx1"/>
                          </a:solidFill>
                        </a:rPr>
                        <a:t>opcode </a:t>
                      </a:r>
                    </a:p>
                    <a:p>
                      <a:r>
                        <a:rPr lang="en-US" dirty="0">
                          <a:solidFill>
                            <a:schemeClr val="tx1"/>
                          </a:solidFill>
                        </a:rPr>
                        <a:t>(6 bits)</a:t>
                      </a:r>
                    </a:p>
                  </a:txBody>
                  <a:tcPr/>
                </a:tc>
                <a:tc>
                  <a:txBody>
                    <a:bodyPr/>
                    <a:lstStyle/>
                    <a:p>
                      <a:r>
                        <a:rPr lang="en-US" dirty="0">
                          <a:solidFill>
                            <a:schemeClr val="tx1"/>
                          </a:solidFill>
                        </a:rPr>
                        <a:t>01100 (R12)</a:t>
                      </a:r>
                    </a:p>
                    <a:p>
                      <a:r>
                        <a:rPr lang="en-US" dirty="0">
                          <a:solidFill>
                            <a:schemeClr val="tx1"/>
                          </a:solidFill>
                        </a:rPr>
                        <a:t>(5 bits)</a:t>
                      </a:r>
                    </a:p>
                  </a:txBody>
                  <a:tcPr/>
                </a:tc>
                <a:tc>
                  <a:txBody>
                    <a:bodyPr/>
                    <a:lstStyle/>
                    <a:p>
                      <a:r>
                        <a:rPr lang="en-US" dirty="0">
                          <a:solidFill>
                            <a:schemeClr val="tx1"/>
                          </a:solidFill>
                        </a:rPr>
                        <a:t>01110 (R14)</a:t>
                      </a:r>
                    </a:p>
                    <a:p>
                      <a:r>
                        <a:rPr lang="en-US" dirty="0">
                          <a:solidFill>
                            <a:schemeClr val="tx1"/>
                          </a:solidFill>
                        </a:rPr>
                        <a:t>(5 bits)</a:t>
                      </a:r>
                    </a:p>
                  </a:txBody>
                  <a:tcPr/>
                </a:tc>
                <a:tc>
                  <a:txBody>
                    <a:bodyPr/>
                    <a:lstStyle/>
                    <a:p>
                      <a:r>
                        <a:rPr lang="en-US" dirty="0">
                          <a:solidFill>
                            <a:schemeClr val="tx1"/>
                          </a:solidFill>
                        </a:rPr>
                        <a:t>0000 0000 0001 0100</a:t>
                      </a:r>
                    </a:p>
                    <a:p>
                      <a:r>
                        <a:rPr lang="en-US" dirty="0">
                          <a:solidFill>
                            <a:schemeClr val="tx1"/>
                          </a:solidFill>
                        </a:rPr>
                        <a:t>(16-bit immediate)</a:t>
                      </a:r>
                    </a:p>
                  </a:txBody>
                  <a:tcPr/>
                </a:tc>
                <a:extLst>
                  <a:ext uri="{0D108BD9-81ED-4DB2-BD59-A6C34878D82A}">
                    <a16:rowId xmlns:a16="http://schemas.microsoft.com/office/drawing/2014/main" val="326636990"/>
                  </a:ext>
                </a:extLst>
              </a:tr>
            </a:tbl>
          </a:graphicData>
        </a:graphic>
      </p:graphicFrame>
    </p:spTree>
    <p:extLst>
      <p:ext uri="{BB962C8B-B14F-4D97-AF65-F5344CB8AC3E}">
        <p14:creationId xmlns:p14="http://schemas.microsoft.com/office/powerpoint/2010/main" val="113767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09600"/>
            <a:ext cx="7772400" cy="762000"/>
          </a:xfrm>
        </p:spPr>
        <p:txBody>
          <a:bodyPr/>
          <a:lstStyle/>
          <a:p>
            <a:pPr eaLnBrk="1" hangingPunct="1"/>
            <a:r>
              <a:rPr lang="en-US" altLang="en-US" dirty="0">
                <a:solidFill>
                  <a:srgbClr val="FF0000"/>
                </a:solidFill>
              </a:rPr>
              <a:t>Summary  </a:t>
            </a:r>
          </a:p>
        </p:txBody>
      </p:sp>
      <p:sp>
        <p:nvSpPr>
          <p:cNvPr id="30723" name="Rectangle 3"/>
          <p:cNvSpPr>
            <a:spLocks noGrp="1" noChangeArrowheads="1"/>
          </p:cNvSpPr>
          <p:nvPr>
            <p:ph type="body" idx="1"/>
          </p:nvPr>
        </p:nvSpPr>
        <p:spPr>
          <a:xfrm>
            <a:off x="685800" y="1828800"/>
            <a:ext cx="7772400" cy="4114800"/>
          </a:xfrm>
        </p:spPr>
        <p:txBody>
          <a:bodyPr/>
          <a:lstStyle/>
          <a:p>
            <a:pPr eaLnBrk="1" hangingPunct="1">
              <a:lnSpc>
                <a:spcPct val="90000"/>
              </a:lnSpc>
            </a:pPr>
            <a:r>
              <a:rPr lang="en-US" altLang="en-US" sz="2800" dirty="0"/>
              <a:t>Implemented each instruction individually</a:t>
            </a:r>
          </a:p>
          <a:p>
            <a:pPr eaLnBrk="1" hangingPunct="1">
              <a:lnSpc>
                <a:spcPct val="90000"/>
              </a:lnSpc>
            </a:pPr>
            <a:r>
              <a:rPr lang="en-US" altLang="en-US" sz="2800" dirty="0"/>
              <a:t>Next lecture</a:t>
            </a:r>
            <a:r>
              <a:rPr lang="en-US" altLang="en-US" sz="2800"/>
              <a:t>: putting together </a:t>
            </a:r>
            <a:r>
              <a:rPr lang="en-US" altLang="en-US" sz="2800" dirty="0"/>
              <a:t>into one </a:t>
            </a:r>
            <a:r>
              <a:rPr lang="en-US" altLang="en-US" sz="2800" dirty="0" err="1"/>
              <a:t>datapath</a:t>
            </a:r>
            <a:endParaRPr lang="en-US" altLang="en-US" sz="2400" dirty="0"/>
          </a:p>
          <a:p>
            <a:pPr eaLnBrk="1" hangingPunct="1">
              <a:lnSpc>
                <a:spcPct val="90000"/>
              </a:lnSpc>
            </a:pPr>
            <a:r>
              <a:rPr lang="en-US" altLang="en-US" sz="2800" dirty="0"/>
              <a:t>What you should understand</a:t>
            </a:r>
          </a:p>
          <a:p>
            <a:pPr lvl="1" eaLnBrk="1" hangingPunct="1">
              <a:lnSpc>
                <a:spcPct val="90000"/>
              </a:lnSpc>
            </a:pPr>
            <a:r>
              <a:rPr lang="en-US" altLang="en-US" sz="2400" dirty="0"/>
              <a:t>Actions in each step of execution</a:t>
            </a:r>
          </a:p>
          <a:p>
            <a:pPr lvl="1" eaLnBrk="1" hangingPunct="1">
              <a:lnSpc>
                <a:spcPct val="90000"/>
              </a:lnSpc>
            </a:pPr>
            <a:r>
              <a:rPr lang="en-US" altLang="en-US" sz="2400" dirty="0"/>
              <a:t>Hardware unit to perform each action</a:t>
            </a:r>
          </a:p>
          <a:p>
            <a:pPr lvl="1" eaLnBrk="1" hangingPunct="1">
              <a:lnSpc>
                <a:spcPct val="90000"/>
              </a:lnSpc>
            </a:pPr>
            <a:r>
              <a:rPr lang="en-US" altLang="en-US" sz="2400" dirty="0"/>
              <a:t>Linking units together to form the </a:t>
            </a:r>
            <a:r>
              <a:rPr lang="en-US" altLang="en-US" sz="2400" dirty="0" err="1"/>
              <a:t>datapath</a:t>
            </a:r>
            <a:endParaRPr lang="en-US" altLang="en-US" sz="2400" dirty="0"/>
          </a:p>
          <a:p>
            <a:pPr eaLnBrk="1" hangingPunct="1">
              <a:lnSpc>
                <a:spcPct val="90000"/>
              </a:lnSpc>
            </a:pPr>
            <a:endParaRPr lang="en-US" altLang="en-US" sz="2800" dirty="0"/>
          </a:p>
          <a:p>
            <a:pPr marL="0" indent="0" eaLnBrk="1" hangingPunct="1">
              <a:lnSpc>
                <a:spcPct val="90000"/>
              </a:lnSpc>
              <a:buNone/>
            </a:pP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94267" y="533400"/>
            <a:ext cx="7772400" cy="457200"/>
          </a:xfrm>
        </p:spPr>
        <p:txBody>
          <a:bodyPr/>
          <a:lstStyle/>
          <a:p>
            <a:pPr eaLnBrk="1" hangingPunct="1"/>
            <a:r>
              <a:rPr lang="en-US" altLang="en-US" sz="3600" dirty="0">
                <a:solidFill>
                  <a:srgbClr val="FF0000"/>
                </a:solidFill>
              </a:rPr>
              <a:t>The Processor: Datapath &amp; Control</a:t>
            </a:r>
          </a:p>
        </p:txBody>
      </p:sp>
      <p:sp>
        <p:nvSpPr>
          <p:cNvPr id="3075" name="Rectangle 3"/>
          <p:cNvSpPr>
            <a:spLocks noGrp="1" noChangeArrowheads="1"/>
          </p:cNvSpPr>
          <p:nvPr>
            <p:ph type="body" idx="1"/>
          </p:nvPr>
        </p:nvSpPr>
        <p:spPr>
          <a:xfrm>
            <a:off x="846667" y="1295400"/>
            <a:ext cx="7620000" cy="4876800"/>
          </a:xfrm>
        </p:spPr>
        <p:txBody>
          <a:bodyPr/>
          <a:lstStyle/>
          <a:p>
            <a:pPr eaLnBrk="1" hangingPunct="1">
              <a:spcBef>
                <a:spcPts val="0"/>
              </a:spcBef>
            </a:pPr>
            <a:r>
              <a:rPr lang="en-US" altLang="en-US" dirty="0"/>
              <a:t> </a:t>
            </a:r>
            <a:r>
              <a:rPr lang="en-US" altLang="en-US" sz="2400" dirty="0"/>
              <a:t>We will Implement the following MIPS instruction set:</a:t>
            </a:r>
          </a:p>
          <a:p>
            <a:pPr lvl="1" eaLnBrk="1" hangingPunct="1">
              <a:spcBef>
                <a:spcPts val="0"/>
              </a:spcBef>
            </a:pPr>
            <a:r>
              <a:rPr lang="en-US" altLang="en-US" sz="2000" dirty="0"/>
              <a:t>arithmetic-logical instructions:  </a:t>
            </a:r>
            <a:r>
              <a:rPr lang="en-US" altLang="en-US" sz="2000" dirty="0">
                <a:solidFill>
                  <a:srgbClr val="0070C0"/>
                </a:solidFill>
                <a:latin typeface="Courier New" pitchFamily="49" charset="0"/>
              </a:rPr>
              <a:t>add, sub, and, or </a:t>
            </a:r>
          </a:p>
          <a:p>
            <a:pPr lvl="1" eaLnBrk="1" hangingPunct="1">
              <a:spcBef>
                <a:spcPts val="0"/>
              </a:spcBef>
            </a:pPr>
            <a:r>
              <a:rPr lang="en-US" altLang="en-US" sz="2000" dirty="0"/>
              <a:t>memory-reference instructions:  </a:t>
            </a:r>
            <a:r>
              <a:rPr lang="en-US" altLang="en-US" sz="2000" dirty="0" err="1">
                <a:solidFill>
                  <a:srgbClr val="0070C0"/>
                </a:solidFill>
                <a:latin typeface="Courier New" pitchFamily="49" charset="0"/>
              </a:rPr>
              <a:t>lw</a:t>
            </a:r>
            <a:r>
              <a:rPr lang="en-US" altLang="en-US" sz="2000" dirty="0">
                <a:solidFill>
                  <a:srgbClr val="0070C0"/>
                </a:solidFill>
                <a:latin typeface="Courier New" pitchFamily="49" charset="0"/>
              </a:rPr>
              <a:t>, </a:t>
            </a:r>
            <a:r>
              <a:rPr lang="en-US" altLang="en-US" sz="2000" dirty="0" err="1">
                <a:solidFill>
                  <a:srgbClr val="0070C0"/>
                </a:solidFill>
                <a:latin typeface="Courier New" pitchFamily="49" charset="0"/>
              </a:rPr>
              <a:t>sw</a:t>
            </a:r>
            <a:r>
              <a:rPr lang="en-US" altLang="en-US" sz="2000" dirty="0">
                <a:solidFill>
                  <a:srgbClr val="0070C0"/>
                </a:solidFill>
                <a:latin typeface="Courier New" pitchFamily="49" charset="0"/>
              </a:rPr>
              <a:t> </a:t>
            </a:r>
          </a:p>
          <a:p>
            <a:pPr lvl="1" eaLnBrk="1" hangingPunct="1">
              <a:spcBef>
                <a:spcPts val="0"/>
              </a:spcBef>
            </a:pPr>
            <a:r>
              <a:rPr lang="en-US" altLang="en-US" sz="2000" dirty="0"/>
              <a:t>control flow instructions:  </a:t>
            </a:r>
            <a:r>
              <a:rPr lang="en-US" altLang="en-US" sz="2000" dirty="0" err="1">
                <a:solidFill>
                  <a:srgbClr val="0070C0"/>
                </a:solidFill>
                <a:latin typeface="Courier New" pitchFamily="49" charset="0"/>
              </a:rPr>
              <a:t>beq</a:t>
            </a:r>
            <a:endParaRPr lang="en-US" altLang="en-US" sz="2000" dirty="0">
              <a:solidFill>
                <a:srgbClr val="0070C0"/>
              </a:solidFill>
              <a:latin typeface="Courier New" pitchFamily="49" charset="0"/>
            </a:endParaRPr>
          </a:p>
          <a:p>
            <a:pPr marL="457200" lvl="1" indent="0" eaLnBrk="1" hangingPunct="1">
              <a:spcBef>
                <a:spcPts val="0"/>
              </a:spcBef>
              <a:buNone/>
            </a:pPr>
            <a:endParaRPr lang="en-US" sz="2000" dirty="0"/>
          </a:p>
          <a:p>
            <a:pPr eaLnBrk="1" hangingPunct="1">
              <a:lnSpc>
                <a:spcPts val="2700"/>
              </a:lnSpc>
              <a:spcBef>
                <a:spcPts val="600"/>
              </a:spcBef>
              <a:spcAft>
                <a:spcPts val="600"/>
              </a:spcAft>
              <a:buClr>
                <a:srgbClr val="000000"/>
              </a:buClr>
            </a:pPr>
            <a:r>
              <a:rPr lang="en-US" altLang="en-US" sz="2400" dirty="0">
                <a:solidFill>
                  <a:srgbClr val="000000"/>
                </a:solidFill>
              </a:rPr>
              <a:t>Generic Implementation:</a:t>
            </a:r>
          </a:p>
          <a:p>
            <a:pPr lvl="1" eaLnBrk="1" hangingPunct="1">
              <a:lnSpc>
                <a:spcPct val="80000"/>
              </a:lnSpc>
            </a:pPr>
            <a:r>
              <a:rPr lang="en-US" altLang="en-US" sz="2000" dirty="0"/>
              <a:t>use the program counter (PC) to supply instruction address</a:t>
            </a:r>
          </a:p>
          <a:p>
            <a:pPr lvl="1" eaLnBrk="1" hangingPunct="1">
              <a:lnSpc>
                <a:spcPct val="80000"/>
              </a:lnSpc>
            </a:pPr>
            <a:r>
              <a:rPr lang="en-US" altLang="en-US" sz="2000" dirty="0"/>
              <a:t>get the instruction from memory</a:t>
            </a:r>
          </a:p>
          <a:p>
            <a:pPr lvl="1" eaLnBrk="1" hangingPunct="1">
              <a:lnSpc>
                <a:spcPct val="80000"/>
              </a:lnSpc>
            </a:pPr>
            <a:r>
              <a:rPr lang="en-US" altLang="en-US" sz="2000" dirty="0"/>
              <a:t>read registers</a:t>
            </a:r>
          </a:p>
          <a:p>
            <a:pPr lvl="1" eaLnBrk="1" hangingPunct="1">
              <a:lnSpc>
                <a:spcPct val="80000"/>
              </a:lnSpc>
            </a:pPr>
            <a:r>
              <a:rPr lang="en-US" altLang="en-US" sz="2000" dirty="0"/>
              <a:t>use the instruction to decide exactly what to do</a:t>
            </a:r>
            <a:endParaRPr lang="en-US" altLang="en-US" sz="2000" dirty="0">
              <a:solidFill>
                <a:srgbClr val="000000"/>
              </a:solidFill>
            </a:endParaRPr>
          </a:p>
        </p:txBody>
      </p:sp>
    </p:spTree>
    <p:extLst>
      <p:ext uri="{BB962C8B-B14F-4D97-AF65-F5344CB8AC3E}">
        <p14:creationId xmlns:p14="http://schemas.microsoft.com/office/powerpoint/2010/main" val="394677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95195" y="457200"/>
            <a:ext cx="7772400" cy="609600"/>
          </a:xfrm>
        </p:spPr>
        <p:txBody>
          <a:bodyPr/>
          <a:lstStyle/>
          <a:p>
            <a:pPr eaLnBrk="1" hangingPunct="1"/>
            <a:r>
              <a:rPr lang="en-US" altLang="en-US" sz="3600" dirty="0">
                <a:solidFill>
                  <a:srgbClr val="FF0000"/>
                </a:solidFill>
              </a:rPr>
              <a:t>Implementation Steps</a:t>
            </a:r>
          </a:p>
        </p:txBody>
      </p:sp>
      <p:sp>
        <p:nvSpPr>
          <p:cNvPr id="4099" name="Rectangle 3"/>
          <p:cNvSpPr>
            <a:spLocks noGrp="1" noChangeArrowheads="1"/>
          </p:cNvSpPr>
          <p:nvPr>
            <p:ph type="body" idx="1"/>
          </p:nvPr>
        </p:nvSpPr>
        <p:spPr>
          <a:xfrm>
            <a:off x="533400" y="1295400"/>
            <a:ext cx="7772400" cy="4724400"/>
          </a:xfrm>
        </p:spPr>
        <p:txBody>
          <a:bodyPr/>
          <a:lstStyle/>
          <a:p>
            <a:pPr eaLnBrk="1" hangingPunct="1">
              <a:lnSpc>
                <a:spcPct val="90000"/>
              </a:lnSpc>
            </a:pPr>
            <a:r>
              <a:rPr lang="en-US" altLang="en-US" sz="2800" dirty="0"/>
              <a:t>Two common steps</a:t>
            </a:r>
          </a:p>
          <a:p>
            <a:pPr lvl="1" eaLnBrk="1" hangingPunct="1">
              <a:lnSpc>
                <a:spcPct val="90000"/>
              </a:lnSpc>
            </a:pPr>
            <a:r>
              <a:rPr lang="en-US" altLang="en-US" sz="2400" dirty="0"/>
              <a:t>Step1: </a:t>
            </a:r>
            <a:r>
              <a:rPr lang="en-US" altLang="en-US" sz="2400" dirty="0">
                <a:solidFill>
                  <a:srgbClr val="FF0000"/>
                </a:solidFill>
              </a:rPr>
              <a:t>Instruction fetch  </a:t>
            </a:r>
          </a:p>
          <a:p>
            <a:pPr lvl="2" eaLnBrk="1" hangingPunct="1">
              <a:lnSpc>
                <a:spcPct val="90000"/>
              </a:lnSpc>
            </a:pPr>
            <a:r>
              <a:rPr lang="en-US" altLang="en-US" sz="2000" dirty="0"/>
              <a:t>Send the Program Counter (PC) to Instruction Memory (IM) to fetch the instruction;</a:t>
            </a:r>
          </a:p>
          <a:p>
            <a:pPr lvl="2" eaLnBrk="1" hangingPunct="1">
              <a:lnSpc>
                <a:spcPct val="90000"/>
              </a:lnSpc>
            </a:pPr>
            <a:r>
              <a:rPr lang="en-US" altLang="en-US" sz="2000" dirty="0"/>
              <a:t>Increase the PC by 4 – get ready for the next instruction.</a:t>
            </a:r>
          </a:p>
          <a:p>
            <a:pPr lvl="3" eaLnBrk="1" hangingPunct="1">
              <a:lnSpc>
                <a:spcPct val="90000"/>
              </a:lnSpc>
            </a:pPr>
            <a:r>
              <a:rPr lang="en-US" altLang="en-US" sz="1600" dirty="0"/>
              <a:t>Each instruction occupies one word, i.e. 4 bytes. </a:t>
            </a:r>
          </a:p>
          <a:p>
            <a:pPr lvl="3" eaLnBrk="1" hangingPunct="1">
              <a:lnSpc>
                <a:spcPct val="90000"/>
              </a:lnSpc>
            </a:pPr>
            <a:r>
              <a:rPr lang="en-US" altLang="en-US" sz="1600" dirty="0"/>
              <a:t>In case of branch instruction, PC will be further updated. </a:t>
            </a:r>
          </a:p>
          <a:p>
            <a:pPr lvl="1" eaLnBrk="1" hangingPunct="1">
              <a:lnSpc>
                <a:spcPct val="90000"/>
              </a:lnSpc>
            </a:pPr>
            <a:r>
              <a:rPr lang="en-US" altLang="en-US" sz="2400" dirty="0"/>
              <a:t>Step 2: </a:t>
            </a:r>
            <a:r>
              <a:rPr lang="en-US" altLang="en-US" sz="2400" dirty="0">
                <a:solidFill>
                  <a:srgbClr val="FF0000"/>
                </a:solidFill>
              </a:rPr>
              <a:t>Read operands  </a:t>
            </a:r>
          </a:p>
          <a:p>
            <a:pPr lvl="2" eaLnBrk="1" hangingPunct="1">
              <a:lnSpc>
                <a:spcPct val="90000"/>
              </a:lnSpc>
            </a:pPr>
            <a:r>
              <a:rPr lang="en-US" altLang="en-US" sz="2000" dirty="0"/>
              <a:t>Read two registers using fields of the instruction to select the registers to read. For </a:t>
            </a:r>
            <a:r>
              <a:rPr lang="en-US" altLang="en-US" sz="2000" dirty="0" err="1"/>
              <a:t>lw</a:t>
            </a:r>
            <a:r>
              <a:rPr lang="en-US" altLang="en-US" sz="2000" dirty="0"/>
              <a:t> instruction, we need to read only one register (no harm to read 2</a:t>
            </a:r>
            <a:r>
              <a:rPr lang="en-US" altLang="en-US" sz="2000" baseline="30000" dirty="0"/>
              <a:t>nd</a:t>
            </a:r>
            <a:r>
              <a:rPr lang="en-US" altLang="en-US" sz="2000" dirty="0"/>
              <a:t> one, just don’t use it).  </a:t>
            </a:r>
          </a:p>
          <a:p>
            <a:pPr eaLnBrk="1" hangingPunct="1">
              <a:lnSpc>
                <a:spcPct val="90000"/>
              </a:lnSpc>
            </a:pPr>
            <a:r>
              <a:rPr lang="en-US" altLang="en-US" sz="2800" dirty="0"/>
              <a:t>Remaining steps</a:t>
            </a:r>
          </a:p>
          <a:p>
            <a:pPr lvl="1" eaLnBrk="1" hangingPunct="1">
              <a:lnSpc>
                <a:spcPct val="90000"/>
              </a:lnSpc>
            </a:pPr>
            <a:r>
              <a:rPr lang="en-US" altLang="en-US" sz="2000" dirty="0"/>
              <a:t>Depends on specific actions required by the instruction  </a:t>
            </a:r>
          </a:p>
          <a:p>
            <a:pPr marL="457200" lvl="1" indent="0" eaLnBrk="1" hangingPunct="1">
              <a:lnSpc>
                <a:spcPct val="90000"/>
              </a:lnSpc>
              <a:buNone/>
            </a:pPr>
            <a:endParaRPr lang="en-US"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09600"/>
            <a:ext cx="7772400" cy="609600"/>
          </a:xfrm>
        </p:spPr>
        <p:txBody>
          <a:bodyPr/>
          <a:lstStyle/>
          <a:p>
            <a:pPr eaLnBrk="1" hangingPunct="1"/>
            <a:r>
              <a:rPr lang="en-US" altLang="en-US" sz="3600" dirty="0">
                <a:solidFill>
                  <a:srgbClr val="FF0000"/>
                </a:solidFill>
              </a:rPr>
              <a:t>More on Implementation Steps</a:t>
            </a:r>
          </a:p>
        </p:txBody>
      </p:sp>
      <p:sp>
        <p:nvSpPr>
          <p:cNvPr id="5123"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altLang="en-US" sz="2400" dirty="0"/>
              <a:t>Arithmetic-Logical Instructions: </a:t>
            </a:r>
            <a:r>
              <a:rPr lang="en-US" altLang="en-US" sz="2400" dirty="0">
                <a:solidFill>
                  <a:srgbClr val="0070C0"/>
                </a:solidFill>
                <a:latin typeface="Courier New" panose="02070309020205020404" pitchFamily="49" charset="0"/>
                <a:cs typeface="Courier New" panose="02070309020205020404" pitchFamily="49" charset="0"/>
              </a:rPr>
              <a:t>and, or, add, sub</a:t>
            </a:r>
          </a:p>
          <a:p>
            <a:pPr lvl="1" eaLnBrk="1" hangingPunct="1">
              <a:lnSpc>
                <a:spcPct val="90000"/>
              </a:lnSpc>
            </a:pPr>
            <a:r>
              <a:rPr lang="en-US" altLang="en-US" sz="2000" dirty="0"/>
              <a:t>Use ALU for opcode/function code execution</a:t>
            </a:r>
          </a:p>
          <a:p>
            <a:pPr lvl="1" eaLnBrk="1" hangingPunct="1">
              <a:lnSpc>
                <a:spcPct val="90000"/>
              </a:lnSpc>
            </a:pPr>
            <a:r>
              <a:rPr lang="en-US" altLang="en-US" sz="2000" dirty="0"/>
              <a:t>Write the data from ALU back to register</a:t>
            </a:r>
          </a:p>
          <a:p>
            <a:pPr lvl="1" eaLnBrk="1" hangingPunct="1">
              <a:lnSpc>
                <a:spcPct val="90000"/>
              </a:lnSpc>
            </a:pPr>
            <a:r>
              <a:rPr lang="en-US" altLang="en-US" sz="2000" dirty="0"/>
              <a:t>e.g. add R15, R14, R13</a:t>
            </a:r>
          </a:p>
          <a:p>
            <a:pPr eaLnBrk="1" hangingPunct="1">
              <a:lnSpc>
                <a:spcPct val="90000"/>
              </a:lnSpc>
            </a:pPr>
            <a:r>
              <a:rPr lang="en-US" altLang="en-US" sz="2400" dirty="0"/>
              <a:t>Memory –Reference Instructions: </a:t>
            </a:r>
            <a:r>
              <a:rPr lang="en-US" altLang="en-US" sz="2400" dirty="0" err="1">
                <a:solidFill>
                  <a:srgbClr val="0070C0"/>
                </a:solidFill>
                <a:latin typeface="Courier New" panose="02070309020205020404" pitchFamily="49" charset="0"/>
                <a:cs typeface="Courier New" panose="02070309020205020404" pitchFamily="49" charset="0"/>
              </a:rPr>
              <a:t>lw</a:t>
            </a:r>
            <a:r>
              <a:rPr lang="en-US" altLang="en-US" sz="2400" dirty="0">
                <a:solidFill>
                  <a:srgbClr val="0070C0"/>
                </a:solidFill>
                <a:latin typeface="Courier New" panose="02070309020205020404" pitchFamily="49" charset="0"/>
                <a:cs typeface="Courier New" panose="02070309020205020404" pitchFamily="49" charset="0"/>
              </a:rPr>
              <a:t>, </a:t>
            </a:r>
            <a:r>
              <a:rPr lang="en-US" altLang="en-US" sz="2400" dirty="0" err="1">
                <a:solidFill>
                  <a:srgbClr val="0070C0"/>
                </a:solidFill>
                <a:latin typeface="Courier New" panose="02070309020205020404" pitchFamily="49" charset="0"/>
                <a:cs typeface="Courier New" panose="02070309020205020404" pitchFamily="49" charset="0"/>
              </a:rPr>
              <a:t>sw</a:t>
            </a:r>
            <a:endParaRPr lang="en-US" altLang="en-US" sz="2400" dirty="0">
              <a:solidFill>
                <a:srgbClr val="0070C0"/>
              </a:solidFill>
              <a:latin typeface="Courier New" panose="02070309020205020404" pitchFamily="49" charset="0"/>
              <a:cs typeface="Courier New" panose="02070309020205020404" pitchFamily="49" charset="0"/>
            </a:endParaRPr>
          </a:p>
          <a:p>
            <a:pPr lvl="1" eaLnBrk="1" hangingPunct="1">
              <a:lnSpc>
                <a:spcPct val="90000"/>
              </a:lnSpc>
            </a:pPr>
            <a:r>
              <a:rPr lang="en-US" altLang="en-US" sz="2000" dirty="0"/>
              <a:t>Use ALU for calculating effective address</a:t>
            </a:r>
          </a:p>
          <a:p>
            <a:pPr lvl="1" eaLnBrk="1" hangingPunct="1">
              <a:lnSpc>
                <a:spcPct val="90000"/>
              </a:lnSpc>
            </a:pPr>
            <a:r>
              <a:rPr lang="en-US" altLang="en-US" sz="2000" dirty="0"/>
              <a:t>Access memory for storing a word or loading a word</a:t>
            </a:r>
          </a:p>
          <a:p>
            <a:pPr lvl="1" eaLnBrk="1" hangingPunct="1">
              <a:lnSpc>
                <a:spcPct val="90000"/>
              </a:lnSpc>
            </a:pPr>
            <a:r>
              <a:rPr lang="en-US" altLang="en-US" sz="2000" dirty="0"/>
              <a:t>e.g. </a:t>
            </a:r>
            <a:r>
              <a:rPr lang="en-US" altLang="en-US" sz="2000" dirty="0" err="1"/>
              <a:t>sw</a:t>
            </a:r>
            <a:r>
              <a:rPr lang="en-US" altLang="en-US" sz="2000" dirty="0"/>
              <a:t> R15, 0x0100(R20)</a:t>
            </a:r>
          </a:p>
          <a:p>
            <a:pPr eaLnBrk="1" hangingPunct="1">
              <a:lnSpc>
                <a:spcPct val="90000"/>
              </a:lnSpc>
            </a:pPr>
            <a:r>
              <a:rPr lang="en-US" altLang="en-US" sz="2400" dirty="0"/>
              <a:t>Branch Instructions: </a:t>
            </a:r>
            <a:r>
              <a:rPr lang="en-US" altLang="en-US" sz="2400" dirty="0" err="1">
                <a:solidFill>
                  <a:srgbClr val="0070C0"/>
                </a:solidFill>
                <a:latin typeface="Courier New" panose="02070309020205020404" pitchFamily="49" charset="0"/>
                <a:cs typeface="Courier New" panose="02070309020205020404" pitchFamily="49" charset="0"/>
              </a:rPr>
              <a:t>beq</a:t>
            </a:r>
            <a:endParaRPr lang="en-US" altLang="en-US" sz="2400" dirty="0">
              <a:solidFill>
                <a:srgbClr val="0070C0"/>
              </a:solidFill>
              <a:latin typeface="Courier New" panose="02070309020205020404" pitchFamily="49" charset="0"/>
              <a:cs typeface="Courier New" panose="02070309020205020404" pitchFamily="49" charset="0"/>
            </a:endParaRPr>
          </a:p>
          <a:p>
            <a:pPr lvl="1" eaLnBrk="1" hangingPunct="1">
              <a:lnSpc>
                <a:spcPct val="90000"/>
              </a:lnSpc>
            </a:pPr>
            <a:r>
              <a:rPr lang="en-US" altLang="en-US" sz="2000" dirty="0"/>
              <a:t>Use ALU for comparison</a:t>
            </a:r>
          </a:p>
          <a:p>
            <a:pPr lvl="1" eaLnBrk="1" hangingPunct="1">
              <a:lnSpc>
                <a:spcPct val="90000"/>
              </a:lnSpc>
            </a:pPr>
            <a:r>
              <a:rPr lang="en-US" altLang="en-US" sz="2000" dirty="0"/>
              <a:t>Change the next PC based on the comparison</a:t>
            </a:r>
          </a:p>
          <a:p>
            <a:pPr lvl="1" eaLnBrk="1" hangingPunct="1">
              <a:lnSpc>
                <a:spcPct val="90000"/>
              </a:lnSpc>
            </a:pPr>
            <a:r>
              <a:rPr lang="en-US" altLang="en-US" sz="2000" dirty="0"/>
              <a:t>e.g. </a:t>
            </a:r>
            <a:r>
              <a:rPr lang="en-US" altLang="en-US" sz="2000" dirty="0" err="1"/>
              <a:t>beq</a:t>
            </a:r>
            <a:r>
              <a:rPr lang="en-US" altLang="en-US" sz="2000" dirty="0"/>
              <a:t> R15, R0, 0x0100 </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0142" y="533400"/>
            <a:ext cx="7772400" cy="381000"/>
          </a:xfrm>
        </p:spPr>
        <p:txBody>
          <a:bodyPr/>
          <a:lstStyle/>
          <a:p>
            <a:pPr eaLnBrk="1" hangingPunct="1"/>
            <a:r>
              <a:rPr lang="en-US" altLang="en-US" sz="3600" dirty="0">
                <a:solidFill>
                  <a:srgbClr val="FF0000"/>
                </a:solidFill>
              </a:rPr>
              <a:t>How to Build up a Datapath</a:t>
            </a:r>
          </a:p>
        </p:txBody>
      </p:sp>
      <p:sp>
        <p:nvSpPr>
          <p:cNvPr id="11267" name="Rectangle 3"/>
          <p:cNvSpPr>
            <a:spLocks noGrp="1" noChangeArrowheads="1"/>
          </p:cNvSpPr>
          <p:nvPr>
            <p:ph type="body" idx="1"/>
          </p:nvPr>
        </p:nvSpPr>
        <p:spPr>
          <a:xfrm>
            <a:off x="670142" y="1295400"/>
            <a:ext cx="7772400" cy="4114800"/>
          </a:xfrm>
        </p:spPr>
        <p:txBody>
          <a:bodyPr/>
          <a:lstStyle/>
          <a:p>
            <a:pPr eaLnBrk="1" hangingPunct="1"/>
            <a:r>
              <a:rPr lang="en-US" altLang="en-US" sz="2800" dirty="0"/>
              <a:t>General methods</a:t>
            </a:r>
          </a:p>
          <a:p>
            <a:pPr lvl="1" eaLnBrk="1" hangingPunct="1"/>
            <a:r>
              <a:rPr lang="en-US" altLang="en-US" sz="2400" dirty="0"/>
              <a:t>For each instruction,</a:t>
            </a:r>
          </a:p>
          <a:p>
            <a:pPr lvl="2" eaLnBrk="1" hangingPunct="1"/>
            <a:r>
              <a:rPr lang="en-US" altLang="en-US" sz="2000" dirty="0"/>
              <a:t>Analyze the detailed actions of instruction execution step by step</a:t>
            </a:r>
          </a:p>
          <a:p>
            <a:pPr lvl="2" eaLnBrk="1" hangingPunct="1"/>
            <a:r>
              <a:rPr lang="en-US" altLang="en-US" sz="2000" dirty="0"/>
              <a:t>Build up the </a:t>
            </a:r>
            <a:r>
              <a:rPr lang="en-US" altLang="en-US" sz="2000" dirty="0" err="1"/>
              <a:t>datapath</a:t>
            </a:r>
            <a:r>
              <a:rPr lang="en-US" altLang="en-US" sz="2000" dirty="0"/>
              <a:t> for each step</a:t>
            </a:r>
          </a:p>
          <a:p>
            <a:pPr lvl="1" eaLnBrk="1" hangingPunct="1"/>
            <a:r>
              <a:rPr lang="en-US" altLang="en-US" sz="2400" dirty="0"/>
              <a:t>For all the instructions</a:t>
            </a:r>
          </a:p>
          <a:p>
            <a:pPr lvl="2" eaLnBrk="1" hangingPunct="1"/>
            <a:r>
              <a:rPr lang="en-US" altLang="en-US" sz="2000" dirty="0"/>
              <a:t>The </a:t>
            </a:r>
            <a:r>
              <a:rPr lang="en-US" altLang="en-US" sz="2000" dirty="0" err="1"/>
              <a:t>datapath</a:t>
            </a:r>
            <a:r>
              <a:rPr lang="en-US" altLang="en-US" sz="2000" dirty="0"/>
              <a:t> for a processor should be able to execute any of the above instruction at a time;</a:t>
            </a:r>
          </a:p>
          <a:p>
            <a:pPr lvl="2" eaLnBrk="1" hangingPunct="1"/>
            <a:r>
              <a:rPr lang="en-US" altLang="en-US" sz="2000" dirty="0" err="1"/>
              <a:t>Datapaths</a:t>
            </a:r>
            <a:r>
              <a:rPr lang="en-US" altLang="en-US" sz="2000" dirty="0"/>
              <a:t> for different instructions share common functional units</a:t>
            </a:r>
          </a:p>
          <a:p>
            <a:pPr lvl="2" eaLnBrk="1" hangingPunct="1"/>
            <a:r>
              <a:rPr lang="en-US" altLang="en-US" sz="2000" dirty="0"/>
              <a:t>Combine paths together using multiplexors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609600"/>
            <a:ext cx="7772400" cy="685800"/>
          </a:xfrm>
        </p:spPr>
        <p:txBody>
          <a:bodyPr/>
          <a:lstStyle/>
          <a:p>
            <a:pPr eaLnBrk="1" hangingPunct="1"/>
            <a:r>
              <a:rPr lang="en-US" altLang="en-US" sz="3600" dirty="0">
                <a:solidFill>
                  <a:srgbClr val="FF0000"/>
                </a:solidFill>
              </a:rPr>
              <a:t>Step 1: Instruction Fetch (IF)</a:t>
            </a:r>
          </a:p>
        </p:txBody>
      </p:sp>
      <p:sp>
        <p:nvSpPr>
          <p:cNvPr id="12291"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altLang="en-US" sz="2800" dirty="0"/>
              <a:t>Actions</a:t>
            </a:r>
          </a:p>
          <a:p>
            <a:pPr lvl="1" eaLnBrk="1" hangingPunct="1">
              <a:lnSpc>
                <a:spcPct val="90000"/>
              </a:lnSpc>
            </a:pPr>
            <a:r>
              <a:rPr lang="en-US" altLang="en-US" sz="2400" dirty="0"/>
              <a:t>Fetch the instruction (read instruction memory with PC as address)</a:t>
            </a:r>
          </a:p>
          <a:p>
            <a:pPr marL="914400" lvl="2" indent="0" eaLnBrk="1" hangingPunct="1">
              <a:lnSpc>
                <a:spcPct val="90000"/>
              </a:lnSpc>
              <a:buNone/>
            </a:pPr>
            <a:r>
              <a:rPr lang="en-US" altLang="en-US" sz="2000" dirty="0"/>
              <a:t>Instruction &lt;= IM[PC]    #here we borrowed programming notations to describe hardware actions </a:t>
            </a:r>
          </a:p>
          <a:p>
            <a:pPr lvl="1" eaLnBrk="1" hangingPunct="1">
              <a:lnSpc>
                <a:spcPct val="90000"/>
              </a:lnSpc>
            </a:pPr>
            <a:r>
              <a:rPr lang="en-US" altLang="en-US" sz="2400" dirty="0"/>
              <a:t>Increment PC (PC &lt;= PC+4)</a:t>
            </a:r>
          </a:p>
          <a:p>
            <a:pPr eaLnBrk="1" hangingPunct="1">
              <a:lnSpc>
                <a:spcPct val="90000"/>
              </a:lnSpc>
            </a:pPr>
            <a:r>
              <a:rPr lang="en-US" altLang="en-US" sz="2800" dirty="0"/>
              <a:t>Building blocks</a:t>
            </a:r>
          </a:p>
          <a:p>
            <a:pPr lvl="1" eaLnBrk="1" hangingPunct="1">
              <a:lnSpc>
                <a:spcPct val="90000"/>
              </a:lnSpc>
            </a:pPr>
            <a:r>
              <a:rPr lang="en-US" altLang="en-US" sz="2400" dirty="0"/>
              <a:t>Instruction Memory (</a:t>
            </a:r>
            <a:r>
              <a:rPr lang="en-US" altLang="en-US" sz="2400" dirty="0">
                <a:solidFill>
                  <a:srgbClr val="C00000"/>
                </a:solidFill>
              </a:rPr>
              <a:t>IM</a:t>
            </a:r>
            <a:r>
              <a:rPr lang="en-US" altLang="en-US" sz="2400" dirty="0"/>
              <a:t>)</a:t>
            </a:r>
            <a:endParaRPr lang="en-US" altLang="en-US" sz="2000" dirty="0"/>
          </a:p>
          <a:p>
            <a:pPr lvl="1" eaLnBrk="1" hangingPunct="1">
              <a:lnSpc>
                <a:spcPct val="90000"/>
              </a:lnSpc>
            </a:pPr>
            <a:r>
              <a:rPr lang="en-US" altLang="en-US" sz="2400" dirty="0"/>
              <a:t>Program Counter (</a:t>
            </a:r>
            <a:r>
              <a:rPr lang="en-US" altLang="en-US" sz="2400" dirty="0">
                <a:solidFill>
                  <a:srgbClr val="C00000"/>
                </a:solidFill>
              </a:rPr>
              <a:t>PC</a:t>
            </a:r>
            <a:r>
              <a:rPr lang="en-US" altLang="en-US" sz="2400" dirty="0"/>
              <a:t>) </a:t>
            </a:r>
            <a:endParaRPr lang="en-US" altLang="en-US" dirty="0"/>
          </a:p>
          <a:p>
            <a:pPr lvl="1" eaLnBrk="1" hangingPunct="1">
              <a:lnSpc>
                <a:spcPct val="90000"/>
              </a:lnSpc>
            </a:pPr>
            <a:r>
              <a:rPr lang="en-US" altLang="en-US" sz="2400" dirty="0">
                <a:solidFill>
                  <a:srgbClr val="C00000"/>
                </a:solidFill>
              </a:rPr>
              <a:t>Adder</a:t>
            </a:r>
          </a:p>
          <a:p>
            <a:pPr lvl="2" eaLnBrk="1" hangingPunct="1">
              <a:lnSpc>
                <a:spcPct val="90000"/>
              </a:lnSpc>
            </a:pPr>
            <a:r>
              <a:rPr lang="en-US" altLang="en-US" sz="2000" dirty="0"/>
              <a:t>To increment the PC</a:t>
            </a:r>
          </a:p>
          <a:p>
            <a:pPr lvl="2" eaLnBrk="1" hangingPunct="1">
              <a:lnSpc>
                <a:spcPct val="90000"/>
              </a:lnSpc>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600" dirty="0">
                <a:solidFill>
                  <a:srgbClr val="FF0000"/>
                </a:solidFill>
              </a:rPr>
              <a:t>Building Blocks for IF</a:t>
            </a:r>
          </a:p>
        </p:txBody>
      </p:sp>
      <p:sp>
        <p:nvSpPr>
          <p:cNvPr id="13315" name="Rectangle 5"/>
          <p:cNvSpPr>
            <a:spLocks noGrp="1" noChangeArrowheads="1"/>
          </p:cNvSpPr>
          <p:nvPr>
            <p:ph type="body" idx="1"/>
          </p:nvPr>
        </p:nvSpPr>
        <p:spPr/>
        <p:txBody>
          <a:bodyPr/>
          <a:lstStyle/>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marL="0" indent="0" eaLnBrk="1" hangingPunct="1">
              <a:lnSpc>
                <a:spcPct val="90000"/>
              </a:lnSpc>
              <a:buNone/>
            </a:pPr>
            <a:endParaRPr lang="en-US" altLang="en-US" sz="2000" dirty="0"/>
          </a:p>
        </p:txBody>
      </p:sp>
      <p:pic>
        <p:nvPicPr>
          <p:cNvPr id="13316" name="Picture 6" descr="Building blocks for Instruction Fetch" title="Figur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7724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5562600" cy="990600"/>
          </a:xfrm>
        </p:spPr>
        <p:txBody>
          <a:bodyPr/>
          <a:lstStyle/>
          <a:p>
            <a:pPr algn="l" eaLnBrk="1" hangingPunct="1"/>
            <a:r>
              <a:rPr lang="en-US" altLang="en-US" sz="3600" dirty="0">
                <a:solidFill>
                  <a:srgbClr val="FF0000"/>
                </a:solidFill>
              </a:rPr>
              <a:t>First Step: Linking Together</a:t>
            </a:r>
          </a:p>
        </p:txBody>
      </p:sp>
      <p:pic>
        <p:nvPicPr>
          <p:cNvPr id="14340" name="Picture 4" descr="Diagram for IF step" title="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56014"/>
            <a:ext cx="5257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descr="Linking strategy" title="Note">
            <a:extLst>
              <a:ext uri="{FF2B5EF4-FFF2-40B4-BE49-F238E27FC236}">
                <a16:creationId xmlns:a16="http://schemas.microsoft.com/office/drawing/2014/main" id="{492D1125-93F2-5D49-85C8-05D1CA15EA86}"/>
              </a:ext>
            </a:extLst>
          </p:cNvPr>
          <p:cNvSpPr/>
          <p:nvPr/>
        </p:nvSpPr>
        <p:spPr>
          <a:xfrm>
            <a:off x="6150428" y="2177143"/>
            <a:ext cx="2688771" cy="26996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Instruction &lt;= IM[PC]</a:t>
            </a:r>
          </a:p>
          <a:p>
            <a:r>
              <a:rPr lang="en-US" sz="1800" dirty="0">
                <a:solidFill>
                  <a:schemeClr val="tx1"/>
                </a:solidFill>
              </a:rPr>
              <a:t>PC&lt;=PC+4</a:t>
            </a:r>
          </a:p>
          <a:p>
            <a:endParaRPr lang="en-US" sz="1800" dirty="0">
              <a:solidFill>
                <a:schemeClr val="tx1"/>
              </a:solidFill>
            </a:endParaRPr>
          </a:p>
          <a:p>
            <a:r>
              <a:rPr lang="en-US" sz="1800" dirty="0">
                <a:solidFill>
                  <a:schemeClr val="tx1"/>
                </a:solidFill>
              </a:rPr>
              <a:t>Strategy for linking:</a:t>
            </a:r>
          </a:p>
          <a:p>
            <a:r>
              <a:rPr lang="en-US" sz="1800" dirty="0">
                <a:solidFill>
                  <a:schemeClr val="tx1"/>
                </a:solidFill>
              </a:rPr>
              <a:t>Just simply connect each functional unit’s input and output, i.e. PC connects to IM’s Read address.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1596</Words>
  <Application>Microsoft Macintosh PowerPoint</Application>
  <PresentationFormat>On-screen Show (4:3)</PresentationFormat>
  <Paragraphs>239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Courier New</vt:lpstr>
      <vt:lpstr>Times New Roman</vt:lpstr>
      <vt:lpstr>Wingdings</vt:lpstr>
      <vt:lpstr>Default Design</vt:lpstr>
      <vt:lpstr>Lecture 6b: Building Datapath for MIPS Instructions</vt:lpstr>
      <vt:lpstr>Lecture 6b: Building Datapath for MIPS Instructions</vt:lpstr>
      <vt:lpstr>The Processor: Datapath &amp; Control</vt:lpstr>
      <vt:lpstr>Implementation Steps</vt:lpstr>
      <vt:lpstr>More on Implementation Steps</vt:lpstr>
      <vt:lpstr>How to Build up a Datapath</vt:lpstr>
      <vt:lpstr>Step 1: Instruction Fetch (IF)</vt:lpstr>
      <vt:lpstr>Building Blocks for IF</vt:lpstr>
      <vt:lpstr>First Step: Linking Together</vt:lpstr>
      <vt:lpstr>R-type Instructions</vt:lpstr>
      <vt:lpstr>Building Blocks for R-type Instructions</vt:lpstr>
      <vt:lpstr>R-type Instructions: Linking Together</vt:lpstr>
      <vt:lpstr> rs, rt, rd</vt:lpstr>
      <vt:lpstr>R-type: Connecting with Step 1  </vt:lpstr>
      <vt:lpstr>Load (lw) Instruction</vt:lpstr>
      <vt:lpstr>Linking Together</vt:lpstr>
      <vt:lpstr>Store (sw) Instruction</vt:lpstr>
      <vt:lpstr>Linking Together</vt:lpstr>
      <vt:lpstr>Branch Equal (beq) Instruction</vt:lpstr>
      <vt:lpstr> Datapath for beq</vt:lpstr>
      <vt:lpstr>Why we need a ”shift left 2” unit?</vt:lpstr>
      <vt:lpstr>Instruction Implementation: Summary</vt:lpstr>
      <vt:lpstr>Special Notes to the Datapath</vt:lpstr>
      <vt:lpstr>Thinking Question</vt:lpstr>
      <vt:lpstr>Summary  </vt:lpstr>
    </vt:vector>
  </TitlesOfParts>
  <Company>California State Polytechnic University, Pomona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Processor: Datapath</dc:title>
  <dc:creator>lyang</dc:creator>
  <cp:lastModifiedBy>Microsoft Office User</cp:lastModifiedBy>
  <cp:revision>50</cp:revision>
  <dcterms:created xsi:type="dcterms:W3CDTF">2003-07-23T18:48:42Z</dcterms:created>
  <dcterms:modified xsi:type="dcterms:W3CDTF">2021-06-02T15:17:49Z</dcterms:modified>
</cp:coreProperties>
</file>