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5" r:id="rId2"/>
    <p:sldId id="256" r:id="rId3"/>
    <p:sldId id="257" r:id="rId4"/>
    <p:sldId id="283" r:id="rId5"/>
    <p:sldId id="285" r:id="rId6"/>
    <p:sldId id="286" r:id="rId7"/>
    <p:sldId id="287" r:id="rId8"/>
    <p:sldId id="288" r:id="rId9"/>
    <p:sldId id="291" r:id="rId10"/>
    <p:sldId id="292" r:id="rId11"/>
    <p:sldId id="293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0881" autoAdjust="0"/>
  </p:normalViewPr>
  <p:slideViewPr>
    <p:cSldViewPr>
      <p:cViewPr varScale="1">
        <p:scale>
          <a:sx n="99" d="100"/>
          <a:sy n="99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322405-8A31-4E7C-9787-3E21FE74ED21}" type="datetimeFigureOut">
              <a:rPr lang="en-US"/>
              <a:pPr>
                <a:defRPr/>
              </a:pPr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7D4621-CAB6-4973-89A1-CE317AEEE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60DD2-4B4E-7743-A0AD-978BC73B45B8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4B6D-C22C-8249-8EA7-7BABE7EF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4B6D-C22C-8249-8EA7-7BABE7EFDE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12E-69BB-43FB-AE49-B858A2EED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C6493-8485-42ED-85F4-4B105C981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7114-B723-4BB0-893E-9C899F3F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19F2-495A-429F-80C1-798E3B9AD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A725-D73A-4A65-B74C-13FB20E6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563B-8F72-4017-8247-03B80879E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0F6C-E854-4B51-8555-7535F10E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6356B-80EF-4B46-B008-A726F6A38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F6635-36A9-470C-A769-D4A605498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990E-73DE-4D09-98EA-A9B90E27C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7FE48-57EF-47FE-B54F-4C8FC4492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369C0C8-459C-4BA0-9F67-B4C5B29F2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6c-DPComplete/0_gq7j3xz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6c: </a:t>
            </a:r>
            <a:r>
              <a:rPr lang="en-US" altLang="en-US" dirty="0">
                <a:solidFill>
                  <a:srgbClr val="FF0000"/>
                </a:solidFill>
              </a:rPr>
              <a:t>A Complete Datapath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6c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FF0000"/>
                </a:solidFill>
              </a:rPr>
              <a:t>sw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25604" name="Picture 4" descr="Datapath tracing for s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562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453221" y="5334000"/>
            <a:ext cx="2899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grpSp>
        <p:nvGrpSpPr>
          <p:cNvPr id="16" name="Group 15" title="Figure">
            <a:extLst>
              <a:ext uri="{FF2B5EF4-FFF2-40B4-BE49-F238E27FC236}">
                <a16:creationId xmlns:a16="http://schemas.microsoft.com/office/drawing/2014/main" id="{117E36CA-6D2C-774E-B2E1-2E3094753485}"/>
              </a:ext>
            </a:extLst>
          </p:cNvPr>
          <p:cNvGrpSpPr/>
          <p:nvPr/>
        </p:nvGrpSpPr>
        <p:grpSpPr>
          <a:xfrm>
            <a:off x="304800" y="1371600"/>
            <a:ext cx="7556311" cy="3732662"/>
            <a:chOff x="304800" y="1371600"/>
            <a:chExt cx="7556311" cy="373266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9E5908-A166-7740-9FA4-A484170719BA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28800"/>
              <a:ext cx="571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3352800"/>
              <a:ext cx="381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295400" y="2438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42900" y="3352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13360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37160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81C86-9BC3-EA40-B962-566ED2F9E6C9}"/>
                </a:ext>
              </a:extLst>
            </p:cNvPr>
            <p:cNvCxnSpPr/>
            <p:nvPr/>
          </p:nvCxnSpPr>
          <p:spPr>
            <a:xfrm>
              <a:off x="7632511" y="2138149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68E43A-0FC4-9A4E-9B29-5F30C0C76E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733800"/>
              <a:ext cx="232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581400"/>
              <a:ext cx="1672988" cy="7506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37782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279EA3-BF7C-FE46-832D-D4415B04B902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58" y="3984579"/>
              <a:ext cx="15695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791200" y="4114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26F898-6436-F742-89B4-1BE535302A6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3946478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67FBB-CAD3-1548-B998-0C38E91A4E3B}"/>
                </a:ext>
              </a:extLst>
            </p:cNvPr>
            <p:cNvCxnSpPr>
              <a:cxnSpLocks/>
            </p:cNvCxnSpPr>
            <p:nvPr/>
          </p:nvCxnSpPr>
          <p:spPr>
            <a:xfrm>
              <a:off x="2188760" y="5048534"/>
              <a:ext cx="22308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9DA691-2410-9643-B983-DF113530F1DE}"/>
                </a:ext>
              </a:extLst>
            </p:cNvPr>
            <p:cNvCxnSpPr>
              <a:cxnSpLocks/>
            </p:cNvCxnSpPr>
            <p:nvPr/>
          </p:nvCxnSpPr>
          <p:spPr>
            <a:xfrm>
              <a:off x="5182736" y="4618914"/>
              <a:ext cx="203920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3FCC6F-C594-DD41-96C9-7F69AE08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1371600"/>
              <a:ext cx="0" cy="76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43584"/>
              <a:ext cx="0" cy="1509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0" cy="912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" y="137160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2637FD-CAAE-CB42-A82C-25599F3A8D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116" y="4341126"/>
              <a:ext cx="0" cy="76313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78129-1E5C-AC47-94F3-B9D1C39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166582" y="4133566"/>
              <a:ext cx="22178" cy="97069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341" y="184358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11E771-A08A-204F-B0A7-24CCEAE4B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843" y="4112526"/>
              <a:ext cx="127381" cy="20357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E68890-1267-1E45-8F20-4F491416A4D3}"/>
                </a:ext>
              </a:extLst>
            </p:cNvPr>
            <p:cNvCxnSpPr>
              <a:cxnSpLocks/>
            </p:cNvCxnSpPr>
            <p:nvPr/>
          </p:nvCxnSpPr>
          <p:spPr>
            <a:xfrm>
              <a:off x="5182736" y="4003344"/>
              <a:ext cx="0" cy="62943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2755A9-F24D-7A47-90E7-4CB3B97C5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1819701"/>
              <a:ext cx="3412" cy="3138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604B2FB-E7E7-6C4D-A9F4-FC78A061D71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5104262"/>
              <a:ext cx="433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9ADF0-43F7-B74D-8C82-670FC4F0E5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09" y="4341126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5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FF0000"/>
                </a:solidFill>
              </a:rPr>
              <a:t>beq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25604" name="Picture 4" descr="beq Datapath tracing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562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81C86-9BC3-EA40-B962-566ED2F9E6C9}"/>
              </a:ext>
            </a:extLst>
          </p:cNvPr>
          <p:cNvCxnSpPr/>
          <p:nvPr/>
        </p:nvCxnSpPr>
        <p:spPr>
          <a:xfrm>
            <a:off x="7632511" y="2138149"/>
            <a:ext cx="228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453221" y="5334000"/>
            <a:ext cx="2899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3FCC6F-C594-DD41-96C9-7F69AE08E5A2}"/>
              </a:ext>
            </a:extLst>
          </p:cNvPr>
          <p:cNvCxnSpPr>
            <a:cxnSpLocks/>
          </p:cNvCxnSpPr>
          <p:nvPr/>
        </p:nvCxnSpPr>
        <p:spPr>
          <a:xfrm>
            <a:off x="7876608" y="1408460"/>
            <a:ext cx="0" cy="76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Group 42" title="Figure">
            <a:extLst>
              <a:ext uri="{FF2B5EF4-FFF2-40B4-BE49-F238E27FC236}">
                <a16:creationId xmlns:a16="http://schemas.microsoft.com/office/drawing/2014/main" id="{27A51E55-0D9B-604D-B361-E6BE1DC9036B}"/>
              </a:ext>
            </a:extLst>
          </p:cNvPr>
          <p:cNvGrpSpPr/>
          <p:nvPr/>
        </p:nvGrpSpPr>
        <p:grpSpPr>
          <a:xfrm>
            <a:off x="332808" y="1408460"/>
            <a:ext cx="8782050" cy="3732662"/>
            <a:chOff x="332808" y="1408460"/>
            <a:chExt cx="8782050" cy="373266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9E5908-A166-7740-9FA4-A484170719BA}"/>
                </a:ext>
              </a:extLst>
            </p:cNvPr>
            <p:cNvCxnSpPr>
              <a:cxnSpLocks/>
            </p:cNvCxnSpPr>
            <p:nvPr/>
          </p:nvCxnSpPr>
          <p:spPr>
            <a:xfrm>
              <a:off x="980508" y="1865660"/>
              <a:ext cx="571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>
              <a:cxnSpLocks/>
            </p:cNvCxnSpPr>
            <p:nvPr/>
          </p:nvCxnSpPr>
          <p:spPr>
            <a:xfrm>
              <a:off x="790008" y="3389660"/>
              <a:ext cx="381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323408" y="247526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70908" y="338966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08" y="217046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33408" y="186566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808" y="140846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68E43A-0FC4-9A4E-9B29-5F30C0C76EE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08" y="3770660"/>
              <a:ext cx="232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20" y="323726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20" y="3618260"/>
              <a:ext cx="1672988" cy="272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57208" y="341468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819208" y="415166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67FBB-CAD3-1548-B998-0C38E91A4E3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768" y="5085394"/>
              <a:ext cx="22308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80508" y="1880444"/>
              <a:ext cx="0" cy="1509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20" y="3237260"/>
              <a:ext cx="0" cy="18481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70908" y="140846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49" y="188044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11E771-A08A-204F-B0A7-24CCEAE4B276}"/>
                </a:ext>
              </a:extLst>
            </p:cNvPr>
            <p:cNvCxnSpPr>
              <a:cxnSpLocks/>
            </p:cNvCxnSpPr>
            <p:nvPr/>
          </p:nvCxnSpPr>
          <p:spPr>
            <a:xfrm>
              <a:off x="5566724" y="3962400"/>
              <a:ext cx="252484" cy="2272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2755A9-F24D-7A47-90E7-4CB3B97C5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3408" y="1856561"/>
              <a:ext cx="3412" cy="3138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604B2FB-E7E7-6C4D-A9F4-FC78A061D717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50" y="5085394"/>
              <a:ext cx="433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9ADF0-43F7-B74D-8C82-670FC4F0E57B}"/>
                </a:ext>
              </a:extLst>
            </p:cNvPr>
            <p:cNvCxnSpPr>
              <a:cxnSpLocks/>
            </p:cNvCxnSpPr>
            <p:nvPr/>
          </p:nvCxnSpPr>
          <p:spPr>
            <a:xfrm>
              <a:off x="5109524" y="3962400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828339-FA76-124C-8A8C-9058A394DE09}"/>
                </a:ext>
              </a:extLst>
            </p:cNvPr>
            <p:cNvCxnSpPr>
              <a:cxnSpLocks/>
            </p:cNvCxnSpPr>
            <p:nvPr/>
          </p:nvCxnSpPr>
          <p:spPr>
            <a:xfrm>
              <a:off x="5133408" y="2170460"/>
              <a:ext cx="1066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666918-3B32-D041-990F-A87EC4C102B9}"/>
                </a:ext>
              </a:extLst>
            </p:cNvPr>
            <p:cNvCxnSpPr>
              <a:cxnSpLocks/>
            </p:cNvCxnSpPr>
            <p:nvPr/>
          </p:nvCxnSpPr>
          <p:spPr>
            <a:xfrm>
              <a:off x="5873232" y="2780060"/>
              <a:ext cx="38327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EFD8DD6-ECA5-7D45-B412-F406AEECCD7F}"/>
                </a:ext>
              </a:extLst>
            </p:cNvPr>
            <p:cNvCxnSpPr>
              <a:cxnSpLocks/>
            </p:cNvCxnSpPr>
            <p:nvPr/>
          </p:nvCxnSpPr>
          <p:spPr>
            <a:xfrm>
              <a:off x="7038408" y="2475260"/>
              <a:ext cx="44582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DFE61F-1A05-5442-A0FA-D89063A85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9408" y="2170460"/>
              <a:ext cx="355411" cy="3025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BA3E5F-FCD3-5146-9725-66FFC6C9FDA2}"/>
                </a:ext>
              </a:extLst>
            </p:cNvPr>
            <p:cNvCxnSpPr>
              <a:cxnSpLocks/>
            </p:cNvCxnSpPr>
            <p:nvPr/>
          </p:nvCxnSpPr>
          <p:spPr>
            <a:xfrm>
              <a:off x="5338124" y="2856260"/>
              <a:ext cx="24111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E55B55-4E06-6F4B-8F97-BACE9AE2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366" y="2899478"/>
              <a:ext cx="0" cy="22416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0EE8F3-D227-7041-BBE7-01EE53696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008" y="3672850"/>
              <a:ext cx="152400" cy="204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002AED-5E68-BB4F-B8D4-8C3B7D9BA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092" y="2732008"/>
              <a:ext cx="582873" cy="103865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F640A5-E0C2-2544-ADCD-79FDF2FED6CD}"/>
                </a:ext>
              </a:extLst>
            </p:cNvPr>
            <p:cNvSpPr txBox="1"/>
            <p:nvPr/>
          </p:nvSpPr>
          <p:spPr>
            <a:xfrm>
              <a:off x="7575505" y="2656661"/>
              <a:ext cx="1539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Result of ALU affects the control of this MUX 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0154BB-8DA2-C24A-AB85-FA18A4279C68}"/>
              </a:ext>
            </a:extLst>
          </p:cNvPr>
          <p:cNvSpPr/>
          <p:nvPr/>
        </p:nvSpPr>
        <p:spPr>
          <a:xfrm>
            <a:off x="7569105" y="2598192"/>
            <a:ext cx="1484479" cy="7546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159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Single cycle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Components </a:t>
            </a:r>
            <a:r>
              <a:rPr lang="en-US" altLang="en-US" sz="2400" dirty="0"/>
              <a:t>and connections of  </a:t>
            </a:r>
            <a:r>
              <a:rPr lang="en-US" altLang="en-US" sz="2400" dirty="0" err="1"/>
              <a:t>datapath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Able to trace the </a:t>
            </a:r>
            <a:r>
              <a:rPr lang="en-US" altLang="en-US" sz="2400" dirty="0" err="1"/>
              <a:t>datapath</a:t>
            </a:r>
            <a:r>
              <a:rPr lang="en-US" altLang="en-US" sz="2400" dirty="0"/>
              <a:t> for each instruction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Thinking Question: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How to include </a:t>
            </a:r>
            <a:r>
              <a:rPr lang="en-US" altLang="en-US" sz="2400" dirty="0" err="1">
                <a:solidFill>
                  <a:srgbClr val="0070C0"/>
                </a:solidFill>
              </a:rPr>
              <a:t>addi</a:t>
            </a:r>
            <a:r>
              <a:rPr lang="en-US" altLang="en-US" sz="2400" dirty="0"/>
              <a:t> on the </a:t>
            </a:r>
            <a:r>
              <a:rPr lang="en-US" altLang="en-US" sz="2400" dirty="0" err="1"/>
              <a:t>datapath</a:t>
            </a:r>
            <a:r>
              <a:rPr lang="en-US" altLang="en-US" sz="2400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What’s ahead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Control design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906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Lecture 6c: A Complete Datapath</a:t>
            </a:r>
            <a:br>
              <a:rPr lang="en-US" altLang="en-US" sz="4000" dirty="0">
                <a:solidFill>
                  <a:srgbClr val="FF0000"/>
                </a:solidFill>
              </a:rPr>
            </a:br>
            <a:endParaRPr lang="en-US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50426-606F-2444-8CE6-BE5A496574C5}"/>
              </a:ext>
            </a:extLst>
          </p:cNvPr>
          <p:cNvSpPr txBox="1"/>
          <p:nvPr/>
        </p:nvSpPr>
        <p:spPr>
          <a:xfrm>
            <a:off x="2514600" y="3581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subset of MIPS Instructions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The Processor: Datapath </a:t>
            </a:r>
            <a:r>
              <a:rPr lang="en-US" altLang="en-US" sz="4000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We have built up </a:t>
            </a:r>
            <a:r>
              <a:rPr lang="en-US" altLang="en-US" sz="2400" dirty="0" err="1"/>
              <a:t>datapath</a:t>
            </a:r>
            <a:r>
              <a:rPr lang="en-US" altLang="en-US" sz="2400" dirty="0"/>
              <a:t> for each of the following instructions separately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arithmetic-logical instructions: 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add, sub, and, 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memory-reference instructions: 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control flow instructions: 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</a:rPr>
              <a:t>beq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eaLnBrk="1" hangingPunct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</a:rPr>
              <a:t>Now we’d combine these </a:t>
            </a:r>
            <a:r>
              <a:rPr lang="en-US" altLang="en-US" sz="2400" dirty="0" err="1">
                <a:solidFill>
                  <a:srgbClr val="000000"/>
                </a:solidFill>
              </a:rPr>
              <a:t>datapaths</a:t>
            </a:r>
            <a:r>
              <a:rPr lang="en-US" altLang="en-US" sz="2400" dirty="0">
                <a:solidFill>
                  <a:srgbClr val="000000"/>
                </a:solidFill>
              </a:rPr>
              <a:t> to form a complete </a:t>
            </a:r>
            <a:r>
              <a:rPr lang="en-US" altLang="en-US" sz="2400" dirty="0" err="1">
                <a:solidFill>
                  <a:srgbClr val="000000"/>
                </a:solidFill>
              </a:rPr>
              <a:t>datapath</a:t>
            </a:r>
            <a:r>
              <a:rPr lang="en-US" altLang="en-US" sz="2400" dirty="0">
                <a:solidFill>
                  <a:srgbClr val="000000"/>
                </a:solidFill>
              </a:rPr>
              <a:t> for the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 MUX (multiplexor) to split or join paths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MUX: multiple inputs, based on the control value, one, and only one of the inputs will pass through the MUX and become the output.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So each instruction is able to find its own way on the </a:t>
            </a:r>
            <a:r>
              <a:rPr lang="en-US" altLang="en-US" sz="2000" dirty="0" err="1">
                <a:solidFill>
                  <a:srgbClr val="000000"/>
                </a:solidFill>
              </a:rPr>
              <a:t>datapath</a:t>
            </a:r>
            <a:r>
              <a:rPr lang="en-US" altLang="en-US" sz="2000" dirty="0">
                <a:solidFill>
                  <a:srgbClr val="000000"/>
                </a:solidFill>
              </a:rPr>
              <a:t> by controlling MUX to appropriate setting.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Combining </a:t>
            </a:r>
            <a:r>
              <a:rPr lang="en-US" altLang="en-US" sz="3200" dirty="0" err="1">
                <a:solidFill>
                  <a:srgbClr val="FF0000"/>
                </a:solidFill>
              </a:rPr>
              <a:t>lw&amp;sw</a:t>
            </a:r>
            <a:r>
              <a:rPr lang="en-US" altLang="en-US" sz="3200" dirty="0">
                <a:solidFill>
                  <a:srgbClr val="FF0000"/>
                </a:solidFill>
              </a:rPr>
              <a:t> with R-type</a:t>
            </a:r>
          </a:p>
        </p:txBody>
      </p:sp>
      <p:pic>
        <p:nvPicPr>
          <p:cNvPr id="23556" name="Picture 4" descr="Datapath for lw, sw, and R-type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79560"/>
            <a:ext cx="6248400" cy="3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EAD0D-A1FD-4C4A-9350-3AE4BB265609}"/>
              </a:ext>
            </a:extLst>
          </p:cNvPr>
          <p:cNvSpPr txBox="1"/>
          <p:nvPr/>
        </p:nvSpPr>
        <p:spPr>
          <a:xfrm>
            <a:off x="533400" y="4769793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MUX1 (controlled </a:t>
            </a:r>
            <a:r>
              <a:rPr lang="en-US" sz="1600" dirty="0" err="1"/>
              <a:t>byALUSrc</a:t>
            </a:r>
            <a:r>
              <a:rPr lang="en-US" sz="1600" dirty="0"/>
              <a:t>): for R-type ReadData2 will pass through it; for </a:t>
            </a:r>
            <a:r>
              <a:rPr lang="en-US" sz="1600" dirty="0" err="1"/>
              <a:t>lw</a:t>
            </a:r>
            <a:r>
              <a:rPr lang="en-US" sz="1600" dirty="0"/>
              <a:t> &amp; </a:t>
            </a:r>
            <a:r>
              <a:rPr lang="en-US" sz="1600" dirty="0" err="1"/>
              <a:t>sw</a:t>
            </a:r>
            <a:r>
              <a:rPr lang="en-US" sz="1600" dirty="0"/>
              <a:t>, the sign extended value will pass through it; i.e. the 2</a:t>
            </a:r>
            <a:r>
              <a:rPr lang="en-US" sz="1600" baseline="30000" dirty="0"/>
              <a:t>nd</a:t>
            </a:r>
            <a:r>
              <a:rPr lang="en-US" sz="1600" dirty="0"/>
              <a:t> input to ALU will be either ReadData2 (R-type) or sign extended value (</a:t>
            </a:r>
            <a:r>
              <a:rPr lang="en-US" sz="1600" dirty="0" err="1"/>
              <a:t>lw</a:t>
            </a:r>
            <a:r>
              <a:rPr lang="en-US" sz="1600" dirty="0"/>
              <a:t>/</a:t>
            </a:r>
            <a:r>
              <a:rPr lang="en-US" sz="1600" dirty="0" err="1"/>
              <a:t>sw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MUX2 (controlled by </a:t>
            </a:r>
            <a:r>
              <a:rPr lang="en-US" sz="1600" dirty="0" err="1"/>
              <a:t>MemtoReg</a:t>
            </a:r>
            <a:r>
              <a:rPr lang="en-US" sz="1600" dirty="0"/>
              <a:t>): For R-type the ALU result (bypass DM) will be the </a:t>
            </a:r>
            <a:r>
              <a:rPr lang="en-US" sz="1600" dirty="0" err="1"/>
              <a:t>WriteData</a:t>
            </a:r>
            <a:r>
              <a:rPr lang="en-US" sz="1600" dirty="0"/>
              <a:t> for Registers, for </a:t>
            </a:r>
            <a:r>
              <a:rPr lang="en-US" sz="1600" dirty="0" err="1"/>
              <a:t>lw</a:t>
            </a:r>
            <a:r>
              <a:rPr lang="en-US" sz="1600" dirty="0"/>
              <a:t> the </a:t>
            </a:r>
            <a:r>
              <a:rPr lang="en-US" sz="1600" dirty="0" err="1"/>
              <a:t>ReadData</a:t>
            </a:r>
            <a:r>
              <a:rPr lang="en-US" sz="1600" dirty="0"/>
              <a:t> from DM will be the </a:t>
            </a:r>
            <a:r>
              <a:rPr lang="en-US" sz="1600" dirty="0" err="1"/>
              <a:t>WriteData</a:t>
            </a:r>
            <a:r>
              <a:rPr lang="en-US" sz="1600" dirty="0"/>
              <a:t> for Registers.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The Complete Datapath </a:t>
            </a:r>
          </a:p>
        </p:txBody>
      </p:sp>
      <p:pic>
        <p:nvPicPr>
          <p:cNvPr id="25604" name="Picture 4" descr="The Complete Datapath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367FA-1D24-D342-9AD9-5F7136ADDE6D}"/>
              </a:ext>
            </a:extLst>
          </p:cNvPr>
          <p:cNvSpPr txBox="1"/>
          <p:nvPr/>
        </p:nvSpPr>
        <p:spPr>
          <a:xfrm>
            <a:off x="533400" y="5638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Details on how to form the complete </a:t>
            </a:r>
            <a:r>
              <a:rPr lang="en-US" sz="1800" dirty="0" err="1"/>
              <a:t>datapath</a:t>
            </a:r>
            <a:r>
              <a:rPr lang="en-US" sz="1800" dirty="0"/>
              <a:t> will not be further discussed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CCB-FE9A-A442-9C77-EB78BCD0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5801"/>
            <a:ext cx="7772400" cy="291465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Now we’d trace/verify if the complete </a:t>
            </a:r>
            <a:r>
              <a:rPr lang="en-US" sz="2800" dirty="0" err="1">
                <a:solidFill>
                  <a:schemeClr val="tx1"/>
                </a:solidFill>
              </a:rPr>
              <a:t>datapath</a:t>
            </a:r>
            <a:r>
              <a:rPr lang="en-US" sz="2800" dirty="0">
                <a:solidFill>
                  <a:schemeClr val="tx1"/>
                </a:solidFill>
              </a:rPr>
              <a:t> does work for these instructions.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Critical path: </a:t>
            </a:r>
            <a:r>
              <a:rPr lang="en-US" sz="2800" dirty="0">
                <a:solidFill>
                  <a:schemeClr val="tx1"/>
                </a:solidFill>
              </a:rPr>
              <a:t>the part of the </a:t>
            </a:r>
            <a:r>
              <a:rPr lang="en-US" sz="2800" dirty="0" err="1">
                <a:solidFill>
                  <a:schemeClr val="tx1"/>
                </a:solidFill>
              </a:rPr>
              <a:t>datapath</a:t>
            </a:r>
            <a:r>
              <a:rPr lang="en-US" sz="2800" dirty="0">
                <a:solidFill>
                  <a:schemeClr val="tx1"/>
                </a:solidFill>
              </a:rPr>
              <a:t> significant to the execution of the instruction.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9A6F6-6A16-454A-AEAA-B8ABA03B8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R-type (and, or, add, sub)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lw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sw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beq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The Complete Datapath </a:t>
            </a:r>
          </a:p>
        </p:txBody>
      </p:sp>
      <p:pic>
        <p:nvPicPr>
          <p:cNvPr id="25604" name="Picture 4" descr="The Complete Datapath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367FA-1D24-D342-9AD9-5F7136ADDE6D}"/>
              </a:ext>
            </a:extLst>
          </p:cNvPr>
          <p:cNvSpPr txBox="1"/>
          <p:nvPr/>
        </p:nvSpPr>
        <p:spPr>
          <a:xfrm>
            <a:off x="533400" y="5638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Details on how to form the complete </a:t>
            </a:r>
            <a:r>
              <a:rPr lang="en-US" sz="1800" dirty="0" err="1"/>
              <a:t>datapath</a:t>
            </a:r>
            <a:r>
              <a:rPr lang="en-US" sz="1800" dirty="0"/>
              <a:t> will not be further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151477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R-type</a:t>
            </a:r>
          </a:p>
        </p:txBody>
      </p:sp>
      <p:pic>
        <p:nvPicPr>
          <p:cNvPr id="25604" name="Picture 4" descr="R-type tracing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E5908-A166-7740-9FA4-A484170719BA}"/>
              </a:ext>
            </a:extLst>
          </p:cNvPr>
          <p:cNvCxnSpPr>
            <a:cxnSpLocks/>
          </p:cNvCxnSpPr>
          <p:nvPr/>
        </p:nvCxnSpPr>
        <p:spPr>
          <a:xfrm>
            <a:off x="952500" y="1828800"/>
            <a:ext cx="5715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26F898-6436-F742-89B4-1BE535302A6E}"/>
              </a:ext>
            </a:extLst>
          </p:cNvPr>
          <p:cNvCxnSpPr>
            <a:cxnSpLocks/>
          </p:cNvCxnSpPr>
          <p:nvPr/>
        </p:nvCxnSpPr>
        <p:spPr>
          <a:xfrm>
            <a:off x="6781800" y="3946478"/>
            <a:ext cx="228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D67FBB-CAD3-1548-B998-0C38E91A4E3B}"/>
              </a:ext>
            </a:extLst>
          </p:cNvPr>
          <p:cNvCxnSpPr>
            <a:cxnSpLocks/>
          </p:cNvCxnSpPr>
          <p:nvPr/>
        </p:nvCxnSpPr>
        <p:spPr>
          <a:xfrm>
            <a:off x="6896100" y="4953000"/>
            <a:ext cx="1485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2637FD-CAAE-CB42-A82C-25599F3A8D70}"/>
              </a:ext>
            </a:extLst>
          </p:cNvPr>
          <p:cNvCxnSpPr>
            <a:cxnSpLocks/>
          </p:cNvCxnSpPr>
          <p:nvPr/>
        </p:nvCxnSpPr>
        <p:spPr>
          <a:xfrm>
            <a:off x="6946142" y="3962400"/>
            <a:ext cx="0" cy="990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453221" y="5334000"/>
            <a:ext cx="2899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highlighted is the execution path for R-type instructions. Here we not consider the input to the ALU control unit yet.</a:t>
            </a:r>
          </a:p>
        </p:txBody>
      </p:sp>
      <p:grpSp>
        <p:nvGrpSpPr>
          <p:cNvPr id="25616" name="Group 25615" descr="R-type trace lines" title="Figure">
            <a:extLst>
              <a:ext uri="{FF2B5EF4-FFF2-40B4-BE49-F238E27FC236}">
                <a16:creationId xmlns:a16="http://schemas.microsoft.com/office/drawing/2014/main" id="{4C767D78-B2EC-9441-97DB-68017DE976A1}"/>
              </a:ext>
            </a:extLst>
          </p:cNvPr>
          <p:cNvGrpSpPr/>
          <p:nvPr/>
        </p:nvGrpSpPr>
        <p:grpSpPr>
          <a:xfrm>
            <a:off x="304800" y="1371600"/>
            <a:ext cx="8534400" cy="4493525"/>
            <a:chOff x="304800" y="1371600"/>
            <a:chExt cx="8534400" cy="44935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/>
            <p:nvPr/>
          </p:nvCxnSpPr>
          <p:spPr>
            <a:xfrm>
              <a:off x="838200" y="3295934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295400" y="2438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42900" y="3352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13360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37160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81C86-9BC3-EA40-B962-566ED2F9E6C9}"/>
                </a:ext>
              </a:extLst>
            </p:cNvPr>
            <p:cNvCxnSpPr/>
            <p:nvPr/>
          </p:nvCxnSpPr>
          <p:spPr>
            <a:xfrm>
              <a:off x="7632511" y="2138149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68E43A-0FC4-9A4E-9B29-5F30C0C76E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733800"/>
              <a:ext cx="232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581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1E2E0C-E011-6744-BB46-235F6C7999BF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4114800"/>
              <a:ext cx="12157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D977C7-3707-604B-8335-40AEB602213F}"/>
                </a:ext>
              </a:extLst>
            </p:cNvPr>
            <p:cNvCxnSpPr/>
            <p:nvPr/>
          </p:nvCxnSpPr>
          <p:spPr>
            <a:xfrm>
              <a:off x="3581400" y="3962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37782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279EA3-BF7C-FE46-832D-D4415B04B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3946478"/>
              <a:ext cx="533400" cy="1592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791200" y="4114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C9FBCA-5B5B-2540-978C-C8B5F06772CC}"/>
                </a:ext>
              </a:extLst>
            </p:cNvPr>
            <p:cNvCxnSpPr/>
            <p:nvPr/>
          </p:nvCxnSpPr>
          <p:spPr>
            <a:xfrm>
              <a:off x="8233012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2B1A39-9C4D-C248-B51C-CA13973F0707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112525"/>
              <a:ext cx="190500" cy="22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E9AF98-6843-D140-8F03-5DED721B7062}"/>
                </a:ext>
              </a:extLst>
            </p:cNvPr>
            <p:cNvCxnSpPr/>
            <p:nvPr/>
          </p:nvCxnSpPr>
          <p:spPr>
            <a:xfrm>
              <a:off x="3581400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9DA691-2410-9643-B983-DF113530F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5865125"/>
              <a:ext cx="51645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3FCC6F-C594-DD41-96C9-7F69AE08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1371600"/>
              <a:ext cx="0" cy="76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28800"/>
              <a:ext cx="0" cy="14671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0" cy="912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" y="137160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EBC1F-7E0B-3E4C-81F7-B799DE81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4343400"/>
              <a:ext cx="0" cy="15217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78129-1E5C-AC47-94F3-B9D1C39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3434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A50B70-41EE-A64E-ABBB-976CE1548F9F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4112525"/>
              <a:ext cx="0" cy="1752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341" y="184358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11E771-A08A-204F-B0A7-24CCEAE4B276}"/>
                </a:ext>
              </a:extLst>
            </p:cNvPr>
            <p:cNvCxnSpPr>
              <a:cxnSpLocks/>
            </p:cNvCxnSpPr>
            <p:nvPr/>
          </p:nvCxnSpPr>
          <p:spPr>
            <a:xfrm>
              <a:off x="5494931" y="3891317"/>
              <a:ext cx="296268" cy="2212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61F87A-EC13-B04E-9D5E-A6889E99F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3954439"/>
              <a:ext cx="258169" cy="21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E68890-1267-1E45-8F20-4F491416A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416" y="4123898"/>
              <a:ext cx="258169" cy="21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22B90B-0067-FE40-A167-A78F4F72646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5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FF0000"/>
                </a:solidFill>
              </a:rPr>
              <a:t>lw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25604" name="Picture 4" descr="Datapath tracing for lw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562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68E43A-0FC4-9A4E-9B29-5F30C0C76EEA}"/>
              </a:ext>
            </a:extLst>
          </p:cNvPr>
          <p:cNvCxnSpPr>
            <a:cxnSpLocks/>
          </p:cNvCxnSpPr>
          <p:nvPr/>
        </p:nvCxnSpPr>
        <p:spPr>
          <a:xfrm>
            <a:off x="1905000" y="3733800"/>
            <a:ext cx="2320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453221" y="5334000"/>
            <a:ext cx="2899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1E771-A08A-204F-B0A7-24CCEAE4B276}"/>
              </a:ext>
            </a:extLst>
          </p:cNvPr>
          <p:cNvCxnSpPr>
            <a:cxnSpLocks/>
          </p:cNvCxnSpPr>
          <p:nvPr/>
        </p:nvCxnSpPr>
        <p:spPr>
          <a:xfrm flipV="1">
            <a:off x="5717843" y="4112526"/>
            <a:ext cx="127381" cy="2035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3B5190-0A23-3040-8C06-F2E8561E3881}"/>
              </a:ext>
            </a:extLst>
          </p:cNvPr>
          <p:cNvCxnSpPr>
            <a:cxnSpLocks/>
          </p:cNvCxnSpPr>
          <p:nvPr/>
        </p:nvCxnSpPr>
        <p:spPr>
          <a:xfrm flipH="1">
            <a:off x="3048000" y="3581400"/>
            <a:ext cx="30707" cy="301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46C153-94D8-7942-B217-842B45141C61}"/>
              </a:ext>
            </a:extLst>
          </p:cNvPr>
          <p:cNvGrpSpPr/>
          <p:nvPr/>
        </p:nvGrpSpPr>
        <p:grpSpPr>
          <a:xfrm>
            <a:off x="304800" y="1371600"/>
            <a:ext cx="8534400" cy="4493525"/>
            <a:chOff x="304800" y="1371600"/>
            <a:chExt cx="8534400" cy="44935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9E5908-A166-7740-9FA4-A484170719BA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28800"/>
              <a:ext cx="571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3352800"/>
              <a:ext cx="381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295400" y="2438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42900" y="3352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13360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descr="lw tracing lines" title="Figure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37160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81C86-9BC3-EA40-B962-566ED2F9E6C9}"/>
                </a:ext>
              </a:extLst>
            </p:cNvPr>
            <p:cNvCxnSpPr/>
            <p:nvPr/>
          </p:nvCxnSpPr>
          <p:spPr>
            <a:xfrm>
              <a:off x="7632511" y="2138149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581400"/>
              <a:ext cx="910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1E2E0C-E011-6744-BB46-235F6C7999B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842414"/>
              <a:ext cx="28888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D977C7-3707-604B-8335-40AEB602213F}"/>
                </a:ext>
              </a:extLst>
            </p:cNvPr>
            <p:cNvCxnSpPr/>
            <p:nvPr/>
          </p:nvCxnSpPr>
          <p:spPr>
            <a:xfrm>
              <a:off x="3581400" y="3962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37782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279EA3-BF7C-FE46-832D-D4415B04B902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12" y="3955008"/>
              <a:ext cx="415119" cy="187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791200" y="4114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26F898-6436-F742-89B4-1BE535302A6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3946478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67FBB-CAD3-1548-B998-0C38E91A4E3B}"/>
                </a:ext>
              </a:extLst>
            </p:cNvPr>
            <p:cNvCxnSpPr>
              <a:cxnSpLocks/>
            </p:cNvCxnSpPr>
            <p:nvPr/>
          </p:nvCxnSpPr>
          <p:spPr>
            <a:xfrm>
              <a:off x="2188760" y="5048534"/>
              <a:ext cx="22308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E9AF98-6843-D140-8F03-5DED721B7062}"/>
                </a:ext>
              </a:extLst>
            </p:cNvPr>
            <p:cNvCxnSpPr/>
            <p:nvPr/>
          </p:nvCxnSpPr>
          <p:spPr>
            <a:xfrm>
              <a:off x="3581400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9DA691-2410-9643-B983-DF113530F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5865125"/>
              <a:ext cx="51645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3FCC6F-C594-DD41-96C9-7F69AE08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1371600"/>
              <a:ext cx="0" cy="76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43584"/>
              <a:ext cx="0" cy="1509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0" cy="912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" y="137160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EBC1F-7E0B-3E4C-81F7-B799DE81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4343400"/>
              <a:ext cx="0" cy="15217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2637FD-CAAE-CB42-A82C-25599F3A8D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116" y="4341126"/>
              <a:ext cx="0" cy="76313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78129-1E5C-AC47-94F3-B9D1C39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166582" y="4133566"/>
              <a:ext cx="22178" cy="97069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A50B70-41EE-A64E-ABBB-976CE1548F9F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4112525"/>
              <a:ext cx="0" cy="1752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341" y="184358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61F87A-EC13-B04E-9D5E-A6889E99FD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777587"/>
              <a:ext cx="258169" cy="2115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E68890-1267-1E45-8F20-4F491416A4D3}"/>
                </a:ext>
              </a:extLst>
            </p:cNvPr>
            <p:cNvCxnSpPr>
              <a:cxnSpLocks/>
            </p:cNvCxnSpPr>
            <p:nvPr/>
          </p:nvCxnSpPr>
          <p:spPr>
            <a:xfrm>
              <a:off x="8485781" y="3955008"/>
              <a:ext cx="353419" cy="1592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2755A9-F24D-7A47-90E7-4CB3B97C5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1819701"/>
              <a:ext cx="3412" cy="3138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604B2FB-E7E7-6C4D-A9F4-FC78A061D71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5104262"/>
              <a:ext cx="433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9ADF0-43F7-B74D-8C82-670FC4F0E5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09" y="4341126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5190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397</Words>
  <Application>Microsoft Macintosh PowerPoint</Application>
  <PresentationFormat>On-screen Show (4:3)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Courier New</vt:lpstr>
      <vt:lpstr>Times New Roman</vt:lpstr>
      <vt:lpstr>Default Design</vt:lpstr>
      <vt:lpstr>Lecture 6c: A Complete Datapath</vt:lpstr>
      <vt:lpstr>Lecture 6c: A Complete Datapath </vt:lpstr>
      <vt:lpstr>The Processor: Datapath  </vt:lpstr>
      <vt:lpstr>Combining lw&amp;sw with R-type</vt:lpstr>
      <vt:lpstr>The Complete Datapath </vt:lpstr>
      <vt:lpstr>Now we’d trace/verify if the complete datapath does work for these instructions.  Critical path: the part of the datapath significant to the execution of the instruction.</vt:lpstr>
      <vt:lpstr>The Complete Datapath </vt:lpstr>
      <vt:lpstr>R-type</vt:lpstr>
      <vt:lpstr>lw</vt:lpstr>
      <vt:lpstr>sw</vt:lpstr>
      <vt:lpstr>beq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Processor: Datapath</dc:title>
  <dc:creator>lyang</dc:creator>
  <cp:lastModifiedBy>Microsoft Office User</cp:lastModifiedBy>
  <cp:revision>40</cp:revision>
  <dcterms:created xsi:type="dcterms:W3CDTF">2003-07-23T18:48:42Z</dcterms:created>
  <dcterms:modified xsi:type="dcterms:W3CDTF">2021-06-02T15:18:55Z</dcterms:modified>
</cp:coreProperties>
</file>