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256" r:id="rId3"/>
    <p:sldId id="273" r:id="rId4"/>
    <p:sldId id="278" r:id="rId5"/>
    <p:sldId id="277" r:id="rId6"/>
    <p:sldId id="265" r:id="rId7"/>
    <p:sldId id="279" r:id="rId8"/>
    <p:sldId id="259" r:id="rId9"/>
    <p:sldId id="288" r:id="rId10"/>
    <p:sldId id="266" r:id="rId11"/>
    <p:sldId id="268" r:id="rId12"/>
    <p:sldId id="290" r:id="rId13"/>
    <p:sldId id="291" r:id="rId14"/>
    <p:sldId id="267" r:id="rId15"/>
    <p:sldId id="276" r:id="rId16"/>
    <p:sldId id="269" r:id="rId17"/>
    <p:sldId id="272" r:id="rId18"/>
    <p:sldId id="29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7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0"/>
    <p:restoredTop sz="90959"/>
  </p:normalViewPr>
  <p:slideViewPr>
    <p:cSldViewPr>
      <p:cViewPr varScale="1">
        <p:scale>
          <a:sx n="99" d="100"/>
          <a:sy n="99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B9E9EE-2BE7-4AE4-BB1B-453F19208C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518934-6125-490E-9ED0-71BC7197E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15D955-3DA6-4F4E-883F-48633DB10F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7B5F7-0791-43D5-AEE9-07460BDBA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60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1A437B-EC01-4120-AEE0-BFFD257025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4EE28D-3D81-4B26-91AD-9493E5C228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90A6A9-843D-4B82-B1DA-25C6E47F6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302DC-3FA1-4B53-A301-DC4AC69510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77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9E6BA-3D23-4478-A1F2-C18D02A0F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9B0601-D683-4DBD-8834-4027DBD4A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EB42FE-3C40-4E85-BCD4-1CAAB54998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102C7-BCF5-4E0A-9FF8-FBE7D18EC5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70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536501-A61C-4472-87FC-F3FCECFD4D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F25EC3-8E76-4983-8742-63966F868D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9864BC-EA80-4E03-8923-B2EC87EA55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5A3D1-1298-449E-B320-3336EAE7CD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58CD6E-B3D4-488F-99F1-FE2A91AFD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A46FC3-6C7F-45D6-B6D7-30219445B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E1E619-F0BF-4487-8E52-09D0178BB9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BB3AC-E9A1-4E55-A846-43B0B9F44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26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54E40B-E222-4B58-A5C8-13AD7830CA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A0ADC1-A15F-4AEE-B48D-20E597FBFD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BDEB21-BFB4-4746-ADF4-EAE81C917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41203-9813-4CF4-90E7-BB053B023B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98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5AF6C1-1ABB-470B-8968-ECCFD106CC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2D9253-D1BD-47C7-8CCD-A8CFE4EC4F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F263A8-1525-42A8-8AC8-5966A20CA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B4050-F319-4179-8A42-6D40807229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22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6E441C-71C7-458C-B38D-40DA8978B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C15471-712E-4509-8682-765AD9BF47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0C7C62-4236-4F43-860C-7544151F84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845F3-0844-405E-BC00-5D8C719FEA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59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F7C4A19-EACB-4C33-B675-647AEA43B4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14C00B-5A6B-4DDB-8B5D-3893FA023B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77DB1D-BDCE-45B1-AA57-F7089645A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6F89B-5D27-4CF1-A045-196A1C53A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84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B44B6-AD93-49CC-BF54-6C692C9FA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113F8-54F6-4A38-9CC7-FE7C2358AB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748D5-0AD9-4FBF-A436-B04DA8CB1D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7E3E82-8876-42E2-B822-67FD15CAB3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59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F351F-47CA-4840-852B-B91D01EDFC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7D665-71C2-4B7A-A785-BC5F62127E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032D1-FEAF-43BE-9E22-42F8897AF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46845-DE7E-48B6-B2EE-0A09282C22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07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FA35574-7E02-41BD-A4E6-E3806350D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632BAA-52CA-4F83-A8D2-92EE1FEDC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DC20B1-9F9D-41DE-8C55-89269CDAFB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DDCA469-43E3-45C5-B4B7-30731D8C9F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D209D88-7FB5-4E54-91BF-500F34E234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BE3F96-B654-4C40-B411-DF854849D7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6e-MainControl/0_c7hk5vv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6e: </a:t>
            </a:r>
            <a:r>
              <a:rPr lang="en-US" altLang="en-US" dirty="0">
                <a:solidFill>
                  <a:srgbClr val="FF0000"/>
                </a:solidFill>
              </a:rPr>
              <a:t>Main Control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6e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BAF0263-A6AC-484E-985D-4079142EF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Strategies in Designing the Main Control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BE892B2-04C7-4E25-9101-4E63317DA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238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Background</a:t>
            </a:r>
          </a:p>
          <a:p>
            <a:pPr lvl="1" eaLnBrk="1" hangingPunct="1"/>
            <a:r>
              <a:rPr lang="en-US" altLang="en-US" sz="2000" dirty="0"/>
              <a:t>How </a:t>
            </a:r>
            <a:r>
              <a:rPr lang="en-US" altLang="en-US" sz="2000" dirty="0" err="1"/>
              <a:t>ALUOp</a:t>
            </a:r>
            <a:r>
              <a:rPr lang="en-US" altLang="en-US" sz="2000" dirty="0"/>
              <a:t> generated?</a:t>
            </a:r>
          </a:p>
          <a:p>
            <a:pPr lvl="1" eaLnBrk="1" hangingPunct="1"/>
            <a:r>
              <a:rPr lang="en-US" altLang="en-US" sz="2000" dirty="0"/>
              <a:t>How MUXs controlled?</a:t>
            </a:r>
          </a:p>
          <a:p>
            <a:pPr lvl="1" eaLnBrk="1" hangingPunct="1"/>
            <a:r>
              <a:rPr lang="en-US" altLang="en-US" sz="2000" dirty="0"/>
              <a:t>When and how to set memory read and write signals?</a:t>
            </a:r>
          </a:p>
          <a:p>
            <a:pPr lvl="1" eaLnBrk="1" hangingPunct="1"/>
            <a:r>
              <a:rPr lang="en-US" altLang="en-US" sz="2000" dirty="0"/>
              <a:t>When and how to set registers read signal?</a:t>
            </a:r>
          </a:p>
          <a:p>
            <a:pPr eaLnBrk="1" hangingPunct="1"/>
            <a:r>
              <a:rPr lang="en-US" altLang="en-US" sz="2400" dirty="0"/>
              <a:t>Control signals</a:t>
            </a:r>
          </a:p>
          <a:p>
            <a:pPr lvl="1" eaLnBrk="1" hangingPunct="1"/>
            <a:r>
              <a:rPr lang="en-US" altLang="en-US" sz="2000" dirty="0" err="1"/>
              <a:t>RegDst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RegWrite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ALUSrc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ALUOp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MemWrite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MemRead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MemToReg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PCSrc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From the instruction’s opcode, all the above signals but one (</a:t>
            </a:r>
            <a:r>
              <a:rPr lang="en-US" altLang="en-US" sz="2000" dirty="0" err="1"/>
              <a:t>PCSrc</a:t>
            </a:r>
            <a:r>
              <a:rPr lang="en-US" altLang="en-US" sz="2000" dirty="0"/>
              <a:t>) can be generated</a:t>
            </a:r>
          </a:p>
          <a:p>
            <a:pPr lvl="1" eaLnBrk="1" hangingPunct="1"/>
            <a:r>
              <a:rPr lang="en-US" altLang="en-US" sz="2000" dirty="0" err="1"/>
              <a:t>PCSrc</a:t>
            </a:r>
            <a:r>
              <a:rPr lang="en-US" altLang="en-US" sz="2000" dirty="0"/>
              <a:t> needs the result of ALU comparison (zero) and a control signal Branch control signal: </a:t>
            </a:r>
            <a:r>
              <a:rPr lang="en-US" altLang="en-US" sz="2000" dirty="0" err="1"/>
              <a:t>PCSrc</a:t>
            </a:r>
            <a:r>
              <a:rPr lang="en-US" altLang="en-US" sz="2000" dirty="0"/>
              <a:t>=zero and Branch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BD7A956-FD33-4E60-BC65-6D4892AF5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Strategies: Role of the Control Signals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EACBD8-AA8A-49F7-90A0-9695E94B9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RegDst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R-type instructions, such as </a:t>
            </a:r>
            <a:r>
              <a:rPr lang="en-US" altLang="en-US" sz="2000" i="1" dirty="0">
                <a:solidFill>
                  <a:srgbClr val="0070C0"/>
                </a:solidFill>
              </a:rPr>
              <a:t>add R12, R15, R16</a:t>
            </a:r>
            <a:r>
              <a:rPr lang="en-US" altLang="en-US" sz="2000" dirty="0"/>
              <a:t>, Instruction[15-11], i.e. the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register number (i.e. </a:t>
            </a:r>
            <a:r>
              <a:rPr lang="en-US" altLang="en-US" sz="2000" dirty="0" err="1"/>
              <a:t>rd</a:t>
            </a:r>
            <a:r>
              <a:rPr lang="en-US" altLang="en-US" sz="2000" dirty="0"/>
              <a:t>) should be used to write the register file. So, </a:t>
            </a:r>
            <a:r>
              <a:rPr lang="en-US" altLang="en-US" sz="2000" dirty="0" err="1"/>
              <a:t>RegDst</a:t>
            </a:r>
            <a:r>
              <a:rPr lang="en-US" altLang="en-US" sz="2000" dirty="0"/>
              <a:t> should be set to 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</a:t>
            </a:r>
            <a:r>
              <a:rPr lang="en-US" altLang="en-US" sz="2000" dirty="0" err="1"/>
              <a:t>lw</a:t>
            </a:r>
            <a:r>
              <a:rPr lang="en-US" altLang="en-US" sz="2000" dirty="0"/>
              <a:t>, such as </a:t>
            </a:r>
            <a:r>
              <a:rPr lang="en-US" altLang="en-US" sz="2000" i="1" dirty="0" err="1">
                <a:solidFill>
                  <a:srgbClr val="0070C0"/>
                </a:solidFill>
              </a:rPr>
              <a:t>lw</a:t>
            </a:r>
            <a:r>
              <a:rPr lang="en-US" altLang="en-US" sz="2000" i="1" dirty="0">
                <a:solidFill>
                  <a:srgbClr val="0070C0"/>
                </a:solidFill>
              </a:rPr>
              <a:t> R12, 0x0100(R15),</a:t>
            </a:r>
            <a:r>
              <a:rPr lang="en-US" altLang="en-US" sz="2000" dirty="0">
                <a:solidFill>
                  <a:srgbClr val="0070C0"/>
                </a:solidFill>
              </a:rPr>
              <a:t>  </a:t>
            </a:r>
            <a:r>
              <a:rPr lang="en-US" altLang="en-US" sz="2000" dirty="0"/>
              <a:t>Instruction[20-16], i.e. the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register number should be used to write the register file. So, </a:t>
            </a:r>
            <a:r>
              <a:rPr lang="en-US" altLang="en-US" sz="2000" dirty="0" err="1"/>
              <a:t>RegDst</a:t>
            </a:r>
            <a:r>
              <a:rPr lang="en-US" altLang="en-US" sz="2000" dirty="0"/>
              <a:t> should be set to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ALUSrc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R-type and </a:t>
            </a:r>
            <a:r>
              <a:rPr lang="en-US" altLang="en-US" sz="2000" dirty="0" err="1"/>
              <a:t>beq</a:t>
            </a:r>
            <a:r>
              <a:rPr lang="en-US" altLang="en-US" sz="2000" dirty="0"/>
              <a:t> instructions, the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register read should be fed to ALU, so </a:t>
            </a:r>
            <a:r>
              <a:rPr lang="en-US" altLang="en-US" sz="2000" dirty="0" err="1"/>
              <a:t>ALUSrc</a:t>
            </a:r>
            <a:r>
              <a:rPr lang="en-US" altLang="en-US" sz="2000" dirty="0"/>
              <a:t> should be set to 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</a:t>
            </a:r>
            <a:r>
              <a:rPr lang="en-US" altLang="en-US" sz="2000" dirty="0" err="1"/>
              <a:t>lw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sw</a:t>
            </a:r>
            <a:r>
              <a:rPr lang="en-US" altLang="en-US" sz="2000" dirty="0"/>
              <a:t>, the offset with sign extension should be fed to ALU, so </a:t>
            </a:r>
            <a:r>
              <a:rPr lang="en-US" altLang="en-US" sz="2000" dirty="0" err="1"/>
              <a:t>ALUSrc</a:t>
            </a:r>
            <a:r>
              <a:rPr lang="en-US" altLang="en-US" sz="2000" dirty="0"/>
              <a:t> should be set to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Similar analysis for other signals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BD7A956-FD33-4E60-BC65-6D4892AF5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685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Strategies: Instructions =&gt; Control Signal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50D37-EAC3-5144-A426-73E0F70777F2}"/>
              </a:ext>
            </a:extLst>
          </p:cNvPr>
          <p:cNvSpPr txBox="1"/>
          <p:nvPr/>
        </p:nvSpPr>
        <p:spPr>
          <a:xfrm>
            <a:off x="685800" y="16002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Tracing each instruction’s </a:t>
            </a:r>
            <a:r>
              <a:rPr lang="en-US" dirty="0" err="1"/>
              <a:t>datapath</a:t>
            </a:r>
            <a:r>
              <a:rPr lang="en-US" dirty="0"/>
              <a:t> =&gt; get the control values</a:t>
            </a:r>
          </a:p>
          <a:p>
            <a:endParaRPr lang="en-US" dirty="0"/>
          </a:p>
          <a:p>
            <a:r>
              <a:rPr lang="en-US" dirty="0"/>
              <a:t>We’ve given R-type instruction example </a:t>
            </a:r>
          </a:p>
          <a:p>
            <a:r>
              <a:rPr lang="en-US" dirty="0"/>
              <a:t>We’ll give one more example: </a:t>
            </a:r>
            <a:r>
              <a:rPr lang="en-US" dirty="0" err="1"/>
              <a:t>lw</a:t>
            </a:r>
            <a:endParaRPr lang="en-US" dirty="0"/>
          </a:p>
          <a:p>
            <a:endParaRPr lang="en-US" dirty="0"/>
          </a:p>
          <a:p>
            <a:r>
              <a:rPr lang="en-US" dirty="0"/>
              <a:t>Practice: do the same for </a:t>
            </a:r>
            <a:r>
              <a:rPr lang="en-US" dirty="0" err="1"/>
              <a:t>sw</a:t>
            </a:r>
            <a:r>
              <a:rPr lang="en-US" dirty="0"/>
              <a:t> and </a:t>
            </a:r>
            <a:r>
              <a:rPr lang="en-US" dirty="0" err="1"/>
              <a:t>beq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figure out controls values for each instruction =&gt; construct a </a:t>
            </a:r>
            <a:r>
              <a:rPr lang="en-US" dirty="0">
                <a:solidFill>
                  <a:srgbClr val="C00000"/>
                </a:solidFill>
              </a:rPr>
              <a:t>truth table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495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Control Values for </a:t>
            </a:r>
            <a:r>
              <a:rPr lang="en-US" altLang="en-US" sz="3600" dirty="0" err="1">
                <a:solidFill>
                  <a:srgbClr val="FF0000"/>
                </a:solidFill>
              </a:rPr>
              <a:t>lw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25604" name="Picture 4" descr="Datapath tracing for lw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408562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ED4C8B-2C4D-F140-A2E0-0DA33FC48CF0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803751-F859-7349-B1FC-C5F6545F4328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68E43A-0FC4-9A4E-9B29-5F30C0C76EEA}"/>
              </a:ext>
            </a:extLst>
          </p:cNvPr>
          <p:cNvCxnSpPr>
            <a:cxnSpLocks/>
          </p:cNvCxnSpPr>
          <p:nvPr/>
        </p:nvCxnSpPr>
        <p:spPr>
          <a:xfrm>
            <a:off x="1905000" y="3733800"/>
            <a:ext cx="2320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607" name="TextBox 25606">
            <a:extLst>
              <a:ext uri="{FF2B5EF4-FFF2-40B4-BE49-F238E27FC236}">
                <a16:creationId xmlns:a16="http://schemas.microsoft.com/office/drawing/2014/main" id="{2700A7FE-98E7-DB4B-B364-88863F1ED9E6}"/>
              </a:ext>
            </a:extLst>
          </p:cNvPr>
          <p:cNvSpPr txBox="1"/>
          <p:nvPr/>
        </p:nvSpPr>
        <p:spPr>
          <a:xfrm>
            <a:off x="453221" y="5334000"/>
            <a:ext cx="2899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1E771-A08A-204F-B0A7-24CCEAE4B276}"/>
              </a:ext>
            </a:extLst>
          </p:cNvPr>
          <p:cNvCxnSpPr>
            <a:cxnSpLocks/>
          </p:cNvCxnSpPr>
          <p:nvPr/>
        </p:nvCxnSpPr>
        <p:spPr>
          <a:xfrm flipV="1">
            <a:off x="5717843" y="4112526"/>
            <a:ext cx="127381" cy="2035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3B5190-0A23-3040-8C06-F2E8561E3881}"/>
              </a:ext>
            </a:extLst>
          </p:cNvPr>
          <p:cNvCxnSpPr>
            <a:cxnSpLocks/>
          </p:cNvCxnSpPr>
          <p:nvPr/>
        </p:nvCxnSpPr>
        <p:spPr>
          <a:xfrm flipH="1">
            <a:off x="3048000" y="3581400"/>
            <a:ext cx="30707" cy="301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46C153-94D8-7942-B217-842B45141C61}"/>
              </a:ext>
            </a:extLst>
          </p:cNvPr>
          <p:cNvGrpSpPr/>
          <p:nvPr/>
        </p:nvGrpSpPr>
        <p:grpSpPr>
          <a:xfrm>
            <a:off x="304800" y="1371600"/>
            <a:ext cx="8534400" cy="4493525"/>
            <a:chOff x="304800" y="1371600"/>
            <a:chExt cx="8534400" cy="44935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9E5908-A166-7740-9FA4-A484170719BA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" y="1828800"/>
              <a:ext cx="5715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7EC7F5-5C8D-BF48-A2A2-50CB6B5AD5EC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3352800"/>
              <a:ext cx="381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DFB5BB-4B49-E444-B92F-8A7D3552F53E}"/>
                </a:ext>
              </a:extLst>
            </p:cNvPr>
            <p:cNvCxnSpPr/>
            <p:nvPr/>
          </p:nvCxnSpPr>
          <p:spPr>
            <a:xfrm>
              <a:off x="1295400" y="2438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BE7A21-2608-6440-923D-607F36B32E81}"/>
                </a:ext>
              </a:extLst>
            </p:cNvPr>
            <p:cNvCxnSpPr/>
            <p:nvPr/>
          </p:nvCxnSpPr>
          <p:spPr>
            <a:xfrm>
              <a:off x="342900" y="33528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9314B0-7F35-4244-993B-13174CF933B8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133600"/>
              <a:ext cx="30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6FFFF7-79C4-1E4C-873E-B5E86D29A06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1828800"/>
              <a:ext cx="2286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descr="lw tracing lines" title="Figure">
              <a:extLst>
                <a:ext uri="{FF2B5EF4-FFF2-40B4-BE49-F238E27FC236}">
                  <a16:creationId xmlns:a16="http://schemas.microsoft.com/office/drawing/2014/main" id="{1EB557CF-5595-B342-B504-F3282EB1883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1371600"/>
              <a:ext cx="754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D81C86-9BC3-EA40-B962-566ED2F9E6C9}"/>
                </a:ext>
              </a:extLst>
            </p:cNvPr>
            <p:cNvCxnSpPr/>
            <p:nvPr/>
          </p:nvCxnSpPr>
          <p:spPr>
            <a:xfrm>
              <a:off x="7632511" y="2138149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61194A-2001-D24B-946E-BA6BB45F7A5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200400"/>
              <a:ext cx="16729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58A402-099B-5E4B-B546-E3779C8C6F66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581400"/>
              <a:ext cx="9109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1E2E0C-E011-6744-BB46-235F6C7999BF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842414"/>
              <a:ext cx="28888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D977C7-3707-604B-8335-40AEB602213F}"/>
                </a:ext>
              </a:extLst>
            </p:cNvPr>
            <p:cNvCxnSpPr/>
            <p:nvPr/>
          </p:nvCxnSpPr>
          <p:spPr>
            <a:xfrm>
              <a:off x="3581400" y="3962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0AC3F2-55B3-8B4E-A7F4-6838CCB8E0F1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3377821"/>
              <a:ext cx="990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A279EA3-BF7C-FE46-832D-D4415B04B902}"/>
                </a:ext>
              </a:extLst>
            </p:cNvPr>
            <p:cNvCxnSpPr>
              <a:cxnSpLocks/>
            </p:cNvCxnSpPr>
            <p:nvPr/>
          </p:nvCxnSpPr>
          <p:spPr>
            <a:xfrm>
              <a:off x="8233012" y="3955008"/>
              <a:ext cx="415119" cy="1876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861940-DC80-B641-9B6C-179F6E5D22E5}"/>
                </a:ext>
              </a:extLst>
            </p:cNvPr>
            <p:cNvCxnSpPr/>
            <p:nvPr/>
          </p:nvCxnSpPr>
          <p:spPr>
            <a:xfrm>
              <a:off x="5791200" y="41148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26F898-6436-F742-89B4-1BE535302A6E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3946478"/>
              <a:ext cx="457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D67FBB-CAD3-1548-B998-0C38E91A4E3B}"/>
                </a:ext>
              </a:extLst>
            </p:cNvPr>
            <p:cNvCxnSpPr>
              <a:cxnSpLocks/>
            </p:cNvCxnSpPr>
            <p:nvPr/>
          </p:nvCxnSpPr>
          <p:spPr>
            <a:xfrm>
              <a:off x="2188760" y="5048534"/>
              <a:ext cx="223084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E9AF98-6843-D140-8F03-5DED721B7062}"/>
                </a:ext>
              </a:extLst>
            </p:cNvPr>
            <p:cNvCxnSpPr/>
            <p:nvPr/>
          </p:nvCxnSpPr>
          <p:spPr>
            <a:xfrm>
              <a:off x="3581400" y="4343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9DA691-2410-9643-B983-DF113530F1DE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60" y="5865125"/>
              <a:ext cx="516454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3FCC6F-C594-DD41-96C9-7F69AE08E5A2}"/>
                </a:ext>
              </a:extLst>
            </p:cNvPr>
            <p:cNvCxnSpPr>
              <a:cxnSpLocks/>
            </p:cNvCxnSpPr>
            <p:nvPr/>
          </p:nvCxnSpPr>
          <p:spPr>
            <a:xfrm>
              <a:off x="7848600" y="1371600"/>
              <a:ext cx="0" cy="762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B3B675-AC99-3948-9180-7A2E1173CC98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" y="1843584"/>
              <a:ext cx="0" cy="15092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BF7742-4CCC-B644-84AB-ACD4C7443706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200400"/>
              <a:ext cx="0" cy="9121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F3157C-D5DE-414D-A632-5FFE7B49BF54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" y="1371600"/>
              <a:ext cx="0" cy="200622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C8EBC1F-7E0B-3E4C-81F7-B799DE815FFF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60" y="4343400"/>
              <a:ext cx="0" cy="15217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12637FD-CAAE-CB42-A82C-25599F3A8D70}"/>
                </a:ext>
              </a:extLst>
            </p:cNvPr>
            <p:cNvCxnSpPr>
              <a:cxnSpLocks/>
            </p:cNvCxnSpPr>
            <p:nvPr/>
          </p:nvCxnSpPr>
          <p:spPr>
            <a:xfrm>
              <a:off x="5310116" y="4341126"/>
              <a:ext cx="0" cy="76313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278129-1E5C-AC47-94F3-B9D1C3905AC2}"/>
                </a:ext>
              </a:extLst>
            </p:cNvPr>
            <p:cNvCxnSpPr>
              <a:cxnSpLocks/>
            </p:cNvCxnSpPr>
            <p:nvPr/>
          </p:nvCxnSpPr>
          <p:spPr>
            <a:xfrm>
              <a:off x="2166582" y="4133566"/>
              <a:ext cx="22178" cy="97069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A50B70-41EE-A64E-ABBB-976CE1548F9F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4112525"/>
              <a:ext cx="0" cy="17526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B45F6AD-1233-AA40-86AB-FE0D6FC9A57D}"/>
                </a:ext>
              </a:extLst>
            </p:cNvPr>
            <p:cNvCxnSpPr>
              <a:cxnSpLocks/>
            </p:cNvCxnSpPr>
            <p:nvPr/>
          </p:nvCxnSpPr>
          <p:spPr>
            <a:xfrm>
              <a:off x="7403341" y="1843584"/>
              <a:ext cx="343470" cy="2900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C61F87A-EC13-B04E-9D5E-A6889E99FDA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777587"/>
              <a:ext cx="258169" cy="21153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9E68890-1267-1E45-8F20-4F491416A4D3}"/>
                </a:ext>
              </a:extLst>
            </p:cNvPr>
            <p:cNvCxnSpPr>
              <a:cxnSpLocks/>
            </p:cNvCxnSpPr>
            <p:nvPr/>
          </p:nvCxnSpPr>
          <p:spPr>
            <a:xfrm>
              <a:off x="8485781" y="3955008"/>
              <a:ext cx="353419" cy="1592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2755A9-F24D-7A47-90E7-4CB3B97C5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1819701"/>
              <a:ext cx="3412" cy="3138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604B2FB-E7E7-6C4D-A9F4-FC78A061D71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5104262"/>
              <a:ext cx="43331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A19ADF0-43F7-B74D-8C82-670FC4F0E5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0409" y="4341126"/>
              <a:ext cx="457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 descr="Control values for lw" title="Note">
            <a:extLst>
              <a:ext uri="{FF2B5EF4-FFF2-40B4-BE49-F238E27FC236}">
                <a16:creationId xmlns:a16="http://schemas.microsoft.com/office/drawing/2014/main" id="{7105B06A-6BD6-F341-8105-A02B8A6E7C2B}"/>
              </a:ext>
            </a:extLst>
          </p:cNvPr>
          <p:cNvSpPr/>
          <p:nvPr/>
        </p:nvSpPr>
        <p:spPr>
          <a:xfrm>
            <a:off x="264562" y="4763639"/>
            <a:ext cx="2949176" cy="2094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From </a:t>
            </a:r>
            <a:r>
              <a:rPr lang="en-US" sz="1600" dirty="0" err="1"/>
              <a:t>datapath</a:t>
            </a:r>
            <a:r>
              <a:rPr lang="en-US" sz="1600" dirty="0"/>
              <a:t>: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RegDst</a:t>
            </a:r>
            <a:r>
              <a:rPr lang="en-US" sz="1600" dirty="0">
                <a:solidFill>
                  <a:srgbClr val="00B0F0"/>
                </a:solidFill>
              </a:rPr>
              <a:t>: 0	</a:t>
            </a:r>
            <a:r>
              <a:rPr lang="en-US" sz="1600" dirty="0" err="1">
                <a:solidFill>
                  <a:srgbClr val="00B0F0"/>
                </a:solidFill>
              </a:rPr>
              <a:t>ALUSrc</a:t>
            </a:r>
            <a:r>
              <a:rPr lang="en-US" sz="1600" dirty="0">
                <a:solidFill>
                  <a:srgbClr val="00B0F0"/>
                </a:solidFill>
              </a:rPr>
              <a:t>: 1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MemtoReg</a:t>
            </a:r>
            <a:r>
              <a:rPr lang="en-US" sz="1600" dirty="0">
                <a:solidFill>
                  <a:srgbClr val="00B0F0"/>
                </a:solidFill>
              </a:rPr>
              <a:t>: 1</a:t>
            </a:r>
          </a:p>
          <a:p>
            <a:r>
              <a:rPr lang="en-US" sz="1600" dirty="0"/>
              <a:t>From instruction itself:</a:t>
            </a:r>
          </a:p>
          <a:p>
            <a:r>
              <a:rPr lang="en-US" sz="1600" dirty="0">
                <a:solidFill>
                  <a:srgbClr val="00B0F0"/>
                </a:solidFill>
              </a:rPr>
              <a:t>Branch: 0, </a:t>
            </a:r>
            <a:r>
              <a:rPr lang="en-US" sz="1600" dirty="0" err="1">
                <a:solidFill>
                  <a:srgbClr val="00B0F0"/>
                </a:solidFill>
              </a:rPr>
              <a:t>ALUOp</a:t>
            </a:r>
            <a:r>
              <a:rPr lang="en-US" sz="1600" dirty="0">
                <a:solidFill>
                  <a:srgbClr val="00B0F0"/>
                </a:solidFill>
              </a:rPr>
              <a:t>: 00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datapath</a:t>
            </a:r>
            <a:r>
              <a:rPr lang="en-US" sz="1600" dirty="0"/>
              <a:t> or instruction: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RegWrite</a:t>
            </a:r>
            <a:r>
              <a:rPr lang="en-US" sz="1600" dirty="0">
                <a:solidFill>
                  <a:srgbClr val="00B0F0"/>
                </a:solidFill>
              </a:rPr>
              <a:t>: 1, </a:t>
            </a:r>
            <a:r>
              <a:rPr lang="en-US" sz="1600" dirty="0" err="1">
                <a:solidFill>
                  <a:srgbClr val="00B0F0"/>
                </a:solidFill>
              </a:rPr>
              <a:t>MemRead</a:t>
            </a:r>
            <a:r>
              <a:rPr lang="en-US" sz="1600" dirty="0">
                <a:solidFill>
                  <a:srgbClr val="00B0F0"/>
                </a:solidFill>
              </a:rPr>
              <a:t>: 1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MemWrite</a:t>
            </a:r>
            <a:r>
              <a:rPr lang="en-US" sz="1600" dirty="0">
                <a:solidFill>
                  <a:srgbClr val="00B0F0"/>
                </a:solidFill>
              </a:rPr>
              <a:t>: 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758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618969C1-0C48-4E5A-91F3-30EEFC577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Opcodes and the Control Signals: Truth Table</a:t>
            </a:r>
            <a:endParaRPr lang="en-US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1026" name="Object 0" descr="main control truth table draft" title="table">
            <a:hlinkClick r:id="" action="ppaction://ole?verb=0"/>
            <a:extLst>
              <a:ext uri="{FF2B5EF4-FFF2-40B4-BE49-F238E27FC236}">
                <a16:creationId xmlns:a16="http://schemas.microsoft.com/office/drawing/2014/main" id="{BBE9761F-3232-457C-B1A0-E1A57997AD5B}"/>
              </a:ext>
            </a:extLst>
          </p:cNvPr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308696943"/>
              </p:ext>
            </p:extLst>
          </p:nvPr>
        </p:nvGraphicFramePr>
        <p:xfrm>
          <a:off x="723900" y="2438400"/>
          <a:ext cx="77724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3" imgW="7451640" imgH="1455480" progId="Excel.Sheet.8">
                  <p:embed/>
                </p:oleObj>
              </mc:Choice>
              <mc:Fallback>
                <p:oleObj name="Worksheet" r:id="rId3" imgW="7451640" imgH="1455480" progId="Excel.Shee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438400"/>
                        <a:ext cx="77724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CB722C-7660-E44C-8778-53ABF702CF38}"/>
              </a:ext>
            </a:extLst>
          </p:cNvPr>
          <p:cNvSpPr txBox="1"/>
          <p:nvPr/>
        </p:nvSpPr>
        <p:spPr>
          <a:xfrm>
            <a:off x="1752600" y="4640806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from the highlighted </a:t>
            </a:r>
            <a:r>
              <a:rPr lang="en-US" sz="2000" dirty="0" err="1"/>
              <a:t>datapath</a:t>
            </a:r>
            <a:r>
              <a:rPr lang="en-US" sz="2000" dirty="0"/>
              <a:t>, if a MUX not marked, then the control signal could be X (don’t care).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D34D01D-6D60-4259-BA27-75CEE696F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Truth Table of Control Unit</a:t>
            </a:r>
          </a:p>
        </p:txBody>
      </p:sp>
      <p:pic>
        <p:nvPicPr>
          <p:cNvPr id="14339" name="Picture 4" descr="Main control truth table" title="Table">
            <a:extLst>
              <a:ext uri="{FF2B5EF4-FFF2-40B4-BE49-F238E27FC236}">
                <a16:creationId xmlns:a16="http://schemas.microsoft.com/office/drawing/2014/main" id="{97C24950-E91A-4C55-BC46-6451EE954D4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447800"/>
            <a:ext cx="6553200" cy="3665538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C38E35-5F0F-D241-BE1C-F16C4928B982}"/>
              </a:ext>
            </a:extLst>
          </p:cNvPr>
          <p:cNvSpPr txBox="1"/>
          <p:nvPr/>
        </p:nvSpPr>
        <p:spPr>
          <a:xfrm>
            <a:off x="1143000" y="54864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you get this table by filling in the opcode value at the table shown in previous slide, then turn the table 90</a:t>
            </a:r>
            <a:r>
              <a:rPr lang="en-US" sz="2000" baseline="30000" dirty="0"/>
              <a:t>o</a:t>
            </a:r>
            <a:r>
              <a:rPr lang="en-US" sz="2000" dirty="0"/>
              <a:t>.</a:t>
            </a:r>
            <a:endParaRPr lang="en-US" sz="2000" baseline="30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C30CE88-E5C8-4861-9B9E-497B85D2D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Implementation of Control Signals</a:t>
            </a:r>
          </a:p>
        </p:txBody>
      </p:sp>
      <p:pic>
        <p:nvPicPr>
          <p:cNvPr id="15363" name="Picture 4" descr="main control circuit" title="Figure">
            <a:extLst>
              <a:ext uri="{FF2B5EF4-FFF2-40B4-BE49-F238E27FC236}">
                <a16:creationId xmlns:a16="http://schemas.microsoft.com/office/drawing/2014/main" id="{175E6DDC-722B-4D82-BD40-DC6135E11976}"/>
              </a:ext>
            </a:extLst>
          </p:cNvPr>
          <p:cNvPicPr>
            <a:picLocks noGrp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05000"/>
            <a:ext cx="3900487" cy="4114800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EB41DD-769F-0947-8AE9-DF05C13CC3FC}"/>
              </a:ext>
            </a:extLst>
          </p:cNvPr>
          <p:cNvSpPr txBox="1"/>
          <p:nvPr/>
        </p:nvSpPr>
        <p:spPr>
          <a:xfrm>
            <a:off x="5562600" y="2133600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implementation details not further discussed in this class.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26D4650-9958-463D-9D1F-52CF8B639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Summary: The Simple Control Structure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7294401-CF16-4103-ABCA-1290C1BD1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493" y="1676400"/>
            <a:ext cx="77724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All of the logic is combinational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Need to wait for everything to settle down, and the right thing to be done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ALU might not produce “right answer” right away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use write signals along with clock to determine when to write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Cycle time determined by length of the longest path</a:t>
            </a:r>
          </a:p>
          <a:p>
            <a:pPr lvl="1" eaLnBrk="1" hangingPunct="1"/>
            <a:r>
              <a:rPr lang="en-US" altLang="en-US" sz="2000" dirty="0"/>
              <a:t>CPI = 1 (but a long cycle so clock rate must be very slow.)</a:t>
            </a:r>
          </a:p>
          <a:p>
            <a:pPr lvl="1" eaLnBrk="1" hangingPunct="1"/>
            <a:r>
              <a:rPr lang="en-US" altLang="en-US" sz="2000" dirty="0"/>
              <a:t>Not good performance</a:t>
            </a:r>
          </a:p>
          <a:p>
            <a:pPr eaLnBrk="1" hangingPunct="1"/>
            <a:r>
              <a:rPr lang="en-US" altLang="en-US" sz="2400" dirty="0"/>
              <a:t>Improvement: small but multiple cycles, and pipelined!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359A-ACCE-D34E-A894-F388A60A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Practice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A948-39B9-C34A-9506-544062D3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r>
              <a:rPr lang="en-US" sz="2800" dirty="0"/>
              <a:t>So far we have created a Simple Scheme that includes </a:t>
            </a:r>
            <a:r>
              <a:rPr lang="en-US" sz="2800" dirty="0" err="1"/>
              <a:t>datapath</a:t>
            </a:r>
            <a:r>
              <a:rPr lang="en-US" sz="2800" dirty="0"/>
              <a:t> and control for the implementation of a subset of MIPS instruction.</a:t>
            </a:r>
          </a:p>
          <a:p>
            <a:r>
              <a:rPr lang="en-US" sz="2800" dirty="0"/>
              <a:t>Now, we’d include the following instructions on the </a:t>
            </a:r>
            <a:r>
              <a:rPr lang="en-US" sz="2800" dirty="0" err="1"/>
              <a:t>datapath</a:t>
            </a:r>
            <a:r>
              <a:rPr lang="en-US" sz="2800" dirty="0"/>
              <a:t>, what changes, if any, you’d make to the </a:t>
            </a:r>
            <a:r>
              <a:rPr lang="en-US" sz="2800" dirty="0" err="1"/>
              <a:t>datapath</a:t>
            </a:r>
            <a:r>
              <a:rPr lang="en-US" sz="2800" dirty="0"/>
              <a:t> as well as control unit(s)? Add each instruction independently.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400" dirty="0" err="1">
                <a:solidFill>
                  <a:srgbClr val="0070C0"/>
                </a:solidFill>
              </a:rPr>
              <a:t>addi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 err="1">
                <a:solidFill>
                  <a:srgbClr val="0070C0"/>
                </a:solidFill>
              </a:rPr>
              <a:t>ori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 err="1">
                <a:solidFill>
                  <a:srgbClr val="0070C0"/>
                </a:solidFill>
              </a:rPr>
              <a:t>bne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AF753D-D032-4A63-962A-DAF329CEC3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Lecture 6e: Main Control Design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C8F4E4-E233-45A4-B83C-42E3F46ADE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539ECB0-89F8-4692-BE7A-69B9664F3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Control Signals on Datapath</a:t>
            </a:r>
          </a:p>
        </p:txBody>
      </p:sp>
      <p:pic>
        <p:nvPicPr>
          <p:cNvPr id="4100" name="Picture 4" descr="Datapath" title="Figure">
            <a:extLst>
              <a:ext uri="{FF2B5EF4-FFF2-40B4-BE49-F238E27FC236}">
                <a16:creationId xmlns:a16="http://schemas.microsoft.com/office/drawing/2014/main" id="{C5ECE838-5C87-43AF-B14F-A3A0F5F9E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10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F2A9-E5EC-0D48-B30C-F9DFC314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Concurrent Behavior of Hardware Units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A62AF-CDF5-A64E-B3F7-6CDB5602AF42}"/>
              </a:ext>
            </a:extLst>
          </p:cNvPr>
          <p:cNvSpPr txBox="1"/>
          <p:nvPr/>
        </p:nvSpPr>
        <p:spPr>
          <a:xfrm>
            <a:off x="4724400" y="1828800"/>
            <a:ext cx="373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any instruction execution, all hardware units are functioning.</a:t>
            </a:r>
          </a:p>
          <a:p>
            <a:r>
              <a:rPr lang="en-US" sz="2000" dirty="0"/>
              <a:t>However, the results of some units are blocked by some controls.</a:t>
            </a:r>
          </a:p>
          <a:p>
            <a:endParaRPr lang="en-US" sz="2000" dirty="0"/>
          </a:p>
          <a:p>
            <a:r>
              <a:rPr lang="en-US" sz="2000" dirty="0"/>
              <a:t>For example, if the instruction in execution is </a:t>
            </a:r>
            <a:r>
              <a:rPr lang="en-US" sz="2000" dirty="0" err="1"/>
              <a:t>lw</a:t>
            </a:r>
            <a:r>
              <a:rPr lang="en-US" sz="2000" dirty="0"/>
              <a:t>, the result of adder (connected to shift left 2 unit) is blocked by </a:t>
            </a:r>
            <a:r>
              <a:rPr lang="en-US" sz="2000" dirty="0" err="1"/>
              <a:t>PCSrc</a:t>
            </a:r>
            <a:r>
              <a:rPr lang="en-US" sz="2000" dirty="0"/>
              <a:t> (for </a:t>
            </a:r>
            <a:r>
              <a:rPr lang="en-US" sz="2000" dirty="0" err="1"/>
              <a:t>lw</a:t>
            </a:r>
            <a:r>
              <a:rPr lang="en-US" sz="2000" dirty="0"/>
              <a:t>, </a:t>
            </a:r>
            <a:r>
              <a:rPr lang="en-US" sz="2000" dirty="0" err="1"/>
              <a:t>PCSrc</a:t>
            </a:r>
            <a:r>
              <a:rPr lang="en-US" sz="2000" dirty="0"/>
              <a:t> is 0).   </a:t>
            </a:r>
          </a:p>
        </p:txBody>
      </p:sp>
      <p:pic>
        <p:nvPicPr>
          <p:cNvPr id="7" name="Picture 4" descr="Datapath" title="Figure">
            <a:extLst>
              <a:ext uri="{FF2B5EF4-FFF2-40B4-BE49-F238E27FC236}">
                <a16:creationId xmlns:a16="http://schemas.microsoft.com/office/drawing/2014/main" id="{5BFACED1-14F2-DF4F-9A8C-FDE80A7C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" y="2057400"/>
            <a:ext cx="3810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20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AE20-95E7-BE43-BEDF-65AD29FC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924800" cy="6858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What Control Signals needed for the </a:t>
            </a:r>
            <a:r>
              <a:rPr lang="en-US" sz="3200" dirty="0" err="1">
                <a:solidFill>
                  <a:srgbClr val="FF0000"/>
                </a:solidFill>
              </a:rPr>
              <a:t>datapath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07D9-2E71-674D-8922-D9663D23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34" y="1447800"/>
            <a:ext cx="7696200" cy="4343400"/>
          </a:xfrm>
        </p:spPr>
        <p:txBody>
          <a:bodyPr/>
          <a:lstStyle/>
          <a:p>
            <a:r>
              <a:rPr lang="en-US" sz="2000" dirty="0" err="1"/>
              <a:t>RegWrite</a:t>
            </a:r>
            <a:r>
              <a:rPr lang="en-US" sz="2000" dirty="0"/>
              <a:t>: controls the write action to the registers</a:t>
            </a:r>
          </a:p>
          <a:p>
            <a:r>
              <a:rPr lang="en-US" sz="2000" dirty="0" err="1"/>
              <a:t>MemRead</a:t>
            </a:r>
            <a:r>
              <a:rPr lang="en-US" sz="2000" dirty="0"/>
              <a:t> and </a:t>
            </a:r>
            <a:r>
              <a:rPr lang="en-US" sz="2000" dirty="0" err="1"/>
              <a:t>MemWrite</a:t>
            </a:r>
            <a:r>
              <a:rPr lang="en-US" sz="2000" dirty="0"/>
              <a:t>: control the read and write actions to the DM</a:t>
            </a:r>
          </a:p>
          <a:p>
            <a:r>
              <a:rPr lang="en-US" sz="2000" dirty="0"/>
              <a:t>Each MUX needs a control signal as selector</a:t>
            </a:r>
          </a:p>
          <a:p>
            <a:pPr lvl="1"/>
            <a:r>
              <a:rPr lang="en-US" sz="2000" dirty="0"/>
              <a:t>It selects one and only one input to go through;</a:t>
            </a:r>
          </a:p>
          <a:p>
            <a:pPr lvl="1"/>
            <a:r>
              <a:rPr lang="en-US" sz="2000" dirty="0"/>
              <a:t>It could be x (don’t care) if output not used.</a:t>
            </a:r>
          </a:p>
          <a:p>
            <a:pPr lvl="1"/>
            <a:r>
              <a:rPr lang="en-US" sz="2000" dirty="0"/>
              <a:t>We give each a meaningful name, e.g. </a:t>
            </a:r>
          </a:p>
          <a:p>
            <a:pPr lvl="2"/>
            <a:r>
              <a:rPr lang="en-US" sz="1800" dirty="0" err="1"/>
              <a:t>RegDst</a:t>
            </a:r>
            <a:r>
              <a:rPr lang="en-US" sz="1800" dirty="0"/>
              <a:t> to select the </a:t>
            </a:r>
            <a:r>
              <a:rPr lang="en-US" sz="1800" dirty="0" err="1"/>
              <a:t>rd</a:t>
            </a:r>
            <a:r>
              <a:rPr lang="en-US" sz="1800" dirty="0"/>
              <a:t> (3</a:t>
            </a:r>
            <a:r>
              <a:rPr lang="en-US" sz="1800" baseline="30000" dirty="0"/>
              <a:t>rd</a:t>
            </a:r>
            <a:r>
              <a:rPr lang="en-US" sz="1800" dirty="0"/>
              <a:t> in instruction for R-type, 2</a:t>
            </a:r>
            <a:r>
              <a:rPr lang="en-US" sz="1800" baseline="30000" dirty="0"/>
              <a:t>nd</a:t>
            </a:r>
            <a:r>
              <a:rPr lang="en-US" sz="1800" dirty="0"/>
              <a:t> for </a:t>
            </a:r>
            <a:r>
              <a:rPr lang="en-US" sz="1800" dirty="0" err="1"/>
              <a:t>lw</a:t>
            </a:r>
            <a:r>
              <a:rPr lang="en-US" sz="1800" dirty="0"/>
              <a:t>)</a:t>
            </a:r>
          </a:p>
          <a:p>
            <a:pPr lvl="2"/>
            <a:r>
              <a:rPr lang="en-US" sz="1800" dirty="0" err="1"/>
              <a:t>ALUSrc</a:t>
            </a:r>
            <a:r>
              <a:rPr lang="en-US" sz="1800" dirty="0"/>
              <a:t> to select ALU’s 2</a:t>
            </a:r>
            <a:r>
              <a:rPr lang="en-US" sz="1800" baseline="30000" dirty="0"/>
              <a:t>nd</a:t>
            </a:r>
            <a:r>
              <a:rPr lang="en-US" sz="1800" dirty="0"/>
              <a:t> operands (i.e. ReadData2 or immediate.)</a:t>
            </a:r>
          </a:p>
          <a:p>
            <a:r>
              <a:rPr lang="en-US" sz="2000" dirty="0" err="1"/>
              <a:t>ALUOp</a:t>
            </a:r>
            <a:r>
              <a:rPr lang="en-US" sz="2000" dirty="0"/>
              <a:t> (2-bit) as we discussed in ALU control</a:t>
            </a:r>
          </a:p>
          <a:p>
            <a:r>
              <a:rPr lang="en-US" sz="2000" dirty="0"/>
              <a:t>No control signals needed for IM, PC as we explained in Lecture 6a</a:t>
            </a:r>
          </a:p>
        </p:txBody>
      </p:sp>
    </p:spTree>
    <p:extLst>
      <p:ext uri="{BB962C8B-B14F-4D97-AF65-F5344CB8AC3E}">
        <p14:creationId xmlns:p14="http://schemas.microsoft.com/office/powerpoint/2010/main" val="121020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5FF95F5-7AEF-4F7F-85DD-671A84F6E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Main Control Unit</a:t>
            </a:r>
          </a:p>
        </p:txBody>
      </p:sp>
      <p:pic>
        <p:nvPicPr>
          <p:cNvPr id="11267" name="Picture 6" descr="Datapath with control units" title="Figure">
            <a:extLst>
              <a:ext uri="{FF2B5EF4-FFF2-40B4-BE49-F238E27FC236}">
                <a16:creationId xmlns:a16="http://schemas.microsoft.com/office/drawing/2014/main" id="{FC5C1F19-E7C8-4B93-9FF7-0A78D800E2D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524000"/>
            <a:ext cx="6172200" cy="4710113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ADAA-B73E-C344-B673-B58608C2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Abstraction of Main Control Unit</a:t>
            </a:r>
          </a:p>
        </p:txBody>
      </p:sp>
      <p:pic>
        <p:nvPicPr>
          <p:cNvPr id="4" name="Picture 6" descr="Main control unit" title="Figure">
            <a:extLst>
              <a:ext uri="{FF2B5EF4-FFF2-40B4-BE49-F238E27FC236}">
                <a16:creationId xmlns:a16="http://schemas.microsoft.com/office/drawing/2014/main" id="{E658A648-AB2F-1546-9E4C-376DFA30F0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3" t="13286" r="41308" b="44956"/>
          <a:stretch/>
        </p:blipFill>
        <p:spPr>
          <a:xfrm>
            <a:off x="1066800" y="1752600"/>
            <a:ext cx="2971801" cy="2514601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639AE2-BDA6-6247-AD72-501789CEEB7A}"/>
              </a:ext>
            </a:extLst>
          </p:cNvPr>
          <p:cNvSpPr txBox="1"/>
          <p:nvPr/>
        </p:nvSpPr>
        <p:spPr>
          <a:xfrm>
            <a:off x="4572000" y="1752600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input to the main control: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6-bit opcode </a:t>
            </a:r>
          </a:p>
          <a:p>
            <a:r>
              <a:rPr lang="en-US" sz="2000" dirty="0"/>
              <a:t>(from opcode we know which instruction it is, for that instruction we know which </a:t>
            </a:r>
            <a:r>
              <a:rPr lang="en-US" sz="2000" dirty="0" err="1"/>
              <a:t>datapath</a:t>
            </a:r>
            <a:r>
              <a:rPr lang="en-US" sz="2000" dirty="0"/>
              <a:t> it takes, thus we know all the control signals for that instruction.)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A75C6-9787-1943-BEEC-27305C25842D}"/>
              </a:ext>
            </a:extLst>
          </p:cNvPr>
          <p:cNvSpPr txBox="1"/>
          <p:nvPr/>
        </p:nvSpPr>
        <p:spPr>
          <a:xfrm>
            <a:off x="4572000" y="4648200"/>
            <a:ext cx="3886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 of the main control: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   all the signals for the </a:t>
            </a:r>
            <a:r>
              <a:rPr lang="en-US" sz="2000" dirty="0" err="1">
                <a:solidFill>
                  <a:srgbClr val="00B0F0"/>
                </a:solidFill>
              </a:rPr>
              <a:t>datapath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1800" dirty="0"/>
              <a:t>(</a:t>
            </a:r>
            <a:r>
              <a:rPr lang="en-US" sz="1800" dirty="0" err="1"/>
              <a:t>ALUOp</a:t>
            </a:r>
            <a:r>
              <a:rPr lang="en-US" sz="1800" dirty="0"/>
              <a:t> is a 2-bit signal while others all 1-bit signal.)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F8E1FD-EA84-4F48-8F3E-41E9C5932A23}"/>
              </a:ext>
            </a:extLst>
          </p:cNvPr>
          <p:cNvGrpSpPr/>
          <p:nvPr/>
        </p:nvGrpSpPr>
        <p:grpSpPr>
          <a:xfrm>
            <a:off x="416084" y="1994729"/>
            <a:ext cx="3622517" cy="3710092"/>
            <a:chOff x="416084" y="1994729"/>
            <a:chExt cx="3622517" cy="3710092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E3197523-26D5-C64D-9A46-138961EB3BEF}"/>
                </a:ext>
              </a:extLst>
            </p:cNvPr>
            <p:cNvSpPr/>
            <p:nvPr/>
          </p:nvSpPr>
          <p:spPr>
            <a:xfrm rot="2476615">
              <a:off x="677794" y="2641064"/>
              <a:ext cx="543381" cy="186014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E41F65-F6B1-A048-9AE7-1DC76C786DAC}"/>
                </a:ext>
              </a:extLst>
            </p:cNvPr>
            <p:cNvSpPr txBox="1"/>
            <p:nvPr/>
          </p:nvSpPr>
          <p:spPr>
            <a:xfrm>
              <a:off x="416084" y="1994729"/>
              <a:ext cx="1184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Input to main control</a:t>
              </a:r>
            </a:p>
          </p:txBody>
        </p:sp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38220CA9-F412-F449-B644-F0787FDEE1CA}"/>
                </a:ext>
              </a:extLst>
            </p:cNvPr>
            <p:cNvSpPr/>
            <p:nvPr/>
          </p:nvSpPr>
          <p:spPr>
            <a:xfrm flipH="1">
              <a:off x="3276600" y="3810001"/>
              <a:ext cx="76200" cy="13716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B31B05-F539-9C48-B412-5771044F3170}"/>
                </a:ext>
              </a:extLst>
            </p:cNvPr>
            <p:cNvSpPr txBox="1"/>
            <p:nvPr/>
          </p:nvSpPr>
          <p:spPr>
            <a:xfrm>
              <a:off x="2895600" y="5181601"/>
              <a:ext cx="1143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Outputs of main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25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4CE6E1-F77F-4B66-BC99-36AD595FF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23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Determining Control Values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3D53523-649B-4272-93D8-39D30583E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318" y="1600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Selecting the operations to perform (ALU, read/write,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Controlling the flow of data (multiplexor inputs)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Information comes from the 32 bits of the instruction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dirty="0"/>
              <a:t>Example:</a:t>
            </a:r>
            <a:br>
              <a:rPr lang="en-US" altLang="en-US" sz="2400" dirty="0"/>
            </a:br>
            <a:r>
              <a:rPr lang="en-US" altLang="en-US" sz="2400" dirty="0"/>
              <a:t>	 </a:t>
            </a:r>
            <a:r>
              <a:rPr lang="en-US" altLang="en-US" sz="2000" dirty="0">
                <a:solidFill>
                  <a:srgbClr val="0070C0"/>
                </a:solidFill>
              </a:rPr>
              <a:t>add R8, R17, R18 </a:t>
            </a:r>
            <a:r>
              <a:rPr lang="en-US" altLang="en-US" sz="2000" dirty="0"/>
              <a:t>	Instruction Format: R</a:t>
            </a:r>
            <a:br>
              <a:rPr lang="en-US" altLang="en-US" sz="2000" dirty="0"/>
            </a:b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/>
              <a:t>000000	 10001	 10010	 01000	 00000	100000</a:t>
            </a:r>
            <a:br>
              <a:rPr lang="en-US" altLang="en-US" sz="1800" dirty="0"/>
            </a:br>
            <a:r>
              <a:rPr lang="en-US" altLang="en-US" sz="2400" dirty="0"/>
              <a:t>	  </a:t>
            </a:r>
            <a:r>
              <a:rPr lang="en-US" altLang="en-US" sz="1800" dirty="0"/>
              <a:t>op	  </a:t>
            </a:r>
            <a:r>
              <a:rPr lang="en-US" altLang="en-US" sz="1800" dirty="0" err="1"/>
              <a:t>rs</a:t>
            </a:r>
            <a:r>
              <a:rPr lang="en-US" altLang="en-US" sz="1800" dirty="0"/>
              <a:t>	  </a:t>
            </a:r>
            <a:r>
              <a:rPr lang="en-US" altLang="en-US" sz="1800" dirty="0" err="1"/>
              <a:t>rt</a:t>
            </a:r>
            <a:r>
              <a:rPr lang="en-US" altLang="en-US" sz="1800" dirty="0"/>
              <a:t>	  </a:t>
            </a:r>
            <a:r>
              <a:rPr lang="en-US" altLang="en-US" sz="1800" dirty="0" err="1"/>
              <a:t>rd</a:t>
            </a:r>
            <a:r>
              <a:rPr lang="en-US" altLang="en-US" sz="1800" dirty="0"/>
              <a:t>	 </a:t>
            </a:r>
            <a:r>
              <a:rPr lang="en-US" altLang="en-US" sz="1800" dirty="0" err="1"/>
              <a:t>shamt</a:t>
            </a:r>
            <a:r>
              <a:rPr lang="en-US" altLang="en-US" sz="1800" dirty="0"/>
              <a:t>	 </a:t>
            </a:r>
            <a:r>
              <a:rPr lang="en-US" altLang="en-US" sz="1800" dirty="0" err="1"/>
              <a:t>funct</a:t>
            </a:r>
            <a:r>
              <a:rPr lang="en-US" altLang="en-US" sz="2400" dirty="0">
                <a:solidFill>
                  <a:srgbClr val="AD744A"/>
                </a:solidFill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 err="1">
                <a:solidFill>
                  <a:srgbClr val="00B0F0"/>
                </a:solidFill>
              </a:rPr>
              <a:t>ALUOp</a:t>
            </a:r>
            <a:r>
              <a:rPr lang="en-US" altLang="en-US" sz="2000" dirty="0">
                <a:solidFill>
                  <a:srgbClr val="00B0F0"/>
                </a:solidFill>
              </a:rPr>
              <a:t>:</a:t>
            </a:r>
            <a:r>
              <a:rPr lang="en-US" altLang="en-US" sz="2000" dirty="0">
                <a:solidFill>
                  <a:srgbClr val="C00000"/>
                </a:solidFill>
              </a:rPr>
              <a:t> 10 </a:t>
            </a:r>
            <a:r>
              <a:rPr lang="en-US" altLang="en-US" sz="2000" dirty="0"/>
              <a:t>(from Lecture 6d)</a:t>
            </a:r>
            <a:r>
              <a:rPr lang="en-US" altLang="en-US" sz="2000" dirty="0">
                <a:solidFill>
                  <a:srgbClr val="C00000"/>
                </a:solidFill>
              </a:rPr>
              <a:t> 	</a:t>
            </a:r>
            <a:r>
              <a:rPr lang="en-US" altLang="en-US" sz="2000" dirty="0" err="1">
                <a:solidFill>
                  <a:srgbClr val="00B0F0"/>
                </a:solidFill>
              </a:rPr>
              <a:t>RegWrite</a:t>
            </a:r>
            <a:r>
              <a:rPr lang="en-US" altLang="en-US" sz="2000" dirty="0">
                <a:solidFill>
                  <a:srgbClr val="00B0F0"/>
                </a:solidFill>
              </a:rPr>
              <a:t>:</a:t>
            </a:r>
            <a:r>
              <a:rPr lang="en-US" altLang="en-US" sz="2000" dirty="0">
                <a:solidFill>
                  <a:srgbClr val="C00000"/>
                </a:solidFill>
              </a:rPr>
              <a:t> 1 </a:t>
            </a:r>
            <a:r>
              <a:rPr lang="en-US" altLang="en-US" sz="2000" dirty="0"/>
              <a:t>(write back to </a:t>
            </a:r>
            <a:r>
              <a:rPr lang="en-US" altLang="en-US" sz="2000" dirty="0" err="1"/>
              <a:t>rd</a:t>
            </a:r>
            <a:r>
              <a:rPr lang="en-US" altLang="en-US" sz="2000" dirty="0"/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 err="1">
                <a:solidFill>
                  <a:srgbClr val="00B0F0"/>
                </a:solidFill>
              </a:rPr>
              <a:t>MemRead</a:t>
            </a:r>
            <a:r>
              <a:rPr lang="en-US" altLang="en-US" sz="2000" dirty="0">
                <a:solidFill>
                  <a:srgbClr val="00B0F0"/>
                </a:solidFill>
              </a:rPr>
              <a:t>: </a:t>
            </a:r>
            <a:r>
              <a:rPr lang="en-US" altLang="en-US" sz="2000" dirty="0">
                <a:solidFill>
                  <a:srgbClr val="C00000"/>
                </a:solidFill>
              </a:rPr>
              <a:t>0	</a:t>
            </a:r>
            <a:r>
              <a:rPr lang="en-US" altLang="en-US" sz="2000" dirty="0" err="1">
                <a:solidFill>
                  <a:srgbClr val="00B0F0"/>
                </a:solidFill>
              </a:rPr>
              <a:t>MemWrite</a:t>
            </a:r>
            <a:r>
              <a:rPr lang="en-US" altLang="en-US" sz="2000" dirty="0">
                <a:solidFill>
                  <a:srgbClr val="00B0F0"/>
                </a:solidFill>
              </a:rPr>
              <a:t>: </a:t>
            </a:r>
            <a:r>
              <a:rPr lang="en-US" altLang="en-US" sz="2000" dirty="0">
                <a:solidFill>
                  <a:srgbClr val="C00000"/>
                </a:solidFill>
              </a:rPr>
              <a:t>0 </a:t>
            </a:r>
            <a:r>
              <a:rPr lang="en-US" altLang="en-US" sz="2000" dirty="0"/>
              <a:t>(no memory action)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B0F0"/>
                </a:solidFill>
              </a:rPr>
              <a:t>Branch: </a:t>
            </a:r>
            <a:r>
              <a:rPr lang="en-US" altLang="en-US" sz="2000" dirty="0">
                <a:solidFill>
                  <a:srgbClr val="C00000"/>
                </a:solidFill>
              </a:rPr>
              <a:t>0 </a:t>
            </a:r>
            <a:r>
              <a:rPr lang="en-US" altLang="en-US" sz="2000" dirty="0"/>
              <a:t>(not a </a:t>
            </a:r>
            <a:r>
              <a:rPr lang="en-US" altLang="en-US" sz="2000" dirty="0" err="1"/>
              <a:t>beq</a:t>
            </a:r>
            <a:r>
              <a:rPr lang="en-US" altLang="en-US" sz="2000" dirty="0"/>
              <a:t> instruction)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/>
              <a:t>note: </a:t>
            </a:r>
            <a:r>
              <a:rPr lang="en-US" altLang="en-US" sz="1800" dirty="0" err="1"/>
              <a:t>PCSrc</a:t>
            </a:r>
            <a:r>
              <a:rPr lang="en-US" altLang="en-US" sz="1800" dirty="0"/>
              <a:t> = Brand and Zero (i.e. jump only if branch instruction and equal.)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Other signals: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/>
              <a:t>determined by </a:t>
            </a:r>
            <a:r>
              <a:rPr lang="en-US" altLang="en-US" sz="2000" dirty="0" err="1"/>
              <a:t>datapath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Controlling MUX for R-type Instructions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25604" name="Picture 4" descr="R-type tracing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716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ED4C8B-2C4D-F140-A2E0-0DA33FC48CF0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803751-F859-7349-B1FC-C5F6545F4328}"/>
              </a:ext>
            </a:extLst>
          </p:cNvPr>
          <p:cNvCxnSpPr/>
          <p:nvPr/>
        </p:nvCxnSpPr>
        <p:spPr>
          <a:xfrm>
            <a:off x="3048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9E5908-A166-7740-9FA4-A484170719BA}"/>
              </a:ext>
            </a:extLst>
          </p:cNvPr>
          <p:cNvCxnSpPr>
            <a:cxnSpLocks/>
          </p:cNvCxnSpPr>
          <p:nvPr/>
        </p:nvCxnSpPr>
        <p:spPr>
          <a:xfrm>
            <a:off x="952500" y="1828800"/>
            <a:ext cx="5715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26F898-6436-F742-89B4-1BE535302A6E}"/>
              </a:ext>
            </a:extLst>
          </p:cNvPr>
          <p:cNvCxnSpPr>
            <a:cxnSpLocks/>
          </p:cNvCxnSpPr>
          <p:nvPr/>
        </p:nvCxnSpPr>
        <p:spPr>
          <a:xfrm>
            <a:off x="6781800" y="3946478"/>
            <a:ext cx="228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D67FBB-CAD3-1548-B998-0C38E91A4E3B}"/>
              </a:ext>
            </a:extLst>
          </p:cNvPr>
          <p:cNvCxnSpPr>
            <a:cxnSpLocks/>
          </p:cNvCxnSpPr>
          <p:nvPr/>
        </p:nvCxnSpPr>
        <p:spPr>
          <a:xfrm>
            <a:off x="6896100" y="4953000"/>
            <a:ext cx="1485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2637FD-CAAE-CB42-A82C-25599F3A8D70}"/>
              </a:ext>
            </a:extLst>
          </p:cNvPr>
          <p:cNvCxnSpPr>
            <a:cxnSpLocks/>
          </p:cNvCxnSpPr>
          <p:nvPr/>
        </p:nvCxnSpPr>
        <p:spPr>
          <a:xfrm>
            <a:off x="6946142" y="3962400"/>
            <a:ext cx="0" cy="990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607" name="TextBox 25606">
            <a:extLst>
              <a:ext uri="{FF2B5EF4-FFF2-40B4-BE49-F238E27FC236}">
                <a16:creationId xmlns:a16="http://schemas.microsoft.com/office/drawing/2014/main" id="{2700A7FE-98E7-DB4B-B364-88863F1ED9E6}"/>
              </a:ext>
            </a:extLst>
          </p:cNvPr>
          <p:cNvSpPr txBox="1"/>
          <p:nvPr/>
        </p:nvSpPr>
        <p:spPr>
          <a:xfrm>
            <a:off x="533401" y="5089648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RegDst</a:t>
            </a:r>
            <a:r>
              <a:rPr lang="en-US" sz="1600" dirty="0">
                <a:solidFill>
                  <a:srgbClr val="00B0F0"/>
                </a:solidFill>
              </a:rPr>
              <a:t>: </a:t>
            </a: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ALUSrc</a:t>
            </a:r>
            <a:r>
              <a:rPr lang="en-US" sz="1600" dirty="0">
                <a:solidFill>
                  <a:srgbClr val="00B0F0"/>
                </a:solidFill>
              </a:rPr>
              <a:t>: </a:t>
            </a: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MemtoReg</a:t>
            </a:r>
            <a:r>
              <a:rPr lang="en-US" sz="1600" dirty="0">
                <a:solidFill>
                  <a:srgbClr val="00B0F0"/>
                </a:solidFill>
              </a:rPr>
              <a:t>: </a:t>
            </a:r>
            <a:r>
              <a:rPr lang="en-US" sz="1600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25616" name="Group 25615" descr="R-type trace lines" title="Figure">
            <a:extLst>
              <a:ext uri="{FF2B5EF4-FFF2-40B4-BE49-F238E27FC236}">
                <a16:creationId xmlns:a16="http://schemas.microsoft.com/office/drawing/2014/main" id="{4C767D78-B2EC-9441-97DB-68017DE976A1}"/>
              </a:ext>
            </a:extLst>
          </p:cNvPr>
          <p:cNvGrpSpPr/>
          <p:nvPr/>
        </p:nvGrpSpPr>
        <p:grpSpPr>
          <a:xfrm>
            <a:off x="304800" y="1371600"/>
            <a:ext cx="8534400" cy="4493525"/>
            <a:chOff x="304800" y="1371600"/>
            <a:chExt cx="8534400" cy="44935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7EC7F5-5C8D-BF48-A2A2-50CB6B5AD5EC}"/>
                </a:ext>
              </a:extLst>
            </p:cNvPr>
            <p:cNvCxnSpPr/>
            <p:nvPr/>
          </p:nvCxnSpPr>
          <p:spPr>
            <a:xfrm>
              <a:off x="838200" y="3295934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DFB5BB-4B49-E444-B92F-8A7D3552F53E}"/>
                </a:ext>
              </a:extLst>
            </p:cNvPr>
            <p:cNvCxnSpPr/>
            <p:nvPr/>
          </p:nvCxnSpPr>
          <p:spPr>
            <a:xfrm>
              <a:off x="1295400" y="2438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BE7A21-2608-6440-923D-607F36B32E81}"/>
                </a:ext>
              </a:extLst>
            </p:cNvPr>
            <p:cNvCxnSpPr/>
            <p:nvPr/>
          </p:nvCxnSpPr>
          <p:spPr>
            <a:xfrm>
              <a:off x="342900" y="33528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9314B0-7F35-4244-993B-13174CF933B8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133600"/>
              <a:ext cx="3048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6FFFF7-79C4-1E4C-873E-B5E86D29A06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1828800"/>
              <a:ext cx="2286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B557CF-5595-B342-B504-F3282EB1883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1371600"/>
              <a:ext cx="754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D81C86-9BC3-EA40-B962-566ED2F9E6C9}"/>
                </a:ext>
              </a:extLst>
            </p:cNvPr>
            <p:cNvCxnSpPr/>
            <p:nvPr/>
          </p:nvCxnSpPr>
          <p:spPr>
            <a:xfrm>
              <a:off x="7632511" y="2138149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68E43A-0FC4-9A4E-9B29-5F30C0C76EEA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3733800"/>
              <a:ext cx="2320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61194A-2001-D24B-946E-BA6BB45F7A5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200400"/>
              <a:ext cx="16729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58A402-099B-5E4B-B546-E3779C8C6F66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581400"/>
              <a:ext cx="16729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1E2E0C-E011-6744-BB46-235F6C7999BF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4114800"/>
              <a:ext cx="12157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D977C7-3707-604B-8335-40AEB602213F}"/>
                </a:ext>
              </a:extLst>
            </p:cNvPr>
            <p:cNvCxnSpPr/>
            <p:nvPr/>
          </p:nvCxnSpPr>
          <p:spPr>
            <a:xfrm>
              <a:off x="3581400" y="3962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0AC3F2-55B3-8B4E-A7F4-6838CCB8E0F1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3377821"/>
              <a:ext cx="990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A279EA3-BF7C-FE46-832D-D4415B04B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3946478"/>
              <a:ext cx="533400" cy="1592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861940-DC80-B641-9B6C-179F6E5D22E5}"/>
                </a:ext>
              </a:extLst>
            </p:cNvPr>
            <p:cNvCxnSpPr/>
            <p:nvPr/>
          </p:nvCxnSpPr>
          <p:spPr>
            <a:xfrm>
              <a:off x="5791200" y="41148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FC9FBCA-5B5B-2540-978C-C8B5F06772CC}"/>
                </a:ext>
              </a:extLst>
            </p:cNvPr>
            <p:cNvCxnSpPr/>
            <p:nvPr/>
          </p:nvCxnSpPr>
          <p:spPr>
            <a:xfrm>
              <a:off x="8233012" y="4343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2B1A39-9C4D-C248-B51C-CA13973F0707}"/>
                </a:ext>
              </a:extLst>
            </p:cNvPr>
            <p:cNvCxnSpPr>
              <a:cxnSpLocks/>
            </p:cNvCxnSpPr>
            <p:nvPr/>
          </p:nvCxnSpPr>
          <p:spPr>
            <a:xfrm>
              <a:off x="8648700" y="4112525"/>
              <a:ext cx="190500" cy="227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E9AF98-6843-D140-8F03-5DED721B7062}"/>
                </a:ext>
              </a:extLst>
            </p:cNvPr>
            <p:cNvCxnSpPr/>
            <p:nvPr/>
          </p:nvCxnSpPr>
          <p:spPr>
            <a:xfrm>
              <a:off x="3581400" y="4343400"/>
              <a:ext cx="22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9DA691-2410-9643-B983-DF113530F1DE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60" y="5865125"/>
              <a:ext cx="516454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3FCC6F-C594-DD41-96C9-7F69AE08E5A2}"/>
                </a:ext>
              </a:extLst>
            </p:cNvPr>
            <p:cNvCxnSpPr>
              <a:cxnSpLocks/>
            </p:cNvCxnSpPr>
            <p:nvPr/>
          </p:nvCxnSpPr>
          <p:spPr>
            <a:xfrm>
              <a:off x="7848600" y="1371600"/>
              <a:ext cx="0" cy="762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B3B675-AC99-3948-9180-7A2E1173CC98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" y="1828800"/>
              <a:ext cx="0" cy="14671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BF7742-4CCC-B644-84AB-ACD4C7443706}"/>
                </a:ext>
              </a:extLst>
            </p:cNvPr>
            <p:cNvCxnSpPr>
              <a:cxnSpLocks/>
            </p:cNvCxnSpPr>
            <p:nvPr/>
          </p:nvCxnSpPr>
          <p:spPr>
            <a:xfrm>
              <a:off x="2137012" y="3200400"/>
              <a:ext cx="0" cy="9121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F3157C-D5DE-414D-A632-5FFE7B49BF54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" y="1371600"/>
              <a:ext cx="0" cy="200622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C8EBC1F-7E0B-3E4C-81F7-B799DE815FFF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60" y="4343400"/>
              <a:ext cx="0" cy="15217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278129-1E5C-AC47-94F3-B9D1C3905AC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4343400"/>
              <a:ext cx="0" cy="6096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A50B70-41EE-A64E-ABBB-976CE1548F9F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4112525"/>
              <a:ext cx="0" cy="17526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B45F6AD-1233-AA40-86AB-FE0D6FC9A57D}"/>
                </a:ext>
              </a:extLst>
            </p:cNvPr>
            <p:cNvCxnSpPr>
              <a:cxnSpLocks/>
            </p:cNvCxnSpPr>
            <p:nvPr/>
          </p:nvCxnSpPr>
          <p:spPr>
            <a:xfrm>
              <a:off x="7403341" y="1843584"/>
              <a:ext cx="343470" cy="2900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F11E771-A08A-204F-B0A7-24CCEAE4B276}"/>
                </a:ext>
              </a:extLst>
            </p:cNvPr>
            <p:cNvCxnSpPr>
              <a:cxnSpLocks/>
            </p:cNvCxnSpPr>
            <p:nvPr/>
          </p:nvCxnSpPr>
          <p:spPr>
            <a:xfrm>
              <a:off x="5494931" y="3891317"/>
              <a:ext cx="296268" cy="22120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C61F87A-EC13-B04E-9D5E-A6889E99F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3954439"/>
              <a:ext cx="258169" cy="2172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9E68890-1267-1E45-8F20-4F491416A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3416" y="4123898"/>
              <a:ext cx="258169" cy="2172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22B90B-0067-FE40-A167-A78F4F72646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1828800"/>
              <a:ext cx="0" cy="3048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 descr="Control values for R-type" title="Note">
            <a:extLst>
              <a:ext uri="{FF2B5EF4-FFF2-40B4-BE49-F238E27FC236}">
                <a16:creationId xmlns:a16="http://schemas.microsoft.com/office/drawing/2014/main" id="{C72426C4-30EC-A841-94EB-081BBDEA88C3}"/>
              </a:ext>
            </a:extLst>
          </p:cNvPr>
          <p:cNvSpPr/>
          <p:nvPr/>
        </p:nvSpPr>
        <p:spPr>
          <a:xfrm>
            <a:off x="342900" y="4953000"/>
            <a:ext cx="1714500" cy="12191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240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1056</Words>
  <Application>Microsoft Macintosh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Courier New</vt:lpstr>
      <vt:lpstr>Times New Roman</vt:lpstr>
      <vt:lpstr>Default Design</vt:lpstr>
      <vt:lpstr>Worksheet</vt:lpstr>
      <vt:lpstr>Lecture 6e: Main Control Design</vt:lpstr>
      <vt:lpstr>Lecture 6e: Main Control Design</vt:lpstr>
      <vt:lpstr>Control Signals on Datapath</vt:lpstr>
      <vt:lpstr>Concurrent Behavior of Hardware Units</vt:lpstr>
      <vt:lpstr>What Control Signals needed for the datapath?</vt:lpstr>
      <vt:lpstr>Main Control Unit</vt:lpstr>
      <vt:lpstr>Abstraction of Main Control Unit</vt:lpstr>
      <vt:lpstr>Determining Control Values</vt:lpstr>
      <vt:lpstr>Controlling MUX for R-type Instructions</vt:lpstr>
      <vt:lpstr>Strategies in Designing the Main Control </vt:lpstr>
      <vt:lpstr>Strategies: Role of the Control Signals</vt:lpstr>
      <vt:lpstr>Strategies: Instructions =&gt; Control Signal Values</vt:lpstr>
      <vt:lpstr>Control Values for lw</vt:lpstr>
      <vt:lpstr> Opcodes and the Control Signals: Truth Table</vt:lpstr>
      <vt:lpstr>Truth Table of Control Unit</vt:lpstr>
      <vt:lpstr>Implementation of Control Signals</vt:lpstr>
      <vt:lpstr>Summary: The Simple Control Structure</vt:lpstr>
      <vt:lpstr>Practice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Processor: Control Design</dc:title>
  <dc:creator>lyang</dc:creator>
  <cp:lastModifiedBy>Microsoft Office User</cp:lastModifiedBy>
  <cp:revision>40</cp:revision>
  <dcterms:created xsi:type="dcterms:W3CDTF">2003-08-06T17:57:39Z</dcterms:created>
  <dcterms:modified xsi:type="dcterms:W3CDTF">2021-06-02T15:19:45Z</dcterms:modified>
</cp:coreProperties>
</file>