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45" r:id="rId2"/>
    <p:sldId id="256" r:id="rId3"/>
    <p:sldId id="351" r:id="rId4"/>
    <p:sldId id="297" r:id="rId5"/>
    <p:sldId id="285" r:id="rId6"/>
    <p:sldId id="295" r:id="rId7"/>
    <p:sldId id="298" r:id="rId8"/>
    <p:sldId id="289" r:id="rId9"/>
    <p:sldId id="299" r:id="rId10"/>
    <p:sldId id="291" r:id="rId11"/>
    <p:sldId id="303" r:id="rId12"/>
    <p:sldId id="352" r:id="rId13"/>
    <p:sldId id="317" r:id="rId14"/>
    <p:sldId id="307" r:id="rId15"/>
    <p:sldId id="302" r:id="rId16"/>
    <p:sldId id="263" r:id="rId1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72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96"/>
    <p:restoredTop sz="90959"/>
  </p:normalViewPr>
  <p:slideViewPr>
    <p:cSldViewPr>
      <p:cViewPr varScale="1">
        <p:scale>
          <a:sx n="99" d="100"/>
          <a:sy n="99" d="100"/>
        </p:scale>
        <p:origin x="1184" y="1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4.xml"/><Relationship Id="rId1" Type="http://schemas.openxmlformats.org/officeDocument/2006/relationships/slide" Target="slides/slide2.xml"/><Relationship Id="rId4"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40CDA16-97B6-47D8-9BAC-CE946C38F983}" type="slidenum">
              <a:rPr lang="en-US" altLang="en-US"/>
              <a:pPr>
                <a:defRPr/>
              </a:pPr>
              <a:t>‹#›</a:t>
            </a:fld>
            <a:endParaRPr lang="en-US" altLang="en-US"/>
          </a:p>
        </p:txBody>
      </p:sp>
    </p:spTree>
    <p:extLst>
      <p:ext uri="{BB962C8B-B14F-4D97-AF65-F5344CB8AC3E}">
        <p14:creationId xmlns:p14="http://schemas.microsoft.com/office/powerpoint/2010/main" val="2617869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44FFB3F1-61DB-49C2-9D1C-09E5D3FB3C28}" type="slidenum">
              <a:rPr lang="en-US" altLang="en-US"/>
              <a:pPr eaLnBrk="1" hangingPunct="1">
                <a:spcBef>
                  <a:spcPct val="0"/>
                </a:spcBef>
              </a:pPr>
              <a:t>4</a:t>
            </a:fld>
            <a:endParaRPr lang="en-US" altLang="en-US"/>
          </a:p>
        </p:txBody>
      </p:sp>
      <p:sp>
        <p:nvSpPr>
          <p:cNvPr id="69635" name="Rectangle 2"/>
          <p:cNvSpPr>
            <a:spLocks noGrp="1" noRot="1" noChangeAspect="1" noChangeArrowheads="1" noTextEdit="1"/>
          </p:cNvSpPr>
          <p:nvPr>
            <p:ph type="sldImg"/>
          </p:nvPr>
        </p:nvSpPr>
        <p:spPr>
          <a:xfrm>
            <a:off x="1143000" y="685800"/>
            <a:ext cx="4573588" cy="3430588"/>
          </a:xfrm>
          <a:ln/>
        </p:spPr>
      </p:sp>
      <p:sp>
        <p:nvSpPr>
          <p:cNvPr id="69636" name="Rectangle 3"/>
          <p:cNvSpPr>
            <a:spLocks noGrp="1" noChangeArrowheads="1"/>
          </p:cNvSpPr>
          <p:nvPr>
            <p:ph type="body" idx="1"/>
          </p:nvPr>
        </p:nvSpPr>
        <p:spPr>
          <a:xfrm>
            <a:off x="914400" y="4344988"/>
            <a:ext cx="50292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20B967FC-F19E-404B-9F79-23526285AEE1}" type="slidenum">
              <a:rPr lang="en-US" altLang="en-US"/>
              <a:pPr eaLnBrk="1" hangingPunct="1">
                <a:spcBef>
                  <a:spcPct val="0"/>
                </a:spcBef>
              </a:pPr>
              <a:t>9</a:t>
            </a:fld>
            <a:endParaRPr lang="en-US" altLang="en-US"/>
          </a:p>
        </p:txBody>
      </p:sp>
      <p:sp>
        <p:nvSpPr>
          <p:cNvPr id="70659" name="Rectangle 2"/>
          <p:cNvSpPr>
            <a:spLocks noGrp="1" noRot="1" noChangeAspect="1" noChangeArrowheads="1" noTextEdit="1"/>
          </p:cNvSpPr>
          <p:nvPr>
            <p:ph type="sldImg"/>
          </p:nvPr>
        </p:nvSpPr>
        <p:spPr>
          <a:xfrm>
            <a:off x="1143000" y="685800"/>
            <a:ext cx="4573588" cy="3430588"/>
          </a:xfrm>
          <a:ln/>
        </p:spPr>
      </p:sp>
      <p:sp>
        <p:nvSpPr>
          <p:cNvPr id="70660" name="Rectangle 3"/>
          <p:cNvSpPr>
            <a:spLocks noGrp="1" noChangeArrowheads="1"/>
          </p:cNvSpPr>
          <p:nvPr>
            <p:ph type="body" idx="1"/>
          </p:nvPr>
        </p:nvSpPr>
        <p:spPr>
          <a:xfrm>
            <a:off x="914400" y="4344988"/>
            <a:ext cx="50292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BF7660D-9693-400A-82C2-3612201FC524}" type="slidenum">
              <a:rPr lang="en-US" altLang="en-US"/>
              <a:pPr eaLnBrk="1" hangingPunct="1">
                <a:spcBef>
                  <a:spcPct val="0"/>
                </a:spcBef>
              </a:pPr>
              <a:t>11</a:t>
            </a:fld>
            <a:endParaRPr lang="en-US" altLang="en-US"/>
          </a:p>
        </p:txBody>
      </p:sp>
      <p:sp>
        <p:nvSpPr>
          <p:cNvPr id="73731" name="Rectangle 2"/>
          <p:cNvSpPr>
            <a:spLocks noGrp="1" noRot="1" noChangeAspect="1" noChangeArrowheads="1" noTextEdit="1"/>
          </p:cNvSpPr>
          <p:nvPr>
            <p:ph type="sldImg"/>
          </p:nvPr>
        </p:nvSpPr>
        <p:spPr>
          <a:xfrm>
            <a:off x="1143000" y="685800"/>
            <a:ext cx="4573588" cy="3430588"/>
          </a:xfrm>
          <a:ln/>
        </p:spPr>
      </p:sp>
      <p:sp>
        <p:nvSpPr>
          <p:cNvPr id="73732" name="Rectangle 3"/>
          <p:cNvSpPr>
            <a:spLocks noGrp="1" noChangeArrowheads="1"/>
          </p:cNvSpPr>
          <p:nvPr>
            <p:ph type="body" idx="1"/>
          </p:nvPr>
        </p:nvSpPr>
        <p:spPr>
          <a:xfrm>
            <a:off x="914400" y="4344988"/>
            <a:ext cx="50292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030CE19-5D8E-4E77-A052-8F629AE3A4C6}" type="slidenum">
              <a:rPr lang="en-US" altLang="en-US"/>
              <a:pPr eaLnBrk="1" hangingPunct="1">
                <a:spcBef>
                  <a:spcPct val="0"/>
                </a:spcBef>
              </a:pPr>
              <a:t>13</a:t>
            </a:fld>
            <a:endParaRPr lang="en-US" altLang="en-US"/>
          </a:p>
        </p:txBody>
      </p:sp>
      <p:sp>
        <p:nvSpPr>
          <p:cNvPr id="88067" name="Rectangle 2"/>
          <p:cNvSpPr>
            <a:spLocks noGrp="1" noRot="1" noChangeAspect="1" noChangeArrowheads="1" noTextEdit="1"/>
          </p:cNvSpPr>
          <p:nvPr>
            <p:ph type="sldImg"/>
          </p:nvPr>
        </p:nvSpPr>
        <p:spPr>
          <a:xfrm>
            <a:off x="1143000" y="685800"/>
            <a:ext cx="4573588" cy="3430588"/>
          </a:xfrm>
          <a:ln/>
        </p:spPr>
      </p:sp>
      <p:sp>
        <p:nvSpPr>
          <p:cNvPr id="88068" name="Rectangle 3"/>
          <p:cNvSpPr>
            <a:spLocks noGrp="1" noChangeArrowheads="1"/>
          </p:cNvSpPr>
          <p:nvPr>
            <p:ph type="body" idx="1"/>
          </p:nvPr>
        </p:nvSpPr>
        <p:spPr>
          <a:xfrm>
            <a:off x="914400" y="4344988"/>
            <a:ext cx="50292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F082E201-4A53-44A2-A5FE-DB970176BDC7}" type="slidenum">
              <a:rPr lang="en-US" altLang="en-US"/>
              <a:pPr eaLnBrk="1" hangingPunct="1">
                <a:spcBef>
                  <a:spcPct val="0"/>
                </a:spcBef>
              </a:pPr>
              <a:t>14</a:t>
            </a:fld>
            <a:endParaRPr lang="en-US" altLang="en-US"/>
          </a:p>
        </p:txBody>
      </p:sp>
      <p:sp>
        <p:nvSpPr>
          <p:cNvPr id="77827" name="Rectangle 2"/>
          <p:cNvSpPr>
            <a:spLocks noGrp="1" noRot="1" noChangeAspect="1" noChangeArrowheads="1" noTextEdit="1"/>
          </p:cNvSpPr>
          <p:nvPr>
            <p:ph type="sldImg"/>
          </p:nvPr>
        </p:nvSpPr>
        <p:spPr>
          <a:xfrm>
            <a:off x="1143000" y="685800"/>
            <a:ext cx="4573588" cy="3430588"/>
          </a:xfrm>
          <a:ln/>
        </p:spPr>
      </p:sp>
      <p:sp>
        <p:nvSpPr>
          <p:cNvPr id="77828" name="Rectangle 3"/>
          <p:cNvSpPr>
            <a:spLocks noGrp="1" noChangeArrowheads="1"/>
          </p:cNvSpPr>
          <p:nvPr>
            <p:ph type="body" idx="1"/>
          </p:nvPr>
        </p:nvSpPr>
        <p:spPr>
          <a:xfrm>
            <a:off x="914400" y="4344988"/>
            <a:ext cx="50292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488EABA-756E-4971-BAEC-3A1800D65807}" type="slidenum">
              <a:rPr lang="en-US" altLang="en-US"/>
              <a:pPr>
                <a:defRPr/>
              </a:pPr>
              <a:t>‹#›</a:t>
            </a:fld>
            <a:endParaRPr lang="en-US" altLang="en-US"/>
          </a:p>
        </p:txBody>
      </p:sp>
    </p:spTree>
    <p:extLst>
      <p:ext uri="{BB962C8B-B14F-4D97-AF65-F5344CB8AC3E}">
        <p14:creationId xmlns:p14="http://schemas.microsoft.com/office/powerpoint/2010/main" val="8614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2EEC8F8-6E43-4CB0-813E-5AAD164D9C8E}" type="slidenum">
              <a:rPr lang="en-US" altLang="en-US"/>
              <a:pPr>
                <a:defRPr/>
              </a:pPr>
              <a:t>‹#›</a:t>
            </a:fld>
            <a:endParaRPr lang="en-US" altLang="en-US"/>
          </a:p>
        </p:txBody>
      </p:sp>
    </p:spTree>
    <p:extLst>
      <p:ext uri="{BB962C8B-B14F-4D97-AF65-F5344CB8AC3E}">
        <p14:creationId xmlns:p14="http://schemas.microsoft.com/office/powerpoint/2010/main" val="26263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2941DCF-F8B0-4C0B-BC9F-BF672859E8B4}" type="slidenum">
              <a:rPr lang="en-US" altLang="en-US"/>
              <a:pPr>
                <a:defRPr/>
              </a:pPr>
              <a:t>‹#›</a:t>
            </a:fld>
            <a:endParaRPr lang="en-US" altLang="en-US"/>
          </a:p>
        </p:txBody>
      </p:sp>
    </p:spTree>
    <p:extLst>
      <p:ext uri="{BB962C8B-B14F-4D97-AF65-F5344CB8AC3E}">
        <p14:creationId xmlns:p14="http://schemas.microsoft.com/office/powerpoint/2010/main" val="3659139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B37815C-9925-49B1-9C77-29338A5BD9AF}" type="slidenum">
              <a:rPr lang="en-US" altLang="en-US"/>
              <a:pPr>
                <a:defRPr/>
              </a:pPr>
              <a:t>‹#›</a:t>
            </a:fld>
            <a:endParaRPr lang="en-US" altLang="en-US"/>
          </a:p>
        </p:txBody>
      </p:sp>
    </p:spTree>
    <p:extLst>
      <p:ext uri="{BB962C8B-B14F-4D97-AF65-F5344CB8AC3E}">
        <p14:creationId xmlns:p14="http://schemas.microsoft.com/office/powerpoint/2010/main" val="3045284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1602354-ACCC-4A56-B3B3-8802CCEEAB32}" type="slidenum">
              <a:rPr lang="en-US" altLang="en-US"/>
              <a:pPr>
                <a:defRPr/>
              </a:pPr>
              <a:t>‹#›</a:t>
            </a:fld>
            <a:endParaRPr lang="en-US" altLang="en-US"/>
          </a:p>
        </p:txBody>
      </p:sp>
    </p:spTree>
    <p:extLst>
      <p:ext uri="{BB962C8B-B14F-4D97-AF65-F5344CB8AC3E}">
        <p14:creationId xmlns:p14="http://schemas.microsoft.com/office/powerpoint/2010/main" val="238898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2812091-7907-452A-A7D1-8425C6B1ECB2}" type="slidenum">
              <a:rPr lang="en-US" altLang="en-US"/>
              <a:pPr>
                <a:defRPr/>
              </a:pPr>
              <a:t>‹#›</a:t>
            </a:fld>
            <a:endParaRPr lang="en-US" altLang="en-US"/>
          </a:p>
        </p:txBody>
      </p:sp>
    </p:spTree>
    <p:extLst>
      <p:ext uri="{BB962C8B-B14F-4D97-AF65-F5344CB8AC3E}">
        <p14:creationId xmlns:p14="http://schemas.microsoft.com/office/powerpoint/2010/main" val="3805413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6245887F-D7DA-40F5-9B8E-210F1111A7ED}" type="slidenum">
              <a:rPr lang="en-US" altLang="en-US"/>
              <a:pPr>
                <a:defRPr/>
              </a:pPr>
              <a:t>‹#›</a:t>
            </a:fld>
            <a:endParaRPr lang="en-US" altLang="en-US"/>
          </a:p>
        </p:txBody>
      </p:sp>
    </p:spTree>
    <p:extLst>
      <p:ext uri="{BB962C8B-B14F-4D97-AF65-F5344CB8AC3E}">
        <p14:creationId xmlns:p14="http://schemas.microsoft.com/office/powerpoint/2010/main" val="4049812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FEA1FFA1-6123-4553-918D-0953A6347C22}" type="slidenum">
              <a:rPr lang="en-US" altLang="en-US"/>
              <a:pPr>
                <a:defRPr/>
              </a:pPr>
              <a:t>‹#›</a:t>
            </a:fld>
            <a:endParaRPr lang="en-US" altLang="en-US"/>
          </a:p>
        </p:txBody>
      </p:sp>
    </p:spTree>
    <p:extLst>
      <p:ext uri="{BB962C8B-B14F-4D97-AF65-F5344CB8AC3E}">
        <p14:creationId xmlns:p14="http://schemas.microsoft.com/office/powerpoint/2010/main" val="2129973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07FF4290-6E95-48D5-992D-21FBB460F36E}" type="slidenum">
              <a:rPr lang="en-US" altLang="en-US"/>
              <a:pPr>
                <a:defRPr/>
              </a:pPr>
              <a:t>‹#›</a:t>
            </a:fld>
            <a:endParaRPr lang="en-US" altLang="en-US"/>
          </a:p>
        </p:txBody>
      </p:sp>
    </p:spTree>
    <p:extLst>
      <p:ext uri="{BB962C8B-B14F-4D97-AF65-F5344CB8AC3E}">
        <p14:creationId xmlns:p14="http://schemas.microsoft.com/office/powerpoint/2010/main" val="215273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30799A6-4442-4F48-ADC2-52749B98FED7}" type="slidenum">
              <a:rPr lang="en-US" altLang="en-US"/>
              <a:pPr>
                <a:defRPr/>
              </a:pPr>
              <a:t>‹#›</a:t>
            </a:fld>
            <a:endParaRPr lang="en-US" altLang="en-US"/>
          </a:p>
        </p:txBody>
      </p:sp>
    </p:spTree>
    <p:extLst>
      <p:ext uri="{BB962C8B-B14F-4D97-AF65-F5344CB8AC3E}">
        <p14:creationId xmlns:p14="http://schemas.microsoft.com/office/powerpoint/2010/main" val="253569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CE1941F-6EF9-46CE-822C-DDF1B9F9FC7A}" type="slidenum">
              <a:rPr lang="en-US" altLang="en-US"/>
              <a:pPr>
                <a:defRPr/>
              </a:pPr>
              <a:t>‹#›</a:t>
            </a:fld>
            <a:endParaRPr lang="en-US" altLang="en-US"/>
          </a:p>
        </p:txBody>
      </p:sp>
    </p:spTree>
    <p:extLst>
      <p:ext uri="{BB962C8B-B14F-4D97-AF65-F5344CB8AC3E}">
        <p14:creationId xmlns:p14="http://schemas.microsoft.com/office/powerpoint/2010/main" val="383161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3F60BE11-ABAD-4D44-9A25-C53B40FA71A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streaming.cpp.edu/media/Lecture7a-PipeBasics/0_npqn7r5b"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3DAE-EEF1-0946-BCF9-DFF8D3E40284}"/>
              </a:ext>
            </a:extLst>
          </p:cNvPr>
          <p:cNvSpPr>
            <a:spLocks noGrp="1"/>
          </p:cNvSpPr>
          <p:nvPr>
            <p:ph type="title"/>
          </p:nvPr>
        </p:nvSpPr>
        <p:spPr/>
        <p:txBody>
          <a:bodyPr/>
          <a:lstStyle/>
          <a:p>
            <a:r>
              <a:rPr lang="en-US" dirty="0">
                <a:solidFill>
                  <a:srgbClr val="FF0000"/>
                </a:solidFill>
              </a:rPr>
              <a:t>Lecture 7: Pipelining</a:t>
            </a:r>
            <a:endParaRPr lang="en-US" dirty="0"/>
          </a:p>
        </p:txBody>
      </p:sp>
      <p:sp>
        <p:nvSpPr>
          <p:cNvPr id="3" name="Content Placeholder 2">
            <a:extLst>
              <a:ext uri="{FF2B5EF4-FFF2-40B4-BE49-F238E27FC236}">
                <a16:creationId xmlns:a16="http://schemas.microsoft.com/office/drawing/2014/main" id="{BDC64D9A-8AFF-8540-BE01-C0C216AD56D2}"/>
              </a:ext>
            </a:extLst>
          </p:cNvPr>
          <p:cNvSpPr>
            <a:spLocks noGrp="1"/>
          </p:cNvSpPr>
          <p:nvPr>
            <p:ph idx="1"/>
          </p:nvPr>
        </p:nvSpPr>
        <p:spPr/>
        <p:txBody>
          <a:bodyPr/>
          <a:lstStyle/>
          <a:p>
            <a:pPr marL="0" indent="0">
              <a:buNone/>
            </a:pPr>
            <a:endParaRPr lang="en-US" dirty="0"/>
          </a:p>
          <a:p>
            <a:pPr marL="0" indent="0">
              <a:buNone/>
            </a:pPr>
            <a:r>
              <a:rPr lang="en-US" dirty="0"/>
              <a:t>	To watch lecture video click link below</a:t>
            </a:r>
          </a:p>
          <a:p>
            <a:pPr marL="0" indent="0">
              <a:buNone/>
            </a:pPr>
            <a:r>
              <a:rPr lang="en-US" dirty="0"/>
              <a:t>		</a:t>
            </a:r>
            <a:r>
              <a:rPr lang="en-US" dirty="0">
                <a:solidFill>
                  <a:srgbClr val="FF0000"/>
                </a:solidFill>
                <a:hlinkClick r:id="rId2">
                  <a:extLst>
                    <a:ext uri="{A12FA001-AC4F-418D-AE19-62706E023703}">
                      <ahyp:hlinkClr xmlns:ahyp="http://schemas.microsoft.com/office/drawing/2018/hyperlinkcolor" val="tx"/>
                    </a:ext>
                  </a:extLst>
                </a:hlinkClick>
              </a:rPr>
              <a:t>Lecture 7a video </a:t>
            </a:r>
            <a:endParaRPr lang="en-US" dirty="0">
              <a:solidFill>
                <a:srgbClr val="FF0000"/>
              </a:solidFill>
            </a:endParaRPr>
          </a:p>
          <a:p>
            <a:pPr marL="0" indent="0">
              <a:buNone/>
            </a:pPr>
            <a:endParaRPr lang="en-US" dirty="0"/>
          </a:p>
          <a:p>
            <a:pPr marL="0" indent="0">
              <a:buNone/>
            </a:pPr>
            <a:endParaRPr lang="en-US" dirty="0"/>
          </a:p>
          <a:p>
            <a:pPr marL="0" indent="0">
              <a:buNone/>
            </a:pPr>
            <a:r>
              <a:rPr lang="en-US" dirty="0"/>
              <a:t>         To view slides, continue to next slide</a:t>
            </a:r>
          </a:p>
        </p:txBody>
      </p:sp>
      <p:pic>
        <p:nvPicPr>
          <p:cNvPr id="5" name="Picture 4" descr="video logo" title="Figure">
            <a:extLst>
              <a:ext uri="{FF2B5EF4-FFF2-40B4-BE49-F238E27FC236}">
                <a16:creationId xmlns:a16="http://schemas.microsoft.com/office/drawing/2014/main" id="{936F8EAE-E4EF-164C-AA05-E2F54C5B7220}"/>
              </a:ext>
            </a:extLst>
          </p:cNvPr>
          <p:cNvPicPr>
            <a:picLocks noChangeAspect="1"/>
          </p:cNvPicPr>
          <p:nvPr/>
        </p:nvPicPr>
        <p:blipFill>
          <a:blip r:embed="rId3"/>
          <a:stretch>
            <a:fillRect/>
          </a:stretch>
        </p:blipFill>
        <p:spPr>
          <a:xfrm>
            <a:off x="5715000" y="3124200"/>
            <a:ext cx="1422400" cy="1422400"/>
          </a:xfrm>
          <a:prstGeom prst="rect">
            <a:avLst/>
          </a:prstGeom>
        </p:spPr>
      </p:pic>
    </p:spTree>
    <p:extLst>
      <p:ext uri="{BB962C8B-B14F-4D97-AF65-F5344CB8AC3E}">
        <p14:creationId xmlns:p14="http://schemas.microsoft.com/office/powerpoint/2010/main" val="2735915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381000"/>
            <a:ext cx="7772400" cy="609600"/>
          </a:xfrm>
        </p:spPr>
        <p:txBody>
          <a:bodyPr/>
          <a:lstStyle/>
          <a:p>
            <a:pPr eaLnBrk="1" hangingPunct="1"/>
            <a:r>
              <a:rPr lang="en-US" altLang="en-US" sz="3600" dirty="0">
                <a:solidFill>
                  <a:srgbClr val="FF0000"/>
                </a:solidFill>
              </a:rPr>
              <a:t>5-Stage MIPS Pipeline</a:t>
            </a:r>
          </a:p>
        </p:txBody>
      </p:sp>
      <p:sp>
        <p:nvSpPr>
          <p:cNvPr id="9219" name="Rectangle 3"/>
          <p:cNvSpPr>
            <a:spLocks noGrp="1" noChangeArrowheads="1"/>
          </p:cNvSpPr>
          <p:nvPr>
            <p:ph type="body" idx="1"/>
          </p:nvPr>
        </p:nvSpPr>
        <p:spPr>
          <a:xfrm>
            <a:off x="762000" y="1143000"/>
            <a:ext cx="7772400" cy="5181600"/>
          </a:xfrm>
        </p:spPr>
        <p:txBody>
          <a:bodyPr/>
          <a:lstStyle/>
          <a:p>
            <a:pPr eaLnBrk="1" hangingPunct="1"/>
            <a:r>
              <a:rPr lang="en-US" altLang="en-US" sz="2400" dirty="0"/>
              <a:t>Hardware for each stage</a:t>
            </a:r>
          </a:p>
          <a:p>
            <a:pPr lvl="1" eaLnBrk="1" hangingPunct="1"/>
            <a:r>
              <a:rPr lang="en-US" altLang="en-US" sz="2000" dirty="0"/>
              <a:t>IF</a:t>
            </a:r>
          </a:p>
          <a:p>
            <a:pPr lvl="2" eaLnBrk="1" hangingPunct="1"/>
            <a:r>
              <a:rPr lang="en-US" altLang="en-US" sz="1600" dirty="0"/>
              <a:t>Major unit: Instruction Memory (</a:t>
            </a:r>
            <a:r>
              <a:rPr lang="en-US" altLang="en-US" sz="1600" dirty="0">
                <a:solidFill>
                  <a:srgbClr val="C00000"/>
                </a:solidFill>
              </a:rPr>
              <a:t>IM</a:t>
            </a:r>
            <a:r>
              <a:rPr lang="en-US" altLang="en-US" sz="1600" dirty="0"/>
              <a:t>)</a:t>
            </a:r>
          </a:p>
          <a:p>
            <a:pPr lvl="2" eaLnBrk="1" hangingPunct="1"/>
            <a:r>
              <a:rPr lang="en-US" altLang="en-US" sz="1600" dirty="0"/>
              <a:t>Others: PC, adder</a:t>
            </a:r>
          </a:p>
          <a:p>
            <a:pPr lvl="1" eaLnBrk="1" hangingPunct="1"/>
            <a:r>
              <a:rPr lang="en-US" altLang="en-US" sz="2000" dirty="0"/>
              <a:t>ID - Register (</a:t>
            </a:r>
            <a:r>
              <a:rPr lang="en-US" altLang="en-US" sz="2000" dirty="0">
                <a:solidFill>
                  <a:srgbClr val="C00000"/>
                </a:solidFill>
              </a:rPr>
              <a:t>Reg</a:t>
            </a:r>
            <a:r>
              <a:rPr lang="en-US" altLang="en-US" sz="2000" dirty="0"/>
              <a:t>)</a:t>
            </a:r>
          </a:p>
          <a:p>
            <a:pPr lvl="1" eaLnBrk="1" hangingPunct="1"/>
            <a:r>
              <a:rPr lang="en-US" altLang="en-US" sz="2000" dirty="0"/>
              <a:t>EX- </a:t>
            </a:r>
            <a:r>
              <a:rPr lang="en-US" altLang="en-US" sz="2000" dirty="0">
                <a:solidFill>
                  <a:srgbClr val="C00000"/>
                </a:solidFill>
              </a:rPr>
              <a:t>ALU</a:t>
            </a:r>
          </a:p>
          <a:p>
            <a:pPr lvl="1" eaLnBrk="1" hangingPunct="1"/>
            <a:r>
              <a:rPr lang="en-US" altLang="en-US" sz="2000" dirty="0"/>
              <a:t>MEM – Data Memory (</a:t>
            </a:r>
            <a:r>
              <a:rPr lang="en-US" altLang="en-US" sz="2000" dirty="0">
                <a:solidFill>
                  <a:srgbClr val="C00000"/>
                </a:solidFill>
              </a:rPr>
              <a:t>DM</a:t>
            </a:r>
            <a:r>
              <a:rPr lang="en-US" altLang="en-US" sz="2000" dirty="0"/>
              <a:t>)</a:t>
            </a:r>
          </a:p>
          <a:p>
            <a:pPr lvl="1" eaLnBrk="1" hangingPunct="1"/>
            <a:r>
              <a:rPr lang="en-US" altLang="en-US" sz="2000" dirty="0"/>
              <a:t>WB – Register (</a:t>
            </a:r>
            <a:r>
              <a:rPr lang="en-US" altLang="en-US" sz="2000" dirty="0">
                <a:solidFill>
                  <a:srgbClr val="C00000"/>
                </a:solidFill>
              </a:rPr>
              <a:t>Reg</a:t>
            </a:r>
            <a:r>
              <a:rPr lang="en-US" altLang="en-US" sz="2000" dirty="0"/>
              <a:t>)</a:t>
            </a:r>
          </a:p>
          <a:p>
            <a:pPr eaLnBrk="1" hangingPunct="1"/>
            <a:r>
              <a:rPr lang="en-US" altLang="en-US" sz="2400" dirty="0"/>
              <a:t>Clock cycles</a:t>
            </a:r>
          </a:p>
          <a:p>
            <a:pPr lvl="1" eaLnBrk="1" hangingPunct="1"/>
            <a:r>
              <a:rPr lang="en-US" altLang="en-US" sz="2000" dirty="0"/>
              <a:t>Each stage uses one clock cycle</a:t>
            </a:r>
          </a:p>
          <a:p>
            <a:pPr lvl="1" eaLnBrk="1" hangingPunct="1"/>
            <a:r>
              <a:rPr lang="en-US" altLang="en-US" sz="2000" dirty="0"/>
              <a:t>Register access takes less time, so under edge triggered technology, at one cycle, we may use the 1</a:t>
            </a:r>
            <a:r>
              <a:rPr lang="en-US" altLang="en-US" sz="2000" baseline="30000" dirty="0"/>
              <a:t>st</a:t>
            </a:r>
            <a:r>
              <a:rPr lang="en-US" altLang="en-US" sz="2000" dirty="0"/>
              <a:t> half cycle for write, the 2</a:t>
            </a:r>
            <a:r>
              <a:rPr lang="en-US" altLang="en-US" sz="2000" baseline="30000" dirty="0"/>
              <a:t>nd</a:t>
            </a:r>
            <a:r>
              <a:rPr lang="en-US" altLang="en-US" sz="2000" dirty="0"/>
              <a:t> half cycle for read. </a:t>
            </a:r>
          </a:p>
          <a:p>
            <a:pPr lvl="2" eaLnBrk="1" hangingPunct="1"/>
            <a:r>
              <a:rPr lang="en-US" altLang="en-US" sz="1800" dirty="0"/>
              <a:t>Next lecture will explain why write at 1st half, read at 2</a:t>
            </a:r>
            <a:r>
              <a:rPr lang="en-US" altLang="en-US" sz="1800" baseline="30000" dirty="0"/>
              <a:t>nd</a:t>
            </a:r>
            <a:r>
              <a:rPr lang="en-US" altLang="en-US" sz="1800" dirty="0"/>
              <a:t> half cycle. </a:t>
            </a:r>
          </a:p>
          <a:p>
            <a:pPr marL="0" indent="0" eaLnBrk="1" hangingPunct="1">
              <a:buNone/>
            </a:pPr>
            <a:endParaRPr lang="en-US"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a:xfrm>
            <a:off x="685800" y="457200"/>
            <a:ext cx="7772400" cy="685800"/>
          </a:xfrm>
        </p:spPr>
        <p:txBody>
          <a:bodyPr/>
          <a:lstStyle/>
          <a:p>
            <a:pPr eaLnBrk="1" hangingPunct="1"/>
            <a:r>
              <a:rPr lang="en-US" altLang="en-US" sz="3600" dirty="0">
                <a:solidFill>
                  <a:srgbClr val="FF0000"/>
                </a:solidFill>
              </a:rPr>
              <a:t>Multi-Cycle Pipeline Diagram</a:t>
            </a:r>
            <a:endParaRPr lang="en-AU" altLang="en-US" sz="3600" dirty="0">
              <a:solidFill>
                <a:srgbClr val="FF0000"/>
              </a:solidFill>
            </a:endParaRPr>
          </a:p>
        </p:txBody>
      </p:sp>
      <p:sp>
        <p:nvSpPr>
          <p:cNvPr id="13315" name="Rectangle 4"/>
          <p:cNvSpPr>
            <a:spLocks noGrp="1" noChangeArrowheads="1"/>
          </p:cNvSpPr>
          <p:nvPr>
            <p:ph type="body" idx="1"/>
          </p:nvPr>
        </p:nvSpPr>
        <p:spPr>
          <a:xfrm>
            <a:off x="609600" y="1219200"/>
            <a:ext cx="7772400" cy="555625"/>
          </a:xfrm>
        </p:spPr>
        <p:txBody>
          <a:bodyPr/>
          <a:lstStyle/>
          <a:p>
            <a:pPr eaLnBrk="1" hangingPunct="1"/>
            <a:r>
              <a:rPr lang="en-US" altLang="en-US" sz="2800" dirty="0">
                <a:solidFill>
                  <a:srgbClr val="C00000"/>
                </a:solidFill>
              </a:rPr>
              <a:t>Graphical representation</a:t>
            </a:r>
            <a:r>
              <a:rPr lang="en-US" altLang="en-US" sz="2800" dirty="0"/>
              <a:t> of pipelined execution</a:t>
            </a:r>
          </a:p>
          <a:p>
            <a:pPr eaLnBrk="1" hangingPunct="1">
              <a:buFontTx/>
              <a:buNone/>
            </a:pPr>
            <a:endParaRPr lang="en-AU" altLang="en-US" sz="2800" dirty="0"/>
          </a:p>
        </p:txBody>
      </p:sp>
      <p:pic>
        <p:nvPicPr>
          <p:cNvPr id="13316" name="Picture 6" descr="Graphical representation of pipelined execution" title="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5000"/>
            <a:ext cx="67056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a:extLst>
              <a:ext uri="{FF2B5EF4-FFF2-40B4-BE49-F238E27FC236}">
                <a16:creationId xmlns:a16="http://schemas.microsoft.com/office/drawing/2014/main" id="{59C2E189-4D33-2442-B6D6-8044F74C51FA}"/>
              </a:ext>
            </a:extLst>
          </p:cNvPr>
          <p:cNvSpPr/>
          <p:nvPr/>
        </p:nvSpPr>
        <p:spPr>
          <a:xfrm>
            <a:off x="6096000" y="2590800"/>
            <a:ext cx="2286000"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Box 1" descr="pipeline cycle" title="note">
            <a:extLst>
              <a:ext uri="{FF2B5EF4-FFF2-40B4-BE49-F238E27FC236}">
                <a16:creationId xmlns:a16="http://schemas.microsoft.com/office/drawing/2014/main" id="{55B77B33-DFD7-B848-BE1C-35ACC5E868AB}"/>
              </a:ext>
            </a:extLst>
          </p:cNvPr>
          <p:cNvSpPr txBox="1"/>
          <p:nvPr/>
        </p:nvSpPr>
        <p:spPr>
          <a:xfrm>
            <a:off x="6096000" y="2590800"/>
            <a:ext cx="2438400" cy="923330"/>
          </a:xfrm>
          <a:prstGeom prst="rect">
            <a:avLst/>
          </a:prstGeom>
          <a:noFill/>
        </p:spPr>
        <p:txBody>
          <a:bodyPr wrap="square" rtlCol="0">
            <a:spAutoFit/>
          </a:bodyPr>
          <a:lstStyle/>
          <a:p>
            <a:r>
              <a:rPr lang="en-US" sz="1800" dirty="0"/>
              <a:t>At each (small) cycle one instruction is launched for execution.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4E3E-2414-4944-AD69-164C21E33684}"/>
              </a:ext>
            </a:extLst>
          </p:cNvPr>
          <p:cNvSpPr>
            <a:spLocks noGrp="1"/>
          </p:cNvSpPr>
          <p:nvPr>
            <p:ph type="title"/>
          </p:nvPr>
        </p:nvSpPr>
        <p:spPr>
          <a:xfrm>
            <a:off x="689975" y="391542"/>
            <a:ext cx="7772400" cy="685800"/>
          </a:xfrm>
        </p:spPr>
        <p:txBody>
          <a:bodyPr/>
          <a:lstStyle/>
          <a:p>
            <a:r>
              <a:rPr lang="en-US" sz="3600" dirty="0">
                <a:solidFill>
                  <a:srgbClr val="FF0000"/>
                </a:solidFill>
              </a:rPr>
              <a:t>Simplified Graphical Representation  </a:t>
            </a:r>
          </a:p>
        </p:txBody>
      </p:sp>
      <p:sp>
        <p:nvSpPr>
          <p:cNvPr id="3" name="Content Placeholder 2">
            <a:extLst>
              <a:ext uri="{FF2B5EF4-FFF2-40B4-BE49-F238E27FC236}">
                <a16:creationId xmlns:a16="http://schemas.microsoft.com/office/drawing/2014/main" id="{32C7DA04-88CB-384E-A90E-036AD0BD72E6}"/>
              </a:ext>
            </a:extLst>
          </p:cNvPr>
          <p:cNvSpPr>
            <a:spLocks noGrp="1"/>
          </p:cNvSpPr>
          <p:nvPr>
            <p:ph idx="1"/>
          </p:nvPr>
        </p:nvSpPr>
        <p:spPr>
          <a:xfrm>
            <a:off x="685800" y="1600200"/>
            <a:ext cx="7772400" cy="4495800"/>
          </a:xfrm>
        </p:spPr>
        <p:txBody>
          <a:bodyPr/>
          <a:lstStyle/>
          <a:p>
            <a:pPr marL="0" indent="0">
              <a:buNone/>
            </a:pPr>
            <a:endParaRPr lang="en-US" dirty="0"/>
          </a:p>
          <a:p>
            <a:pPr marL="0" indent="0">
              <a:buNone/>
            </a:pPr>
            <a:endParaRPr lang="en-US" dirty="0"/>
          </a:p>
        </p:txBody>
      </p:sp>
      <p:graphicFrame>
        <p:nvGraphicFramePr>
          <p:cNvPr id="7" name="Table 6" descr="Simplified graphical representation" title="Figure">
            <a:extLst>
              <a:ext uri="{FF2B5EF4-FFF2-40B4-BE49-F238E27FC236}">
                <a16:creationId xmlns:a16="http://schemas.microsoft.com/office/drawing/2014/main" id="{9B93C06E-A1F7-3D40-8844-F133499A3674}"/>
              </a:ext>
            </a:extLst>
          </p:cNvPr>
          <p:cNvGraphicFramePr>
            <a:graphicFrameLocks noGrp="1"/>
          </p:cNvGraphicFramePr>
          <p:nvPr>
            <p:extLst>
              <p:ext uri="{D42A27DB-BD31-4B8C-83A1-F6EECF244321}">
                <p14:modId xmlns:p14="http://schemas.microsoft.com/office/powerpoint/2010/main" val="2077667718"/>
              </p:ext>
            </p:extLst>
          </p:nvPr>
        </p:nvGraphicFramePr>
        <p:xfrm>
          <a:off x="1257300" y="1295400"/>
          <a:ext cx="6096000" cy="22250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024254553"/>
                    </a:ext>
                  </a:extLst>
                </a:gridCol>
                <a:gridCol w="609600">
                  <a:extLst>
                    <a:ext uri="{9D8B030D-6E8A-4147-A177-3AD203B41FA5}">
                      <a16:colId xmlns:a16="http://schemas.microsoft.com/office/drawing/2014/main" val="2657526824"/>
                    </a:ext>
                  </a:extLst>
                </a:gridCol>
                <a:gridCol w="609600">
                  <a:extLst>
                    <a:ext uri="{9D8B030D-6E8A-4147-A177-3AD203B41FA5}">
                      <a16:colId xmlns:a16="http://schemas.microsoft.com/office/drawing/2014/main" val="4153243696"/>
                    </a:ext>
                  </a:extLst>
                </a:gridCol>
                <a:gridCol w="609600">
                  <a:extLst>
                    <a:ext uri="{9D8B030D-6E8A-4147-A177-3AD203B41FA5}">
                      <a16:colId xmlns:a16="http://schemas.microsoft.com/office/drawing/2014/main" val="441562969"/>
                    </a:ext>
                  </a:extLst>
                </a:gridCol>
                <a:gridCol w="609600">
                  <a:extLst>
                    <a:ext uri="{9D8B030D-6E8A-4147-A177-3AD203B41FA5}">
                      <a16:colId xmlns:a16="http://schemas.microsoft.com/office/drawing/2014/main" val="4875224"/>
                    </a:ext>
                  </a:extLst>
                </a:gridCol>
                <a:gridCol w="609600">
                  <a:extLst>
                    <a:ext uri="{9D8B030D-6E8A-4147-A177-3AD203B41FA5}">
                      <a16:colId xmlns:a16="http://schemas.microsoft.com/office/drawing/2014/main" val="2283131269"/>
                    </a:ext>
                  </a:extLst>
                </a:gridCol>
                <a:gridCol w="609600">
                  <a:extLst>
                    <a:ext uri="{9D8B030D-6E8A-4147-A177-3AD203B41FA5}">
                      <a16:colId xmlns:a16="http://schemas.microsoft.com/office/drawing/2014/main" val="2876307481"/>
                    </a:ext>
                  </a:extLst>
                </a:gridCol>
                <a:gridCol w="609600">
                  <a:extLst>
                    <a:ext uri="{9D8B030D-6E8A-4147-A177-3AD203B41FA5}">
                      <a16:colId xmlns:a16="http://schemas.microsoft.com/office/drawing/2014/main" val="3449558948"/>
                    </a:ext>
                  </a:extLst>
                </a:gridCol>
                <a:gridCol w="609600">
                  <a:extLst>
                    <a:ext uri="{9D8B030D-6E8A-4147-A177-3AD203B41FA5}">
                      <a16:colId xmlns:a16="http://schemas.microsoft.com/office/drawing/2014/main" val="517309996"/>
                    </a:ext>
                  </a:extLst>
                </a:gridCol>
                <a:gridCol w="609600">
                  <a:extLst>
                    <a:ext uri="{9D8B030D-6E8A-4147-A177-3AD203B41FA5}">
                      <a16:colId xmlns:a16="http://schemas.microsoft.com/office/drawing/2014/main" val="436287304"/>
                    </a:ext>
                  </a:extLst>
                </a:gridCol>
              </a:tblGrid>
              <a:tr h="370840">
                <a:tc>
                  <a:txBody>
                    <a:bodyPr/>
                    <a:lstStyle/>
                    <a:p>
                      <a:r>
                        <a:rPr lang="en-US" sz="1400" dirty="0"/>
                        <a:t>Cycle</a:t>
                      </a:r>
                    </a:p>
                  </a:txBody>
                  <a:tcPr/>
                </a:tc>
                <a:tc>
                  <a:txBody>
                    <a:bodyPr/>
                    <a:lstStyle/>
                    <a:p>
                      <a:r>
                        <a:rPr lang="en-US" sz="1400" dirty="0"/>
                        <a:t>C1</a:t>
                      </a:r>
                    </a:p>
                  </a:txBody>
                  <a:tcPr/>
                </a:tc>
                <a:tc>
                  <a:txBody>
                    <a:bodyPr/>
                    <a:lstStyle/>
                    <a:p>
                      <a:r>
                        <a:rPr lang="en-US" sz="1400" dirty="0"/>
                        <a:t>C2</a:t>
                      </a:r>
                    </a:p>
                  </a:txBody>
                  <a:tcPr/>
                </a:tc>
                <a:tc>
                  <a:txBody>
                    <a:bodyPr/>
                    <a:lstStyle/>
                    <a:p>
                      <a:r>
                        <a:rPr lang="en-US" sz="1400" dirty="0"/>
                        <a:t>C3</a:t>
                      </a:r>
                    </a:p>
                  </a:txBody>
                  <a:tcPr/>
                </a:tc>
                <a:tc>
                  <a:txBody>
                    <a:bodyPr/>
                    <a:lstStyle/>
                    <a:p>
                      <a:r>
                        <a:rPr lang="en-US" sz="1400" dirty="0"/>
                        <a:t>C4</a:t>
                      </a:r>
                    </a:p>
                  </a:txBody>
                  <a:tcPr/>
                </a:tc>
                <a:tc>
                  <a:txBody>
                    <a:bodyPr/>
                    <a:lstStyle/>
                    <a:p>
                      <a:r>
                        <a:rPr lang="en-US" sz="1400" dirty="0"/>
                        <a:t>C5</a:t>
                      </a:r>
                    </a:p>
                  </a:txBody>
                  <a:tcPr/>
                </a:tc>
                <a:tc>
                  <a:txBody>
                    <a:bodyPr/>
                    <a:lstStyle/>
                    <a:p>
                      <a:r>
                        <a:rPr lang="en-US" sz="1400" dirty="0"/>
                        <a:t>C6</a:t>
                      </a:r>
                    </a:p>
                  </a:txBody>
                  <a:tcPr/>
                </a:tc>
                <a:tc>
                  <a:txBody>
                    <a:bodyPr/>
                    <a:lstStyle/>
                    <a:p>
                      <a:r>
                        <a:rPr lang="en-US" sz="1400" dirty="0"/>
                        <a:t>C7</a:t>
                      </a:r>
                    </a:p>
                  </a:txBody>
                  <a:tcPr/>
                </a:tc>
                <a:tc>
                  <a:txBody>
                    <a:bodyPr/>
                    <a:lstStyle/>
                    <a:p>
                      <a:r>
                        <a:rPr lang="en-US" sz="1400" dirty="0"/>
                        <a:t>C8</a:t>
                      </a:r>
                    </a:p>
                  </a:txBody>
                  <a:tcPr/>
                </a:tc>
                <a:tc>
                  <a:txBody>
                    <a:bodyPr/>
                    <a:lstStyle/>
                    <a:p>
                      <a:r>
                        <a:rPr lang="en-US" sz="1400" dirty="0"/>
                        <a:t>C9</a:t>
                      </a:r>
                    </a:p>
                  </a:txBody>
                  <a:tcPr/>
                </a:tc>
                <a:extLst>
                  <a:ext uri="{0D108BD9-81ED-4DB2-BD59-A6C34878D82A}">
                    <a16:rowId xmlns:a16="http://schemas.microsoft.com/office/drawing/2014/main" val="3935891140"/>
                  </a:ext>
                </a:extLst>
              </a:tr>
              <a:tr h="370840">
                <a:tc>
                  <a:txBody>
                    <a:bodyPr/>
                    <a:lstStyle/>
                    <a:p>
                      <a:r>
                        <a:rPr lang="en-US" sz="1600" dirty="0" err="1"/>
                        <a:t>lw</a:t>
                      </a:r>
                      <a:endParaRPr lang="en-US" sz="1600" dirty="0"/>
                    </a:p>
                  </a:txBody>
                  <a:tcPr/>
                </a:tc>
                <a:tc>
                  <a:txBody>
                    <a:bodyPr/>
                    <a:lstStyle/>
                    <a:p>
                      <a:r>
                        <a:rPr lang="en-US" sz="1600" dirty="0"/>
                        <a:t>IM</a:t>
                      </a:r>
                    </a:p>
                  </a:txBody>
                  <a:tcPr/>
                </a:tc>
                <a:tc>
                  <a:txBody>
                    <a:bodyPr/>
                    <a:lstStyle/>
                    <a:p>
                      <a:r>
                        <a:rPr lang="en-US" sz="1600" dirty="0"/>
                        <a:t>Reg</a:t>
                      </a:r>
                    </a:p>
                  </a:txBody>
                  <a:tcPr/>
                </a:tc>
                <a:tc>
                  <a:txBody>
                    <a:bodyPr/>
                    <a:lstStyle/>
                    <a:p>
                      <a:r>
                        <a:rPr lang="en-US" sz="1600" dirty="0"/>
                        <a:t>ALU</a:t>
                      </a:r>
                    </a:p>
                  </a:txBody>
                  <a:tcPr/>
                </a:tc>
                <a:tc>
                  <a:txBody>
                    <a:bodyPr/>
                    <a:lstStyle/>
                    <a:p>
                      <a:r>
                        <a:rPr lang="en-US" sz="1600" dirty="0"/>
                        <a:t>DM</a:t>
                      </a:r>
                    </a:p>
                  </a:txBody>
                  <a:tcPr/>
                </a:tc>
                <a:tc>
                  <a:txBody>
                    <a:bodyPr/>
                    <a:lstStyle/>
                    <a:p>
                      <a:r>
                        <a:rPr lang="en-US" sz="1600" dirty="0"/>
                        <a:t>Reg</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2987463048"/>
                  </a:ext>
                </a:extLst>
              </a:tr>
              <a:tr h="370840">
                <a:tc>
                  <a:txBody>
                    <a:bodyPr/>
                    <a:lstStyle/>
                    <a:p>
                      <a:r>
                        <a:rPr lang="en-US" sz="1600" dirty="0"/>
                        <a:t>sub</a:t>
                      </a:r>
                    </a:p>
                  </a:txBody>
                  <a:tcPr/>
                </a:tc>
                <a:tc>
                  <a:txBody>
                    <a:bodyPr/>
                    <a:lstStyle/>
                    <a:p>
                      <a:endParaRPr lang="en-US" sz="1600" dirty="0"/>
                    </a:p>
                  </a:txBody>
                  <a:tcPr/>
                </a:tc>
                <a:tc>
                  <a:txBody>
                    <a:bodyPr/>
                    <a:lstStyle/>
                    <a:p>
                      <a:r>
                        <a:rPr lang="en-US" sz="1600" dirty="0"/>
                        <a:t>IM</a:t>
                      </a:r>
                    </a:p>
                  </a:txBody>
                  <a:tcPr/>
                </a:tc>
                <a:tc>
                  <a:txBody>
                    <a:bodyPr/>
                    <a:lstStyle/>
                    <a:p>
                      <a:r>
                        <a:rPr lang="en-US" sz="1600" dirty="0"/>
                        <a:t>Reg</a:t>
                      </a:r>
                    </a:p>
                  </a:txBody>
                  <a:tcPr/>
                </a:tc>
                <a:tc>
                  <a:txBody>
                    <a:bodyPr/>
                    <a:lstStyle/>
                    <a:p>
                      <a:r>
                        <a:rPr lang="en-US" sz="1600" dirty="0"/>
                        <a:t>ALU</a:t>
                      </a:r>
                    </a:p>
                  </a:txBody>
                  <a:tcPr/>
                </a:tc>
                <a:tc>
                  <a:txBody>
                    <a:bodyPr/>
                    <a:lstStyle/>
                    <a:p>
                      <a:r>
                        <a:rPr lang="en-US" sz="1600" dirty="0">
                          <a:solidFill>
                            <a:srgbClr val="91725E"/>
                          </a:solidFill>
                        </a:rPr>
                        <a:t>DM</a:t>
                      </a:r>
                    </a:p>
                  </a:txBody>
                  <a:tcPr/>
                </a:tc>
                <a:tc>
                  <a:txBody>
                    <a:bodyPr/>
                    <a:lstStyle/>
                    <a:p>
                      <a:r>
                        <a:rPr lang="en-US" sz="1600" dirty="0"/>
                        <a:t>Reg</a:t>
                      </a:r>
                    </a:p>
                  </a:txBody>
                  <a:tcPr/>
                </a:tc>
                <a:tc>
                  <a:txBody>
                    <a:bodyPr/>
                    <a:lstStyle/>
                    <a:p>
                      <a:endParaRPr lang="en-US" sz="1600"/>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3722863726"/>
                  </a:ext>
                </a:extLst>
              </a:tr>
              <a:tr h="370840">
                <a:tc>
                  <a:txBody>
                    <a:bodyPr/>
                    <a:lstStyle/>
                    <a:p>
                      <a:r>
                        <a:rPr lang="en-US" sz="1600" dirty="0"/>
                        <a:t>add</a:t>
                      </a:r>
                    </a:p>
                  </a:txBody>
                  <a:tcPr/>
                </a:tc>
                <a:tc>
                  <a:txBody>
                    <a:bodyPr/>
                    <a:lstStyle/>
                    <a:p>
                      <a:endParaRPr lang="en-US" sz="1600"/>
                    </a:p>
                  </a:txBody>
                  <a:tcPr/>
                </a:tc>
                <a:tc>
                  <a:txBody>
                    <a:bodyPr/>
                    <a:lstStyle/>
                    <a:p>
                      <a:endParaRPr lang="en-US" sz="1600" dirty="0"/>
                    </a:p>
                  </a:txBody>
                  <a:tcPr/>
                </a:tc>
                <a:tc>
                  <a:txBody>
                    <a:bodyPr/>
                    <a:lstStyle/>
                    <a:p>
                      <a:r>
                        <a:rPr lang="en-US" sz="1600" dirty="0"/>
                        <a:t>IM</a:t>
                      </a:r>
                    </a:p>
                  </a:txBody>
                  <a:tcPr/>
                </a:tc>
                <a:tc>
                  <a:txBody>
                    <a:bodyPr/>
                    <a:lstStyle/>
                    <a:p>
                      <a:r>
                        <a:rPr lang="en-US" sz="1600" dirty="0"/>
                        <a:t>Reg</a:t>
                      </a:r>
                    </a:p>
                  </a:txBody>
                  <a:tcPr/>
                </a:tc>
                <a:tc>
                  <a:txBody>
                    <a:bodyPr/>
                    <a:lstStyle/>
                    <a:p>
                      <a:r>
                        <a:rPr lang="en-US" sz="1600" dirty="0"/>
                        <a:t>ALU</a:t>
                      </a:r>
                    </a:p>
                  </a:txBody>
                  <a:tcPr/>
                </a:tc>
                <a:tc>
                  <a:txBody>
                    <a:bodyPr/>
                    <a:lstStyle/>
                    <a:p>
                      <a:r>
                        <a:rPr lang="en-US" sz="1600" dirty="0">
                          <a:solidFill>
                            <a:srgbClr val="91725E"/>
                          </a:solidFill>
                        </a:rPr>
                        <a:t>DM</a:t>
                      </a:r>
                    </a:p>
                  </a:txBody>
                  <a:tcPr/>
                </a:tc>
                <a:tc>
                  <a:txBody>
                    <a:bodyPr/>
                    <a:lstStyle/>
                    <a:p>
                      <a:r>
                        <a:rPr lang="en-US" sz="1600" dirty="0"/>
                        <a:t>Reg</a:t>
                      </a:r>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686867461"/>
                  </a:ext>
                </a:extLst>
              </a:tr>
              <a:tr h="370840">
                <a:tc>
                  <a:txBody>
                    <a:bodyPr/>
                    <a:lstStyle/>
                    <a:p>
                      <a:r>
                        <a:rPr lang="en-US" sz="1600" dirty="0" err="1"/>
                        <a:t>lw</a:t>
                      </a:r>
                      <a:endParaRPr lang="en-US" sz="1600" dirty="0"/>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r>
                        <a:rPr lang="en-US" sz="1600" dirty="0"/>
                        <a:t>IM</a:t>
                      </a:r>
                    </a:p>
                  </a:txBody>
                  <a:tcPr/>
                </a:tc>
                <a:tc>
                  <a:txBody>
                    <a:bodyPr/>
                    <a:lstStyle/>
                    <a:p>
                      <a:r>
                        <a:rPr lang="en-US" sz="1600" dirty="0"/>
                        <a:t>Reg</a:t>
                      </a:r>
                    </a:p>
                  </a:txBody>
                  <a:tcPr/>
                </a:tc>
                <a:tc>
                  <a:txBody>
                    <a:bodyPr/>
                    <a:lstStyle/>
                    <a:p>
                      <a:r>
                        <a:rPr lang="en-US" sz="1600" dirty="0"/>
                        <a:t>ALU</a:t>
                      </a:r>
                    </a:p>
                  </a:txBody>
                  <a:tcPr/>
                </a:tc>
                <a:tc>
                  <a:txBody>
                    <a:bodyPr/>
                    <a:lstStyle/>
                    <a:p>
                      <a:r>
                        <a:rPr lang="en-US" sz="1600" dirty="0"/>
                        <a:t>DM</a:t>
                      </a:r>
                    </a:p>
                  </a:txBody>
                  <a:tcPr/>
                </a:tc>
                <a:tc>
                  <a:txBody>
                    <a:bodyPr/>
                    <a:lstStyle/>
                    <a:p>
                      <a:r>
                        <a:rPr lang="en-US" sz="1600" dirty="0"/>
                        <a:t>Reg</a:t>
                      </a:r>
                    </a:p>
                  </a:txBody>
                  <a:tcPr/>
                </a:tc>
                <a:tc>
                  <a:txBody>
                    <a:bodyPr/>
                    <a:lstStyle/>
                    <a:p>
                      <a:endParaRPr lang="en-US" sz="1600"/>
                    </a:p>
                  </a:txBody>
                  <a:tcPr/>
                </a:tc>
                <a:extLst>
                  <a:ext uri="{0D108BD9-81ED-4DB2-BD59-A6C34878D82A}">
                    <a16:rowId xmlns:a16="http://schemas.microsoft.com/office/drawing/2014/main" val="497445211"/>
                  </a:ext>
                </a:extLst>
              </a:tr>
              <a:tr h="370840">
                <a:tc>
                  <a:txBody>
                    <a:bodyPr/>
                    <a:lstStyle/>
                    <a:p>
                      <a:r>
                        <a:rPr lang="en-US" sz="1600" dirty="0"/>
                        <a:t>add</a:t>
                      </a:r>
                    </a:p>
                  </a:txBody>
                  <a:tcPr/>
                </a:tc>
                <a:tc>
                  <a:txBody>
                    <a:bodyPr/>
                    <a:lstStyle/>
                    <a:p>
                      <a:endParaRPr lang="en-US" sz="160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r>
                        <a:rPr lang="en-US" sz="1600" dirty="0"/>
                        <a:t>IM</a:t>
                      </a:r>
                    </a:p>
                  </a:txBody>
                  <a:tcPr/>
                </a:tc>
                <a:tc>
                  <a:txBody>
                    <a:bodyPr/>
                    <a:lstStyle/>
                    <a:p>
                      <a:r>
                        <a:rPr lang="en-US" sz="1600" dirty="0"/>
                        <a:t>Reg</a:t>
                      </a:r>
                    </a:p>
                  </a:txBody>
                  <a:tcPr/>
                </a:tc>
                <a:tc>
                  <a:txBody>
                    <a:bodyPr/>
                    <a:lstStyle/>
                    <a:p>
                      <a:r>
                        <a:rPr lang="en-US" sz="1600" dirty="0"/>
                        <a:t>ALU</a:t>
                      </a:r>
                    </a:p>
                  </a:txBody>
                  <a:tcPr/>
                </a:tc>
                <a:tc>
                  <a:txBody>
                    <a:bodyPr/>
                    <a:lstStyle/>
                    <a:p>
                      <a:r>
                        <a:rPr lang="en-US" sz="1600" dirty="0">
                          <a:solidFill>
                            <a:srgbClr val="91725E"/>
                          </a:solidFill>
                        </a:rPr>
                        <a:t>DM</a:t>
                      </a:r>
                    </a:p>
                  </a:txBody>
                  <a:tcPr/>
                </a:tc>
                <a:tc>
                  <a:txBody>
                    <a:bodyPr/>
                    <a:lstStyle/>
                    <a:p>
                      <a:r>
                        <a:rPr lang="en-US" sz="1600" dirty="0"/>
                        <a:t>Reg</a:t>
                      </a:r>
                    </a:p>
                  </a:txBody>
                  <a:tcPr/>
                </a:tc>
                <a:extLst>
                  <a:ext uri="{0D108BD9-81ED-4DB2-BD59-A6C34878D82A}">
                    <a16:rowId xmlns:a16="http://schemas.microsoft.com/office/drawing/2014/main" val="2208996602"/>
                  </a:ext>
                </a:extLst>
              </a:tr>
            </a:tbl>
          </a:graphicData>
        </a:graphic>
      </p:graphicFrame>
      <p:sp>
        <p:nvSpPr>
          <p:cNvPr id="8" name="TextBox 7">
            <a:extLst>
              <a:ext uri="{FF2B5EF4-FFF2-40B4-BE49-F238E27FC236}">
                <a16:creationId xmlns:a16="http://schemas.microsoft.com/office/drawing/2014/main" id="{C9351EF1-FE14-FF45-AC78-C2C2FD4483DC}"/>
              </a:ext>
            </a:extLst>
          </p:cNvPr>
          <p:cNvSpPr txBox="1"/>
          <p:nvPr/>
        </p:nvSpPr>
        <p:spPr>
          <a:xfrm>
            <a:off x="838200" y="3716056"/>
            <a:ext cx="7391400" cy="2246769"/>
          </a:xfrm>
          <a:prstGeom prst="rect">
            <a:avLst/>
          </a:prstGeom>
          <a:noFill/>
        </p:spPr>
        <p:txBody>
          <a:bodyPr wrap="square" rtlCol="0">
            <a:spAutoFit/>
          </a:bodyPr>
          <a:lstStyle/>
          <a:p>
            <a:r>
              <a:rPr lang="en-US" sz="2000" dirty="0"/>
              <a:t>MIPS pipeline features:</a:t>
            </a:r>
          </a:p>
          <a:p>
            <a:pPr marL="457200" indent="-457200">
              <a:buAutoNum type="arabicParenBoth"/>
            </a:pPr>
            <a:r>
              <a:rPr lang="en-US" sz="2000" dirty="0"/>
              <a:t>All instructions go through 5 stages; even a stage not used (e.g. DM in sub, add not used) it still occupies a cycle.</a:t>
            </a:r>
          </a:p>
          <a:p>
            <a:pPr marL="457200" indent="-457200">
              <a:buAutoNum type="arabicParenBoth"/>
            </a:pPr>
            <a:r>
              <a:rPr lang="en-US" sz="2000" dirty="0"/>
              <a:t>In each cycle, no resource conflicts among instructions (</a:t>
            </a:r>
            <a:r>
              <a:rPr lang="en-US" sz="2000" dirty="0" err="1"/>
              <a:t>e.g</a:t>
            </a:r>
            <a:r>
              <a:rPr lang="en-US" sz="2000" dirty="0"/>
              <a:t> CC4 sub is using ALU, thus, no other instruction could use ALU.)</a:t>
            </a:r>
          </a:p>
          <a:p>
            <a:pPr marL="457200" indent="-457200">
              <a:buAutoNum type="arabicParenBoth"/>
            </a:pPr>
            <a:r>
              <a:rPr lang="en-US" sz="2000" dirty="0"/>
              <a:t>Reg may be used by two instructions at one cycle if one is reading and the other is writing. (write at 1</a:t>
            </a:r>
            <a:r>
              <a:rPr lang="en-US" sz="2000" baseline="30000" dirty="0"/>
              <a:t>st</a:t>
            </a:r>
            <a:r>
              <a:rPr lang="en-US" sz="2000" dirty="0"/>
              <a:t> half cycle, read 2</a:t>
            </a:r>
            <a:r>
              <a:rPr lang="en-US" sz="2000" baseline="30000" dirty="0"/>
              <a:t>nd</a:t>
            </a:r>
            <a:r>
              <a:rPr lang="en-US" sz="2000" dirty="0"/>
              <a:t>.)</a:t>
            </a:r>
          </a:p>
        </p:txBody>
      </p:sp>
    </p:spTree>
    <p:extLst>
      <p:ext uri="{BB962C8B-B14F-4D97-AF65-F5344CB8AC3E}">
        <p14:creationId xmlns:p14="http://schemas.microsoft.com/office/powerpoint/2010/main" val="177025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662836" y="381000"/>
            <a:ext cx="7772400" cy="838200"/>
          </a:xfrm>
        </p:spPr>
        <p:txBody>
          <a:bodyPr/>
          <a:lstStyle/>
          <a:p>
            <a:pPr eaLnBrk="1" hangingPunct="1"/>
            <a:r>
              <a:rPr lang="en-US" altLang="en-US" sz="3200" dirty="0">
                <a:solidFill>
                  <a:srgbClr val="FF0000"/>
                </a:solidFill>
              </a:rPr>
              <a:t>Multi-Cycle Pipeline Diagram</a:t>
            </a:r>
            <a:br>
              <a:rPr lang="en-US" altLang="en-US" sz="3200" dirty="0"/>
            </a:br>
            <a:r>
              <a:rPr lang="en-US" altLang="en-US" sz="2800" dirty="0">
                <a:solidFill>
                  <a:srgbClr val="FF0000"/>
                </a:solidFill>
              </a:rPr>
              <a:t>Resource Usage</a:t>
            </a:r>
            <a:endParaRPr lang="en-AU" altLang="en-US" sz="2800" dirty="0">
              <a:solidFill>
                <a:srgbClr val="FF0000"/>
              </a:solidFill>
            </a:endParaRPr>
          </a:p>
        </p:txBody>
      </p:sp>
      <p:sp>
        <p:nvSpPr>
          <p:cNvPr id="27651" name="Rectangle 4"/>
          <p:cNvSpPr>
            <a:spLocks noGrp="1" noChangeArrowheads="1"/>
          </p:cNvSpPr>
          <p:nvPr>
            <p:ph type="body" idx="1"/>
          </p:nvPr>
        </p:nvSpPr>
        <p:spPr>
          <a:xfrm>
            <a:off x="685800" y="1295400"/>
            <a:ext cx="7772400" cy="76200"/>
          </a:xfrm>
        </p:spPr>
        <p:txBody>
          <a:bodyPr/>
          <a:lstStyle/>
          <a:p>
            <a:pPr marL="0" indent="0" eaLnBrk="1" hangingPunct="1">
              <a:buFontTx/>
              <a:buNone/>
            </a:pPr>
            <a:r>
              <a:rPr lang="en-AU" altLang="en-US" sz="2800" dirty="0"/>
              <a:t> </a:t>
            </a:r>
          </a:p>
        </p:txBody>
      </p:sp>
      <p:pic>
        <p:nvPicPr>
          <p:cNvPr id="27652" name="Picture 6" descr="pipeline diagram" title="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88" y="1482247"/>
            <a:ext cx="64262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a:extLst>
              <a:ext uri="{FF2B5EF4-FFF2-40B4-BE49-F238E27FC236}">
                <a16:creationId xmlns:a16="http://schemas.microsoft.com/office/drawing/2014/main" id="{33CDF3CC-FE6C-B943-87CE-94ABE86B2DC2}"/>
              </a:ext>
            </a:extLst>
          </p:cNvPr>
          <p:cNvSpPr/>
          <p:nvPr/>
        </p:nvSpPr>
        <p:spPr>
          <a:xfrm>
            <a:off x="5867400" y="2057400"/>
            <a:ext cx="3048000" cy="20313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Box 1" descr="Pipeline resources" title="Note">
            <a:extLst>
              <a:ext uri="{FF2B5EF4-FFF2-40B4-BE49-F238E27FC236}">
                <a16:creationId xmlns:a16="http://schemas.microsoft.com/office/drawing/2014/main" id="{450BEDD1-EEDC-EC49-A88F-0017D3B7217D}"/>
              </a:ext>
            </a:extLst>
          </p:cNvPr>
          <p:cNvSpPr txBox="1"/>
          <p:nvPr/>
        </p:nvSpPr>
        <p:spPr>
          <a:xfrm>
            <a:off x="5867400" y="2057400"/>
            <a:ext cx="3048000" cy="2031325"/>
          </a:xfrm>
          <a:prstGeom prst="rect">
            <a:avLst/>
          </a:prstGeom>
          <a:noFill/>
        </p:spPr>
        <p:txBody>
          <a:bodyPr wrap="square" rtlCol="0">
            <a:spAutoFit/>
          </a:bodyPr>
          <a:lstStyle/>
          <a:p>
            <a:r>
              <a:rPr lang="en-US" sz="1800" dirty="0">
                <a:solidFill>
                  <a:srgbClr val="C00000"/>
                </a:solidFill>
              </a:rPr>
              <a:t>Reg</a:t>
            </a:r>
            <a:r>
              <a:rPr lang="en-US" sz="1800" dirty="0"/>
              <a:t>: right half shaded =&gt; read; left half shaded =&gt; write</a:t>
            </a:r>
          </a:p>
          <a:p>
            <a:r>
              <a:rPr lang="en-US" sz="1800" dirty="0">
                <a:solidFill>
                  <a:srgbClr val="C00000"/>
                </a:solidFill>
              </a:rPr>
              <a:t>IM</a:t>
            </a:r>
            <a:r>
              <a:rPr lang="en-US" sz="1800" dirty="0"/>
              <a:t> and </a:t>
            </a:r>
            <a:r>
              <a:rPr lang="en-US" sz="1800" dirty="0">
                <a:solidFill>
                  <a:srgbClr val="C00000"/>
                </a:solidFill>
              </a:rPr>
              <a:t>DM</a:t>
            </a:r>
            <a:r>
              <a:rPr lang="en-US" sz="1800" dirty="0"/>
              <a:t>: no shade =&gt; no memory action; shaded =&gt; read/write (please consider the half shaded as fully shaded. Detailed explanation omitted.)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457200"/>
            <a:ext cx="7772400" cy="533400"/>
          </a:xfrm>
        </p:spPr>
        <p:txBody>
          <a:bodyPr/>
          <a:lstStyle/>
          <a:p>
            <a:pPr eaLnBrk="1" hangingPunct="1"/>
            <a:r>
              <a:rPr lang="en-US" altLang="en-US" sz="3600" dirty="0">
                <a:solidFill>
                  <a:srgbClr val="FF0000"/>
                </a:solidFill>
              </a:rPr>
              <a:t>Pipeline Operation</a:t>
            </a:r>
            <a:endParaRPr lang="en-AU" altLang="en-US" sz="3600" dirty="0">
              <a:solidFill>
                <a:srgbClr val="FF0000"/>
              </a:solidFill>
            </a:endParaRPr>
          </a:p>
        </p:txBody>
      </p:sp>
      <p:sp>
        <p:nvSpPr>
          <p:cNvPr id="17411" name="Rectangle 3"/>
          <p:cNvSpPr>
            <a:spLocks noGrp="1" noChangeArrowheads="1"/>
          </p:cNvSpPr>
          <p:nvPr>
            <p:ph type="body" idx="1"/>
          </p:nvPr>
        </p:nvSpPr>
        <p:spPr>
          <a:xfrm>
            <a:off x="685800" y="1371600"/>
            <a:ext cx="7772400" cy="4419600"/>
          </a:xfrm>
        </p:spPr>
        <p:txBody>
          <a:bodyPr/>
          <a:lstStyle/>
          <a:p>
            <a:pPr eaLnBrk="1" hangingPunct="1"/>
            <a:r>
              <a:rPr lang="en-US" altLang="en-US" sz="2400" dirty="0">
                <a:solidFill>
                  <a:srgbClr val="C00000"/>
                </a:solidFill>
              </a:rPr>
              <a:t>Cycle-by-cycle flow of instructions</a:t>
            </a:r>
            <a:r>
              <a:rPr lang="en-US" altLang="en-US" sz="2400" dirty="0">
                <a:solidFill>
                  <a:srgbClr val="FF0000"/>
                </a:solidFill>
              </a:rPr>
              <a:t> </a:t>
            </a:r>
            <a:r>
              <a:rPr lang="en-US" altLang="en-US" sz="2400" dirty="0"/>
              <a:t>through the pipelined </a:t>
            </a:r>
            <a:r>
              <a:rPr lang="en-US" altLang="en-US" sz="2400" dirty="0" err="1"/>
              <a:t>datapath</a:t>
            </a:r>
            <a:endParaRPr lang="en-US" altLang="en-US" sz="2400" dirty="0"/>
          </a:p>
          <a:p>
            <a:pPr lvl="1" eaLnBrk="1" hangingPunct="1"/>
            <a:r>
              <a:rPr lang="en-US" altLang="en-US" sz="2000" dirty="0"/>
              <a:t> Use graphical representation  to illustrate the instruction execution time chart</a:t>
            </a:r>
          </a:p>
          <a:p>
            <a:pPr lvl="1" eaLnBrk="1" hangingPunct="1"/>
            <a:r>
              <a:rPr lang="en-US" altLang="en-US" sz="2000" dirty="0"/>
              <a:t>Resource usage can also be illustrated</a:t>
            </a:r>
          </a:p>
          <a:p>
            <a:pPr eaLnBrk="1" hangingPunct="1"/>
            <a:endParaRPr lang="en-US" altLang="en-US" sz="2400" dirty="0"/>
          </a:p>
          <a:p>
            <a:pPr eaLnBrk="1" hangingPunct="1"/>
            <a:r>
              <a:rPr lang="en-US" altLang="en-US" sz="2400" dirty="0"/>
              <a:t>This is the ideal situation of pipelined execution</a:t>
            </a:r>
          </a:p>
          <a:p>
            <a:pPr eaLnBrk="1" hangingPunct="1"/>
            <a:endParaRPr lang="en-US" altLang="en-US" sz="2000" dirty="0"/>
          </a:p>
          <a:p>
            <a:pPr eaLnBrk="1" hangingPunct="1"/>
            <a:r>
              <a:rPr lang="en-US" altLang="en-US" sz="2400" dirty="0"/>
              <a:t>Many factors may complicate pipelines</a:t>
            </a:r>
            <a:endParaRPr lang="en-AU"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8932" y="457200"/>
            <a:ext cx="7772400" cy="609600"/>
          </a:xfrm>
        </p:spPr>
        <p:txBody>
          <a:bodyPr/>
          <a:lstStyle/>
          <a:p>
            <a:pPr eaLnBrk="1" hangingPunct="1"/>
            <a:r>
              <a:rPr lang="en-US" altLang="en-US" sz="3600" dirty="0">
                <a:solidFill>
                  <a:srgbClr val="FF0000"/>
                </a:solidFill>
              </a:rPr>
              <a:t>Pipeline Lessons</a:t>
            </a:r>
            <a:endParaRPr lang="en-US" altLang="en-US" sz="4000" dirty="0"/>
          </a:p>
        </p:txBody>
      </p:sp>
      <p:sp>
        <p:nvSpPr>
          <p:cNvPr id="12291" name="Rectangle 3"/>
          <p:cNvSpPr>
            <a:spLocks noGrp="1" noChangeArrowheads="1"/>
          </p:cNvSpPr>
          <p:nvPr>
            <p:ph type="body" idx="1"/>
          </p:nvPr>
        </p:nvSpPr>
        <p:spPr>
          <a:xfrm>
            <a:off x="688932" y="1295400"/>
            <a:ext cx="7772400" cy="5105400"/>
          </a:xfrm>
        </p:spPr>
        <p:txBody>
          <a:bodyPr/>
          <a:lstStyle/>
          <a:p>
            <a:pPr eaLnBrk="1" hangingPunct="1"/>
            <a:r>
              <a:rPr lang="en-US" altLang="en-US" sz="2200" dirty="0"/>
              <a:t>Pipelining doesn’t help </a:t>
            </a:r>
            <a:r>
              <a:rPr lang="en-US" altLang="en-US" sz="2200" dirty="0">
                <a:solidFill>
                  <a:schemeClr val="accent2"/>
                </a:solidFill>
              </a:rPr>
              <a:t>latency</a:t>
            </a:r>
            <a:r>
              <a:rPr lang="en-US" altLang="en-US" sz="2200" dirty="0"/>
              <a:t> of single task, it helps </a:t>
            </a:r>
            <a:r>
              <a:rPr lang="en-US" altLang="en-US" sz="2200" dirty="0">
                <a:solidFill>
                  <a:schemeClr val="accent2"/>
                </a:solidFill>
              </a:rPr>
              <a:t>throughput</a:t>
            </a:r>
            <a:r>
              <a:rPr lang="en-US" altLang="en-US" sz="2200" dirty="0"/>
              <a:t> of entire workload, i.e.</a:t>
            </a:r>
          </a:p>
          <a:p>
            <a:pPr lvl="1" eaLnBrk="1" hangingPunct="1"/>
            <a:r>
              <a:rPr lang="en-US" altLang="en-US" sz="1800" dirty="0"/>
              <a:t>Looking at each instruction individually, the execution time not improved;</a:t>
            </a:r>
          </a:p>
          <a:p>
            <a:pPr lvl="1" eaLnBrk="1" hangingPunct="1"/>
            <a:r>
              <a:rPr lang="en-US" altLang="en-US" sz="1800" dirty="0"/>
              <a:t>However, within the same amount of time, pipeline can execute more instructions than sequential;</a:t>
            </a:r>
          </a:p>
          <a:p>
            <a:pPr lvl="1" eaLnBrk="1" hangingPunct="1"/>
            <a:r>
              <a:rPr lang="en-US" altLang="en-US" sz="1800" dirty="0">
                <a:solidFill>
                  <a:schemeClr val="accent2"/>
                </a:solidFill>
              </a:rPr>
              <a:t>multiple</a:t>
            </a:r>
            <a:r>
              <a:rPr lang="en-US" altLang="en-US" sz="1800" dirty="0"/>
              <a:t> tasks operating simultaneously.</a:t>
            </a:r>
          </a:p>
          <a:p>
            <a:pPr eaLnBrk="1" hangingPunct="1"/>
            <a:r>
              <a:rPr lang="en-US" altLang="en-US" sz="2200" dirty="0"/>
              <a:t>Pipeline rate limited by </a:t>
            </a:r>
            <a:r>
              <a:rPr lang="en-US" altLang="en-US" sz="2200" dirty="0">
                <a:solidFill>
                  <a:schemeClr val="accent2"/>
                </a:solidFill>
              </a:rPr>
              <a:t>slowest</a:t>
            </a:r>
            <a:r>
              <a:rPr lang="en-US" altLang="en-US" sz="2200" dirty="0"/>
              <a:t> pipeline stage</a:t>
            </a:r>
          </a:p>
          <a:p>
            <a:pPr lvl="1" eaLnBrk="1" hangingPunct="1"/>
            <a:r>
              <a:rPr lang="en-US" altLang="en-US" sz="1800" dirty="0"/>
              <a:t>Every stage uses one cycle;</a:t>
            </a:r>
          </a:p>
          <a:p>
            <a:pPr lvl="1" eaLnBrk="1" hangingPunct="1"/>
            <a:r>
              <a:rPr lang="en-US" altLang="en-US" sz="1800" dirty="0"/>
              <a:t>Clock cycle time must fit the slowest pipeline stage.</a:t>
            </a:r>
          </a:p>
          <a:p>
            <a:pPr eaLnBrk="1" hangingPunct="1"/>
            <a:r>
              <a:rPr lang="en-US" altLang="en-US" sz="2400" dirty="0"/>
              <a:t>Potential speedup = </a:t>
            </a:r>
            <a:r>
              <a:rPr lang="en-US" altLang="en-US" sz="2400" dirty="0">
                <a:solidFill>
                  <a:schemeClr val="accent2"/>
                </a:solidFill>
              </a:rPr>
              <a:t>Number pipe stages</a:t>
            </a:r>
          </a:p>
          <a:p>
            <a:pPr eaLnBrk="1" hangingPunct="1"/>
            <a:r>
              <a:rPr lang="en-US" altLang="en-US" sz="2400" dirty="0"/>
              <a:t>Unbalanced lengths of pipe stages reduces speedup</a:t>
            </a:r>
          </a:p>
          <a:p>
            <a:pPr eaLnBrk="1" hangingPunct="1"/>
            <a:r>
              <a:rPr lang="en-US" altLang="en-US" sz="2400" dirty="0"/>
              <a:t>Time to “</a:t>
            </a:r>
            <a:r>
              <a:rPr lang="en-US" altLang="en-US" sz="2400" dirty="0">
                <a:solidFill>
                  <a:schemeClr val="accent2"/>
                </a:solidFill>
              </a:rPr>
              <a:t>fill</a:t>
            </a:r>
            <a:r>
              <a:rPr lang="en-US" altLang="en-US" sz="2400" dirty="0"/>
              <a:t>” pipeline or time to “</a:t>
            </a:r>
            <a:r>
              <a:rPr lang="en-US" altLang="en-US" sz="2400" dirty="0">
                <a:solidFill>
                  <a:schemeClr val="accent2"/>
                </a:solidFill>
              </a:rPr>
              <a:t>drain</a:t>
            </a:r>
            <a:r>
              <a:rPr lang="en-US" altLang="en-US" sz="2400" dirty="0"/>
              <a:t>” it reduces speedup</a:t>
            </a:r>
          </a:p>
          <a:p>
            <a:pPr lvl="1" eaLnBrk="1" hangingPunct="1"/>
            <a:r>
              <a:rPr lang="en-US" altLang="en-US" sz="2000" dirty="0"/>
              <a:t>Considered as start-up cost</a:t>
            </a:r>
          </a:p>
          <a:p>
            <a:pPr eaLnBrk="1" hangingPunct="1"/>
            <a:endParaRPr lang="en-US"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609600"/>
            <a:ext cx="7772400" cy="533400"/>
          </a:xfrm>
        </p:spPr>
        <p:txBody>
          <a:bodyPr/>
          <a:lstStyle/>
          <a:p>
            <a:pPr eaLnBrk="1" hangingPunct="1"/>
            <a:r>
              <a:rPr lang="en-US" altLang="en-US" sz="3600" dirty="0">
                <a:solidFill>
                  <a:srgbClr val="FF0000"/>
                </a:solidFill>
              </a:rPr>
              <a:t>Practice</a:t>
            </a:r>
          </a:p>
        </p:txBody>
      </p:sp>
      <p:sp>
        <p:nvSpPr>
          <p:cNvPr id="28675" name="Rectangle 3"/>
          <p:cNvSpPr>
            <a:spLocks noGrp="1" noChangeArrowheads="1"/>
          </p:cNvSpPr>
          <p:nvPr>
            <p:ph type="body" idx="1"/>
          </p:nvPr>
        </p:nvSpPr>
        <p:spPr>
          <a:xfrm>
            <a:off x="685800" y="1295400"/>
            <a:ext cx="7772400" cy="4114800"/>
          </a:xfrm>
        </p:spPr>
        <p:txBody>
          <a:bodyPr/>
          <a:lstStyle/>
          <a:p>
            <a:pPr eaLnBrk="1" hangingPunct="1"/>
            <a:r>
              <a:rPr lang="en-US" altLang="en-US" sz="2000" dirty="0"/>
              <a:t>Assume an instruction sequence </a:t>
            </a:r>
            <a:r>
              <a:rPr lang="en-US" altLang="en-US" sz="2000" dirty="0" err="1">
                <a:solidFill>
                  <a:srgbClr val="0070C0"/>
                </a:solidFill>
              </a:rPr>
              <a:t>lw</a:t>
            </a:r>
            <a:r>
              <a:rPr lang="en-US" altLang="en-US" sz="2000" dirty="0">
                <a:solidFill>
                  <a:srgbClr val="0070C0"/>
                </a:solidFill>
              </a:rPr>
              <a:t>, add, </a:t>
            </a:r>
            <a:r>
              <a:rPr lang="en-US" altLang="en-US" sz="2000" dirty="0" err="1">
                <a:solidFill>
                  <a:srgbClr val="0070C0"/>
                </a:solidFill>
              </a:rPr>
              <a:t>sw</a:t>
            </a:r>
            <a:r>
              <a:rPr lang="en-US" altLang="en-US" sz="2000" dirty="0">
                <a:solidFill>
                  <a:srgbClr val="0070C0"/>
                </a:solidFill>
              </a:rPr>
              <a:t>, or, add, </a:t>
            </a:r>
            <a:r>
              <a:rPr lang="en-US" altLang="en-US" sz="2000" dirty="0" err="1">
                <a:solidFill>
                  <a:srgbClr val="0070C0"/>
                </a:solidFill>
              </a:rPr>
              <a:t>sw</a:t>
            </a:r>
            <a:r>
              <a:rPr lang="en-US" altLang="en-US" sz="2000" dirty="0">
                <a:solidFill>
                  <a:srgbClr val="0070C0"/>
                </a:solidFill>
              </a:rPr>
              <a:t>, </a:t>
            </a:r>
            <a:r>
              <a:rPr lang="en-US" altLang="en-US" sz="2000" dirty="0" err="1">
                <a:solidFill>
                  <a:srgbClr val="0070C0"/>
                </a:solidFill>
              </a:rPr>
              <a:t>lw</a:t>
            </a:r>
            <a:r>
              <a:rPr lang="en-US" altLang="en-US" sz="2000" dirty="0">
                <a:solidFill>
                  <a:srgbClr val="0070C0"/>
                </a:solidFill>
              </a:rPr>
              <a:t> </a:t>
            </a:r>
            <a:r>
              <a:rPr lang="en-US" altLang="en-US" sz="2000" dirty="0"/>
              <a:t>is executed on pipeline ideally, </a:t>
            </a:r>
          </a:p>
          <a:p>
            <a:pPr marL="971550" lvl="1" indent="-514350" eaLnBrk="1" hangingPunct="1">
              <a:buFont typeface="+mj-lt"/>
              <a:buAutoNum type="arabicParenR"/>
            </a:pPr>
            <a:r>
              <a:rPr lang="en-US" altLang="en-US" sz="1800" dirty="0"/>
              <a:t>create a pipeline diagram (simplified version okay) to illustrate the execution;</a:t>
            </a:r>
          </a:p>
          <a:p>
            <a:pPr marL="971550" lvl="1" indent="-514350" eaLnBrk="1" hangingPunct="1">
              <a:buFont typeface="+mj-lt"/>
              <a:buAutoNum type="arabicParenR"/>
            </a:pPr>
            <a:r>
              <a:rPr lang="en-US" altLang="en-US" sz="1800" dirty="0"/>
              <a:t>what is ALU doing during cycle 4?</a:t>
            </a:r>
          </a:p>
          <a:p>
            <a:pPr marL="971550" lvl="1" indent="-514350" eaLnBrk="1" hangingPunct="1">
              <a:buFont typeface="+mj-lt"/>
              <a:buAutoNum type="arabicParenR"/>
            </a:pPr>
            <a:r>
              <a:rPr lang="en-US" altLang="en-US" sz="1800" dirty="0"/>
              <a:t>what is DM doing during cycle 4?</a:t>
            </a:r>
          </a:p>
          <a:p>
            <a:pPr marL="971550" lvl="1" indent="-514350" eaLnBrk="1" hangingPunct="1">
              <a:buFont typeface="+mj-lt"/>
              <a:buAutoNum type="arabicParenR"/>
            </a:pPr>
            <a:r>
              <a:rPr lang="en-US" altLang="en-US" sz="1800" dirty="0"/>
              <a:t>how many cycles does it take to execute this code?</a:t>
            </a:r>
          </a:p>
          <a:p>
            <a:pPr marL="971550" lvl="1" indent="-514350" eaLnBrk="1" hangingPunct="1">
              <a:buFont typeface="+mj-lt"/>
              <a:buAutoNum type="arabicParenR"/>
            </a:pPr>
            <a:r>
              <a:rPr lang="en-US" altLang="en-US" sz="1800" dirty="0"/>
              <a:t>Ignore any pipeline  overhead, what is the speedup compared with sequential execution?</a:t>
            </a:r>
          </a:p>
          <a:p>
            <a:pPr eaLnBrk="1" hangingPunct="1"/>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655637"/>
            <a:ext cx="7772400" cy="762000"/>
          </a:xfrm>
        </p:spPr>
        <p:txBody>
          <a:bodyPr/>
          <a:lstStyle/>
          <a:p>
            <a:pPr eaLnBrk="1" hangingPunct="1"/>
            <a:r>
              <a:rPr lang="en-US" altLang="en-US" sz="4000" dirty="0">
                <a:solidFill>
                  <a:srgbClr val="FF0000"/>
                </a:solidFill>
              </a:rPr>
              <a:t>Lecture 7: Pipelining</a:t>
            </a:r>
            <a:r>
              <a:rPr lang="en-US" altLang="en-US" sz="4000" dirty="0"/>
              <a:t> </a:t>
            </a:r>
          </a:p>
        </p:txBody>
      </p:sp>
      <p:sp>
        <p:nvSpPr>
          <p:cNvPr id="2051" name="Rectangle 3"/>
          <p:cNvSpPr>
            <a:spLocks noGrp="1" noChangeArrowheads="1"/>
          </p:cNvSpPr>
          <p:nvPr>
            <p:ph type="subTitle" idx="1"/>
          </p:nvPr>
        </p:nvSpPr>
        <p:spPr/>
        <p:txBody>
          <a:bodyPr/>
          <a:lstStyle/>
          <a:p>
            <a:pPr eaLnBrk="1" hangingPunct="1"/>
            <a:r>
              <a:rPr lang="en-US" altLang="en-US" dirty="0"/>
              <a:t> </a:t>
            </a:r>
          </a:p>
        </p:txBody>
      </p:sp>
      <p:pic>
        <p:nvPicPr>
          <p:cNvPr id="6" name="Picture 5" descr="Computer Abstraction" title="Figure">
            <a:extLst>
              <a:ext uri="{FF2B5EF4-FFF2-40B4-BE49-F238E27FC236}">
                <a16:creationId xmlns:a16="http://schemas.microsoft.com/office/drawing/2014/main" id="{C145510B-9D0B-154D-8047-8AB34DAD3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2" y="1585118"/>
            <a:ext cx="5400675"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a:extLst>
              <a:ext uri="{FF2B5EF4-FFF2-40B4-BE49-F238E27FC236}">
                <a16:creationId xmlns:a16="http://schemas.microsoft.com/office/drawing/2014/main" id="{354B699A-AAB2-CF40-A620-AF2B579766D8}"/>
              </a:ext>
            </a:extLst>
          </p:cNvPr>
          <p:cNvGrpSpPr/>
          <p:nvPr/>
        </p:nvGrpSpPr>
        <p:grpSpPr>
          <a:xfrm>
            <a:off x="3722318" y="3886199"/>
            <a:ext cx="5112884" cy="1295400"/>
            <a:chOff x="3722318" y="3886199"/>
            <a:chExt cx="5112884" cy="1295400"/>
          </a:xfrm>
        </p:grpSpPr>
        <p:sp>
          <p:nvSpPr>
            <p:cNvPr id="7" name="Left Arrow 6">
              <a:extLst>
                <a:ext uri="{FF2B5EF4-FFF2-40B4-BE49-F238E27FC236}">
                  <a16:creationId xmlns:a16="http://schemas.microsoft.com/office/drawing/2014/main" id="{8A3DC6E2-D020-FD45-9D17-6D1C9DDDEBD6}"/>
                </a:ext>
              </a:extLst>
            </p:cNvPr>
            <p:cNvSpPr/>
            <p:nvPr/>
          </p:nvSpPr>
          <p:spPr>
            <a:xfrm>
              <a:off x="5125789" y="4249977"/>
              <a:ext cx="1579812" cy="53340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8B3A6B0-FD31-0E47-A1AE-422F0E8F400A}"/>
                </a:ext>
              </a:extLst>
            </p:cNvPr>
            <p:cNvSpPr/>
            <p:nvPr/>
          </p:nvSpPr>
          <p:spPr>
            <a:xfrm>
              <a:off x="3722318" y="4249977"/>
              <a:ext cx="1468188" cy="70088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descr="Specific part of processor covered in this lecture" title="Note">
              <a:extLst>
                <a:ext uri="{FF2B5EF4-FFF2-40B4-BE49-F238E27FC236}">
                  <a16:creationId xmlns:a16="http://schemas.microsoft.com/office/drawing/2014/main" id="{D3D18D72-66A3-694A-A360-32D300D923B6}"/>
                </a:ext>
              </a:extLst>
            </p:cNvPr>
            <p:cNvSpPr/>
            <p:nvPr/>
          </p:nvSpPr>
          <p:spPr>
            <a:xfrm>
              <a:off x="6709595" y="3886199"/>
              <a:ext cx="2125607" cy="129540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bg1"/>
                  </a:solidFill>
                </a:rPr>
                <a:t>This lecture covers the pipelined operation of the processor</a:t>
              </a:r>
              <a:endParaRPr lang="en-US" dirty="0">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3349-58DA-034A-AB52-1BF5869865C4}"/>
              </a:ext>
            </a:extLst>
          </p:cNvPr>
          <p:cNvSpPr>
            <a:spLocks noGrp="1"/>
          </p:cNvSpPr>
          <p:nvPr>
            <p:ph type="title"/>
          </p:nvPr>
        </p:nvSpPr>
        <p:spPr/>
        <p:txBody>
          <a:bodyPr/>
          <a:lstStyle/>
          <a:p>
            <a:r>
              <a:rPr lang="en-US" dirty="0">
                <a:solidFill>
                  <a:srgbClr val="FF0000"/>
                </a:solidFill>
              </a:rPr>
              <a:t>Lecture 7a: Pipeline Basics</a:t>
            </a:r>
          </a:p>
        </p:txBody>
      </p:sp>
      <p:sp>
        <p:nvSpPr>
          <p:cNvPr id="3" name="Content Placeholder 2">
            <a:extLst>
              <a:ext uri="{FF2B5EF4-FFF2-40B4-BE49-F238E27FC236}">
                <a16:creationId xmlns:a16="http://schemas.microsoft.com/office/drawing/2014/main" id="{6254F88F-AD5B-D943-BBB4-3B5A5D29F30A}"/>
              </a:ext>
            </a:extLst>
          </p:cNvPr>
          <p:cNvSpPr>
            <a:spLocks noGrp="1"/>
          </p:cNvSpPr>
          <p:nvPr>
            <p:ph idx="1"/>
          </p:nvPr>
        </p:nvSpPr>
        <p:spPr/>
        <p:txBody>
          <a:bodyPr/>
          <a:lstStyle/>
          <a:p>
            <a:r>
              <a:rPr lang="en-US" dirty="0"/>
              <a:t>Outline</a:t>
            </a:r>
          </a:p>
          <a:p>
            <a:pPr lvl="1"/>
            <a:r>
              <a:rPr lang="en-US" dirty="0"/>
              <a:t>Principle of pipelined operations</a:t>
            </a:r>
          </a:p>
          <a:p>
            <a:pPr lvl="1"/>
            <a:r>
              <a:rPr lang="en-US" dirty="0"/>
              <a:t>Pipeline performance  </a:t>
            </a:r>
          </a:p>
        </p:txBody>
      </p:sp>
    </p:spTree>
    <p:extLst>
      <p:ext uri="{BB962C8B-B14F-4D97-AF65-F5344CB8AC3E}">
        <p14:creationId xmlns:p14="http://schemas.microsoft.com/office/powerpoint/2010/main" val="398200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609600"/>
            <a:ext cx="7772400" cy="762000"/>
          </a:xfrm>
          <a:noFill/>
        </p:spPr>
        <p:txBody>
          <a:bodyPr/>
          <a:lstStyle/>
          <a:p>
            <a:pPr eaLnBrk="1" hangingPunct="1"/>
            <a:r>
              <a:rPr lang="en-US" altLang="en-US" sz="3600" dirty="0">
                <a:solidFill>
                  <a:srgbClr val="FF0000"/>
                </a:solidFill>
              </a:rPr>
              <a:t>Single Cycle Implementation Performance Issues</a:t>
            </a:r>
            <a:endParaRPr lang="en-AU" altLang="en-US" sz="3600" dirty="0">
              <a:solidFill>
                <a:srgbClr val="FF0000"/>
              </a:solidFill>
            </a:endParaRPr>
          </a:p>
        </p:txBody>
      </p:sp>
      <p:sp>
        <p:nvSpPr>
          <p:cNvPr id="3075" name="Rectangle 3"/>
          <p:cNvSpPr>
            <a:spLocks noGrp="1" noChangeArrowheads="1"/>
          </p:cNvSpPr>
          <p:nvPr>
            <p:ph type="body" idx="1"/>
          </p:nvPr>
        </p:nvSpPr>
        <p:spPr>
          <a:xfrm>
            <a:off x="685800" y="1752600"/>
            <a:ext cx="7772400" cy="4724400"/>
          </a:xfrm>
          <a:noFill/>
        </p:spPr>
        <p:txBody>
          <a:bodyPr/>
          <a:lstStyle/>
          <a:p>
            <a:pPr eaLnBrk="1" hangingPunct="1"/>
            <a:r>
              <a:rPr lang="en-US" altLang="en-US" sz="2800" dirty="0"/>
              <a:t>Longest delay determines </a:t>
            </a:r>
            <a:r>
              <a:rPr lang="en-US" altLang="en-US" sz="2800" dirty="0">
                <a:solidFill>
                  <a:srgbClr val="0070C0"/>
                </a:solidFill>
              </a:rPr>
              <a:t>clock cycle time</a:t>
            </a:r>
          </a:p>
          <a:p>
            <a:pPr lvl="1" eaLnBrk="1" hangingPunct="1"/>
            <a:r>
              <a:rPr lang="en-US" altLang="en-US" sz="2400" dirty="0"/>
              <a:t>Critical path: load instruction</a:t>
            </a:r>
          </a:p>
          <a:p>
            <a:pPr lvl="1" eaLnBrk="1" hangingPunct="1"/>
            <a:r>
              <a:rPr lang="en-US" altLang="en-US" sz="2400" dirty="0"/>
              <a:t>Instruction memory </a:t>
            </a:r>
            <a:r>
              <a:rPr lang="en-US" altLang="en-US" sz="2400" dirty="0">
                <a:sym typeface="Symbol" pitchFamily="18" charset="2"/>
              </a:rPr>
              <a:t></a:t>
            </a:r>
            <a:r>
              <a:rPr lang="en-US" altLang="en-US" sz="2400" dirty="0"/>
              <a:t> register file </a:t>
            </a:r>
            <a:r>
              <a:rPr lang="en-US" altLang="en-US" sz="2400" dirty="0">
                <a:sym typeface="Symbol" pitchFamily="18" charset="2"/>
              </a:rPr>
              <a:t></a:t>
            </a:r>
            <a:r>
              <a:rPr lang="en-US" altLang="en-US" sz="2400" dirty="0"/>
              <a:t> ALU </a:t>
            </a:r>
            <a:r>
              <a:rPr lang="en-US" altLang="en-US" sz="2400" dirty="0">
                <a:sym typeface="Symbol" pitchFamily="18" charset="2"/>
              </a:rPr>
              <a:t></a:t>
            </a:r>
            <a:r>
              <a:rPr lang="en-US" altLang="en-US" sz="2400" dirty="0"/>
              <a:t> data memory </a:t>
            </a:r>
            <a:r>
              <a:rPr lang="en-US" altLang="en-US" sz="2400" dirty="0">
                <a:sym typeface="Symbol" pitchFamily="18" charset="2"/>
              </a:rPr>
              <a:t></a:t>
            </a:r>
            <a:r>
              <a:rPr lang="en-US" altLang="en-US" sz="2400" dirty="0"/>
              <a:t> register file</a:t>
            </a:r>
          </a:p>
          <a:p>
            <a:pPr eaLnBrk="1" hangingPunct="1"/>
            <a:r>
              <a:rPr lang="en-US" altLang="en-US" sz="2800" dirty="0"/>
              <a:t>Not feasible to vary cycles for different instructions</a:t>
            </a:r>
          </a:p>
          <a:p>
            <a:pPr eaLnBrk="1" hangingPunct="1"/>
            <a:r>
              <a:rPr lang="en-US" altLang="en-US" sz="2800" dirty="0"/>
              <a:t>Violates design principle</a:t>
            </a:r>
          </a:p>
          <a:p>
            <a:pPr lvl="1" eaLnBrk="1" hangingPunct="1"/>
            <a:r>
              <a:rPr lang="en-US" altLang="en-US" sz="2400" dirty="0"/>
              <a:t>Principle: Making the common case fast</a:t>
            </a:r>
          </a:p>
          <a:p>
            <a:pPr eaLnBrk="1" hangingPunct="1"/>
            <a:r>
              <a:rPr lang="en-US" altLang="en-US" sz="2800" dirty="0"/>
              <a:t>We will </a:t>
            </a:r>
            <a:r>
              <a:rPr lang="en-US" altLang="en-US" sz="2800" dirty="0">
                <a:solidFill>
                  <a:srgbClr val="C00000"/>
                </a:solidFill>
              </a:rPr>
              <a:t>improve performance by pipelining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Pipelining Concepts: Its Natural!</a:t>
            </a:r>
          </a:p>
        </p:txBody>
      </p:sp>
      <p:sp>
        <p:nvSpPr>
          <p:cNvPr id="4099" name="Rectangle 3"/>
          <p:cNvSpPr>
            <a:spLocks noGrp="1" noChangeArrowheads="1"/>
          </p:cNvSpPr>
          <p:nvPr>
            <p:ph type="body" idx="1"/>
          </p:nvPr>
        </p:nvSpPr>
        <p:spPr/>
        <p:txBody>
          <a:bodyPr/>
          <a:lstStyle/>
          <a:p>
            <a:pPr eaLnBrk="1" hangingPunct="1"/>
            <a:r>
              <a:rPr lang="en-US" altLang="en-US" sz="2800"/>
              <a:t>Laundry Example</a:t>
            </a:r>
          </a:p>
          <a:p>
            <a:pPr lvl="1" eaLnBrk="1" hangingPunct="1"/>
            <a:r>
              <a:rPr lang="en-US" altLang="en-US" sz="2400"/>
              <a:t>Ann, Brian, Cathy, Dave </a:t>
            </a:r>
            <a:br>
              <a:rPr lang="en-US" altLang="en-US" sz="2400"/>
            </a:br>
            <a:r>
              <a:rPr lang="en-US" altLang="en-US" sz="2400"/>
              <a:t>each have one load of clothes </a:t>
            </a:r>
            <a:br>
              <a:rPr lang="en-US" altLang="en-US" sz="2400"/>
            </a:br>
            <a:r>
              <a:rPr lang="en-US" altLang="en-US" sz="2400"/>
              <a:t>to wash, dry, fold, and store</a:t>
            </a:r>
          </a:p>
          <a:p>
            <a:pPr lvl="1" eaLnBrk="1" hangingPunct="1">
              <a:buFontTx/>
              <a:buNone/>
            </a:pPr>
            <a:endParaRPr lang="en-US" altLang="en-US" sz="2400"/>
          </a:p>
          <a:p>
            <a:pPr lvl="1" eaLnBrk="1" hangingPunct="1"/>
            <a:r>
              <a:rPr lang="en-US" altLang="en-US" sz="2400"/>
              <a:t>Washer takes 30 minutes</a:t>
            </a:r>
          </a:p>
          <a:p>
            <a:pPr lvl="1" eaLnBrk="1" hangingPunct="1"/>
            <a:r>
              <a:rPr lang="en-US" altLang="en-US" sz="2400"/>
              <a:t>Dryer takes 30 minutes</a:t>
            </a:r>
          </a:p>
          <a:p>
            <a:pPr lvl="1" eaLnBrk="1" hangingPunct="1"/>
            <a:r>
              <a:rPr lang="en-US" altLang="en-US" sz="2400"/>
              <a:t>“Folder” takes 30 minutes </a:t>
            </a:r>
          </a:p>
          <a:p>
            <a:pPr lvl="1" eaLnBrk="1" hangingPunct="1"/>
            <a:r>
              <a:rPr lang="en-US" altLang="en-US" sz="2400"/>
              <a:t>“Store” takes 30 minutes</a:t>
            </a:r>
          </a:p>
        </p:txBody>
      </p:sp>
      <p:grpSp>
        <p:nvGrpSpPr>
          <p:cNvPr id="4100" name="Group 4" descr="Laundry example" title="Figure"/>
          <p:cNvGrpSpPr>
            <a:grpSpLocks/>
          </p:cNvGrpSpPr>
          <p:nvPr/>
        </p:nvGrpSpPr>
        <p:grpSpPr bwMode="auto">
          <a:xfrm>
            <a:off x="5943600" y="2209800"/>
            <a:ext cx="2224088" cy="534988"/>
            <a:chOff x="3692" y="1708"/>
            <a:chExt cx="1401" cy="337"/>
          </a:xfrm>
        </p:grpSpPr>
        <p:grpSp>
          <p:nvGrpSpPr>
            <p:cNvPr id="4101" name="Group 5"/>
            <p:cNvGrpSpPr>
              <a:grpSpLocks/>
            </p:cNvGrpSpPr>
            <p:nvPr/>
          </p:nvGrpSpPr>
          <p:grpSpPr bwMode="auto">
            <a:xfrm>
              <a:off x="3692" y="1708"/>
              <a:ext cx="329" cy="337"/>
              <a:chOff x="3692" y="1708"/>
              <a:chExt cx="329" cy="337"/>
            </a:xfrm>
          </p:grpSpPr>
          <p:sp>
            <p:nvSpPr>
              <p:cNvPr id="4111" name="Freeform 6"/>
              <p:cNvSpPr>
                <a:spLocks/>
              </p:cNvSpPr>
              <p:nvPr/>
            </p:nvSpPr>
            <p:spPr bwMode="auto">
              <a:xfrm>
                <a:off x="369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en-US"/>
              </a:p>
            </p:txBody>
          </p:sp>
          <p:sp>
            <p:nvSpPr>
              <p:cNvPr id="4112" name="Rectangle 7"/>
              <p:cNvSpPr>
                <a:spLocks noChangeArrowheads="1"/>
              </p:cNvSpPr>
              <p:nvPr/>
            </p:nvSpPr>
            <p:spPr bwMode="auto">
              <a:xfrm>
                <a:off x="3743" y="1759"/>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400" b="1">
                    <a:latin typeface="Arial" charset="0"/>
                  </a:rPr>
                  <a:t>A</a:t>
                </a:r>
              </a:p>
            </p:txBody>
          </p:sp>
        </p:grpSp>
        <p:grpSp>
          <p:nvGrpSpPr>
            <p:cNvPr id="4102" name="Group 8"/>
            <p:cNvGrpSpPr>
              <a:grpSpLocks/>
            </p:cNvGrpSpPr>
            <p:nvPr/>
          </p:nvGrpSpPr>
          <p:grpSpPr bwMode="auto">
            <a:xfrm>
              <a:off x="4052" y="1708"/>
              <a:ext cx="329" cy="337"/>
              <a:chOff x="4052" y="1708"/>
              <a:chExt cx="329" cy="337"/>
            </a:xfrm>
          </p:grpSpPr>
          <p:sp>
            <p:nvSpPr>
              <p:cNvPr id="4109" name="Freeform 9"/>
              <p:cNvSpPr>
                <a:spLocks/>
              </p:cNvSpPr>
              <p:nvPr/>
            </p:nvSpPr>
            <p:spPr bwMode="auto">
              <a:xfrm>
                <a:off x="405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en-US"/>
              </a:p>
            </p:txBody>
          </p:sp>
          <p:sp>
            <p:nvSpPr>
              <p:cNvPr id="4110" name="Rectangle 10"/>
              <p:cNvSpPr>
                <a:spLocks noChangeArrowheads="1"/>
              </p:cNvSpPr>
              <p:nvPr/>
            </p:nvSpPr>
            <p:spPr bwMode="auto">
              <a:xfrm>
                <a:off x="4103" y="1759"/>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400" b="1">
                    <a:latin typeface="Arial" charset="0"/>
                  </a:rPr>
                  <a:t>B</a:t>
                </a:r>
              </a:p>
            </p:txBody>
          </p:sp>
        </p:grpSp>
        <p:grpSp>
          <p:nvGrpSpPr>
            <p:cNvPr id="4103" name="Group 11"/>
            <p:cNvGrpSpPr>
              <a:grpSpLocks/>
            </p:cNvGrpSpPr>
            <p:nvPr/>
          </p:nvGrpSpPr>
          <p:grpSpPr bwMode="auto">
            <a:xfrm>
              <a:off x="4412" y="1708"/>
              <a:ext cx="329" cy="337"/>
              <a:chOff x="4412" y="1708"/>
              <a:chExt cx="329" cy="337"/>
            </a:xfrm>
          </p:grpSpPr>
          <p:sp>
            <p:nvSpPr>
              <p:cNvPr id="4107" name="Freeform 12"/>
              <p:cNvSpPr>
                <a:spLocks/>
              </p:cNvSpPr>
              <p:nvPr/>
            </p:nvSpPr>
            <p:spPr bwMode="auto">
              <a:xfrm>
                <a:off x="441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en-US"/>
              </a:p>
            </p:txBody>
          </p:sp>
          <p:sp>
            <p:nvSpPr>
              <p:cNvPr id="4108" name="Rectangle 13"/>
              <p:cNvSpPr>
                <a:spLocks noChangeArrowheads="1"/>
              </p:cNvSpPr>
              <p:nvPr/>
            </p:nvSpPr>
            <p:spPr bwMode="auto">
              <a:xfrm>
                <a:off x="4463" y="1759"/>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400" b="1">
                    <a:latin typeface="Arial" charset="0"/>
                  </a:rPr>
                  <a:t>C</a:t>
                </a:r>
              </a:p>
            </p:txBody>
          </p:sp>
        </p:grpSp>
        <p:grpSp>
          <p:nvGrpSpPr>
            <p:cNvPr id="4104" name="Group 14"/>
            <p:cNvGrpSpPr>
              <a:grpSpLocks/>
            </p:cNvGrpSpPr>
            <p:nvPr/>
          </p:nvGrpSpPr>
          <p:grpSpPr bwMode="auto">
            <a:xfrm>
              <a:off x="4764" y="1708"/>
              <a:ext cx="329" cy="337"/>
              <a:chOff x="4764" y="1708"/>
              <a:chExt cx="329" cy="337"/>
            </a:xfrm>
          </p:grpSpPr>
          <p:sp>
            <p:nvSpPr>
              <p:cNvPr id="4105" name="Freeform 15"/>
              <p:cNvSpPr>
                <a:spLocks/>
              </p:cNvSpPr>
              <p:nvPr/>
            </p:nvSpPr>
            <p:spPr bwMode="auto">
              <a:xfrm>
                <a:off x="4764"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en-US"/>
              </a:p>
            </p:txBody>
          </p:sp>
          <p:sp>
            <p:nvSpPr>
              <p:cNvPr id="4106" name="Rectangle 16"/>
              <p:cNvSpPr>
                <a:spLocks noChangeArrowheads="1"/>
              </p:cNvSpPr>
              <p:nvPr/>
            </p:nvSpPr>
            <p:spPr bwMode="auto">
              <a:xfrm>
                <a:off x="4815" y="1759"/>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400" b="1">
                    <a:latin typeface="Arial" charset="0"/>
                  </a:rPr>
                  <a:t>D</a:t>
                </a: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457200"/>
            <a:ext cx="7772400" cy="457200"/>
          </a:xfrm>
        </p:spPr>
        <p:txBody>
          <a:bodyPr/>
          <a:lstStyle/>
          <a:p>
            <a:pPr eaLnBrk="1" hangingPunct="1"/>
            <a:r>
              <a:rPr lang="en-US" altLang="en-US" sz="4000" dirty="0">
                <a:solidFill>
                  <a:srgbClr val="FF0000"/>
                </a:solidFill>
              </a:rPr>
              <a:t>Laundry analogy for pipelining</a:t>
            </a:r>
          </a:p>
        </p:txBody>
      </p:sp>
      <p:pic>
        <p:nvPicPr>
          <p:cNvPr id="5123" name="Picture 4" descr="Laundry analogy" title="Figure"/>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85800" y="1066800"/>
            <a:ext cx="7848600" cy="5334000"/>
          </a:xfrm>
          <a:noFill/>
        </p:spPr>
      </p:pic>
      <p:sp>
        <p:nvSpPr>
          <p:cNvPr id="3" name="Rounded Rectangle 2">
            <a:extLst>
              <a:ext uri="{FF2B5EF4-FFF2-40B4-BE49-F238E27FC236}">
                <a16:creationId xmlns:a16="http://schemas.microsoft.com/office/drawing/2014/main" id="{CB756F40-429E-DF4B-8887-B7028203646B}"/>
              </a:ext>
            </a:extLst>
          </p:cNvPr>
          <p:cNvSpPr/>
          <p:nvPr/>
        </p:nvSpPr>
        <p:spPr>
          <a:xfrm>
            <a:off x="5165941" y="4848720"/>
            <a:ext cx="3200399" cy="90454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7C8D22D1-A5F7-AC48-88F2-8CADBE1E7906}"/>
              </a:ext>
            </a:extLst>
          </p:cNvPr>
          <p:cNvSpPr txBox="1"/>
          <p:nvPr/>
        </p:nvSpPr>
        <p:spPr>
          <a:xfrm>
            <a:off x="5251537" y="4977824"/>
            <a:ext cx="3182655" cy="646331"/>
          </a:xfrm>
          <a:prstGeom prst="rect">
            <a:avLst/>
          </a:prstGeom>
          <a:noFill/>
        </p:spPr>
        <p:txBody>
          <a:bodyPr wrap="square" rtlCol="0">
            <a:spAutoFit/>
          </a:bodyPr>
          <a:lstStyle/>
          <a:p>
            <a:r>
              <a:rPr lang="en-US" sz="1800" dirty="0"/>
              <a:t>Above: sequential execution</a:t>
            </a:r>
          </a:p>
          <a:p>
            <a:r>
              <a:rPr lang="en-US" sz="1800" dirty="0"/>
              <a:t>Left: Pipelined execution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98326" y="321502"/>
            <a:ext cx="7772400" cy="669098"/>
          </a:xfrm>
        </p:spPr>
        <p:txBody>
          <a:bodyPr/>
          <a:lstStyle/>
          <a:p>
            <a:pPr eaLnBrk="1" hangingPunct="1"/>
            <a:r>
              <a:rPr lang="en-US" altLang="en-US" sz="3200" dirty="0">
                <a:solidFill>
                  <a:srgbClr val="FF0000"/>
                </a:solidFill>
              </a:rPr>
              <a:t>Sequential Laundry vs. Pipelined Laundry</a:t>
            </a: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idx="1"/>
              </p:nvPr>
            </p:nvSpPr>
            <p:spPr>
              <a:xfrm>
                <a:off x="533400" y="1143000"/>
                <a:ext cx="7772400" cy="5257800"/>
              </a:xfrm>
            </p:spPr>
            <p:txBody>
              <a:bodyPr/>
              <a:lstStyle/>
              <a:p>
                <a:pPr eaLnBrk="1" hangingPunct="1"/>
                <a:r>
                  <a:rPr lang="en-US" altLang="en-US" sz="2400" dirty="0"/>
                  <a:t>Pipelined Laundry: Start Work ASAP</a:t>
                </a:r>
              </a:p>
              <a:p>
                <a:pPr lvl="1" eaLnBrk="1" hangingPunct="1"/>
                <a:r>
                  <a:rPr lang="en-US" altLang="en-US" sz="2000" dirty="0"/>
                  <a:t>Start work as soon as the resource is available</a:t>
                </a:r>
              </a:p>
              <a:p>
                <a:pPr lvl="1" eaLnBrk="1" hangingPunct="1"/>
                <a:r>
                  <a:rPr lang="en-US" altLang="en-US" sz="2000" dirty="0">
                    <a:solidFill>
                      <a:srgbClr val="C00000"/>
                    </a:solidFill>
                  </a:rPr>
                  <a:t>Overlapping execution</a:t>
                </a:r>
              </a:p>
              <a:p>
                <a:pPr eaLnBrk="1" hangingPunct="1"/>
                <a:r>
                  <a:rPr lang="en-US" altLang="en-US" sz="2400" dirty="0"/>
                  <a:t>Performance: </a:t>
                </a:r>
                <a:r>
                  <a:rPr lang="en-US" altLang="en-US" sz="2200" dirty="0"/>
                  <a:t>Parallelism improves performance</a:t>
                </a:r>
              </a:p>
              <a:p>
                <a:pPr marL="457200" lvl="1" indent="0" eaLnBrk="1" hangingPunct="1">
                  <a:buNone/>
                </a:pPr>
                <a:r>
                  <a:rPr lang="en-US" altLang="en-US" sz="2200" dirty="0">
                    <a:solidFill>
                      <a:srgbClr val="C00000"/>
                    </a:solidFill>
                  </a:rPr>
                  <a:t>Speedup = </a:t>
                </a:r>
                <a14:m>
                  <m:oMath xmlns:m="http://schemas.openxmlformats.org/officeDocument/2006/math">
                    <m:f>
                      <m:fPr>
                        <m:ctrlPr>
                          <a:rPr lang="en-US" altLang="en-US" sz="2200" i="1" smtClean="0">
                            <a:solidFill>
                              <a:srgbClr val="C00000"/>
                            </a:solidFill>
                            <a:latin typeface="Cambria Math" panose="02040503050406030204" pitchFamily="18" charset="0"/>
                          </a:rPr>
                        </m:ctrlPr>
                      </m:fPr>
                      <m:num>
                        <m:r>
                          <a:rPr lang="en-US" altLang="en-US" sz="2200" b="0" i="1" smtClean="0">
                            <a:solidFill>
                              <a:srgbClr val="C00000"/>
                            </a:solidFill>
                            <a:latin typeface="Cambria Math" panose="02040503050406030204" pitchFamily="18" charset="0"/>
                          </a:rPr>
                          <m:t>𝑇</m:t>
                        </m:r>
                        <m:r>
                          <a:rPr lang="en-US" altLang="en-US" sz="2200" b="0" i="1" baseline="-25000" smtClean="0">
                            <a:solidFill>
                              <a:srgbClr val="C00000"/>
                            </a:solidFill>
                            <a:latin typeface="Cambria Math" panose="02040503050406030204" pitchFamily="18" charset="0"/>
                          </a:rPr>
                          <m:t>𝑠𝑒𝑞</m:t>
                        </m:r>
                      </m:num>
                      <m:den>
                        <m:r>
                          <a:rPr lang="en-US" altLang="en-US" sz="2200" b="0" i="1" smtClean="0">
                            <a:solidFill>
                              <a:srgbClr val="C00000"/>
                            </a:solidFill>
                            <a:latin typeface="Cambria Math" panose="02040503050406030204" pitchFamily="18" charset="0"/>
                          </a:rPr>
                          <m:t>𝑇</m:t>
                        </m:r>
                        <m:r>
                          <a:rPr lang="en-US" altLang="en-US" sz="2200" b="0" i="1" baseline="-25000" smtClean="0">
                            <a:solidFill>
                              <a:srgbClr val="C00000"/>
                            </a:solidFill>
                            <a:latin typeface="Cambria Math" panose="02040503050406030204" pitchFamily="18" charset="0"/>
                          </a:rPr>
                          <m:t>𝑝𝑖𝑝𝑒𝑑</m:t>
                        </m:r>
                      </m:den>
                    </m:f>
                  </m:oMath>
                </a14:m>
                <a:r>
                  <a:rPr lang="en-US" altLang="en-US" sz="2200" dirty="0">
                    <a:solidFill>
                      <a:srgbClr val="C00000"/>
                    </a:solidFill>
                  </a:rPr>
                  <a:t>	</a:t>
                </a:r>
                <a:r>
                  <a:rPr lang="en-US" altLang="en-US" sz="2200" dirty="0" err="1"/>
                  <a:t>T</a:t>
                </a:r>
                <a:r>
                  <a:rPr lang="en-US" altLang="en-US" sz="2200" baseline="-25000" dirty="0" err="1"/>
                  <a:t>seq</a:t>
                </a:r>
                <a:r>
                  <a:rPr lang="en-US" altLang="en-US" sz="2200" dirty="0"/>
                  <a:t> = sequential execution time </a:t>
                </a:r>
                <a:r>
                  <a:rPr lang="en-US" altLang="en-US" sz="2200" dirty="0">
                    <a:solidFill>
                      <a:srgbClr val="C00000"/>
                    </a:solidFill>
                  </a:rPr>
                  <a:t>					</a:t>
                </a:r>
                <a:r>
                  <a:rPr lang="en-US" altLang="en-US" sz="2200" dirty="0" err="1"/>
                  <a:t>T</a:t>
                </a:r>
                <a:r>
                  <a:rPr lang="en-US" altLang="en-US" sz="2200" baseline="-25000" dirty="0" err="1"/>
                  <a:t>piped</a:t>
                </a:r>
                <a:r>
                  <a:rPr lang="en-US" altLang="en-US" sz="2200" dirty="0"/>
                  <a:t> = pipelined execution time</a:t>
                </a:r>
              </a:p>
              <a:p>
                <a:pPr lvl="1" eaLnBrk="1" hangingPunct="1"/>
                <a:r>
                  <a:rPr lang="en-US" altLang="en-US" sz="2000" dirty="0"/>
                  <a:t>4 loads:  </a:t>
                </a:r>
                <a:r>
                  <a:rPr lang="en-US" altLang="en-US" sz="2000" dirty="0" err="1"/>
                  <a:t>T</a:t>
                </a:r>
                <a:r>
                  <a:rPr lang="en-US" altLang="en-US" sz="2000" baseline="-25000" dirty="0" err="1"/>
                  <a:t>seq</a:t>
                </a:r>
                <a:r>
                  <a:rPr lang="en-US" altLang="en-US" sz="2000" dirty="0"/>
                  <a:t> = 2 hours each * 4 = 8 hours;  </a:t>
                </a:r>
                <a:r>
                  <a:rPr lang="en-US" altLang="en-US" sz="2000" dirty="0" err="1"/>
                  <a:t>T</a:t>
                </a:r>
                <a:r>
                  <a:rPr lang="en-US" altLang="en-US" sz="2000" baseline="-25000" dirty="0" err="1"/>
                  <a:t>piped</a:t>
                </a:r>
                <a:r>
                  <a:rPr lang="en-US" altLang="en-US" sz="2000" dirty="0"/>
                  <a:t> = 3.5 hours total </a:t>
                </a:r>
              </a:p>
              <a:p>
                <a:pPr marL="457200" lvl="1" indent="0" eaLnBrk="1" hangingPunct="1">
                  <a:buNone/>
                </a:pPr>
                <a:r>
                  <a:rPr lang="en-US" altLang="en-US" sz="2000" dirty="0"/>
                  <a:t>		</a:t>
                </a:r>
                <a:r>
                  <a:rPr lang="en-US" altLang="en-US" sz="1800" dirty="0">
                    <a:solidFill>
                      <a:srgbClr val="C00000"/>
                    </a:solidFill>
                  </a:rPr>
                  <a:t>Speedup= 8/3.5 = 2.3</a:t>
                </a:r>
              </a:p>
              <a:p>
                <a:pPr lvl="1" eaLnBrk="1" hangingPunct="1"/>
                <a:r>
                  <a:rPr lang="en-US" altLang="en-US" sz="1800" dirty="0"/>
                  <a:t>Non-stop (n loads, when n is very large)</a:t>
                </a:r>
              </a:p>
              <a:p>
                <a:pPr marL="457200" lvl="1" indent="0" eaLnBrk="1" hangingPunct="1">
                  <a:buNone/>
                </a:pPr>
                <a:r>
                  <a:rPr lang="en-US" altLang="en-US" sz="1800" dirty="0"/>
                  <a:t>	</a:t>
                </a:r>
                <a:r>
                  <a:rPr lang="en-US" altLang="en-US" sz="1800" dirty="0" err="1"/>
                  <a:t>T</a:t>
                </a:r>
                <a:r>
                  <a:rPr lang="en-US" altLang="en-US" sz="1800" baseline="-25000" dirty="0" err="1"/>
                  <a:t>seq</a:t>
                </a:r>
                <a:r>
                  <a:rPr lang="en-US" altLang="en-US" sz="1800" dirty="0"/>
                  <a:t> = 2 * n   (every job takes 2 hours, n jobs take 2n hours)</a:t>
                </a:r>
              </a:p>
              <a:p>
                <a:pPr marL="457200" lvl="1" indent="0" eaLnBrk="1" hangingPunct="1">
                  <a:buNone/>
                </a:pPr>
                <a:r>
                  <a:rPr lang="en-US" altLang="en-US" sz="1800" dirty="0"/>
                  <a:t>	</a:t>
                </a:r>
                <a:r>
                  <a:rPr lang="en-US" altLang="en-US" sz="1800" dirty="0" err="1"/>
                  <a:t>T</a:t>
                </a:r>
                <a:r>
                  <a:rPr lang="en-US" altLang="en-US" sz="1800" baseline="-25000" dirty="0" err="1"/>
                  <a:t>piped</a:t>
                </a:r>
                <a:r>
                  <a:rPr lang="en-US" altLang="en-US" sz="1800" dirty="0"/>
                  <a:t> = 1.5 (start-up cost) + 0.5 * n (every 30 min one job done)</a:t>
                </a:r>
              </a:p>
              <a:p>
                <a:pPr marL="914400" lvl="2" indent="0" eaLnBrk="1" hangingPunct="1">
                  <a:buNone/>
                </a:pPr>
                <a:r>
                  <a:rPr lang="en-US" altLang="en-US" sz="1800" dirty="0"/>
                  <a:t>Speedup = </a:t>
                </a:r>
                <a14:m>
                  <m:oMath xmlns:m="http://schemas.openxmlformats.org/officeDocument/2006/math">
                    <m:f>
                      <m:fPr>
                        <m:ctrlPr>
                          <a:rPr lang="en-US" altLang="en-US" sz="1800" i="1" smtClean="0">
                            <a:latin typeface="Cambria Math" panose="02040503050406030204" pitchFamily="18" charset="0"/>
                          </a:rPr>
                        </m:ctrlPr>
                      </m:fPr>
                      <m:num>
                        <m:r>
                          <a:rPr lang="en-US" altLang="en-US" sz="1800" b="0" i="1" smtClean="0">
                            <a:latin typeface="Cambria Math" panose="02040503050406030204" pitchFamily="18" charset="0"/>
                          </a:rPr>
                          <m:t>2</m:t>
                        </m:r>
                        <m:r>
                          <a:rPr lang="en-US" altLang="en-US" sz="1800" b="0" i="1" smtClean="0">
                            <a:latin typeface="Cambria Math" panose="02040503050406030204" pitchFamily="18" charset="0"/>
                          </a:rPr>
                          <m:t>𝑛</m:t>
                        </m:r>
                      </m:num>
                      <m:den>
                        <m:r>
                          <a:rPr lang="en-US" altLang="en-US" sz="1800" b="0" i="1" smtClean="0">
                            <a:latin typeface="Cambria Math" panose="02040503050406030204" pitchFamily="18" charset="0"/>
                          </a:rPr>
                          <m:t>0.5</m:t>
                        </m:r>
                        <m:r>
                          <a:rPr lang="en-US" altLang="en-US" sz="1800" b="0" i="1" smtClean="0">
                            <a:latin typeface="Cambria Math" panose="02040503050406030204" pitchFamily="18" charset="0"/>
                          </a:rPr>
                          <m:t>𝑛</m:t>
                        </m:r>
                        <m:r>
                          <a:rPr lang="en-US" altLang="en-US" sz="1800" b="0" i="1" smtClean="0">
                            <a:latin typeface="Cambria Math" panose="02040503050406030204" pitchFamily="18" charset="0"/>
                          </a:rPr>
                          <m:t>+1.5 </m:t>
                        </m:r>
                      </m:den>
                    </m:f>
                  </m:oMath>
                </a14:m>
                <a:r>
                  <a:rPr lang="en-US" altLang="en-US" sz="1800" dirty="0"/>
                  <a:t> ≈ 4 (when n =&gt; </a:t>
                </a:r>
                <a14:m>
                  <m:oMath xmlns:m="http://schemas.openxmlformats.org/officeDocument/2006/math">
                    <m:r>
                      <a:rPr lang="en-US" sz="1800" i="1">
                        <a:latin typeface="Cambria Math" panose="02040503050406030204" pitchFamily="18" charset="0"/>
                      </a:rPr>
                      <m:t>∞</m:t>
                    </m:r>
                    <m:r>
                      <a:rPr lang="en-US" sz="1800" b="0" i="0" smtClean="0">
                        <a:latin typeface="Cambria Math" panose="02040503050406030204" pitchFamily="18" charset="0"/>
                      </a:rPr>
                      <m:t>) </m:t>
                    </m:r>
                  </m:oMath>
                </a14:m>
                <a:r>
                  <a:rPr lang="en-US" altLang="en-US" sz="1800" dirty="0"/>
                  <a:t> = number of stages </a:t>
                </a:r>
              </a:p>
              <a:p>
                <a:pPr marL="914400" lvl="2" indent="0" eaLnBrk="1" hangingPunct="1">
                  <a:buNone/>
                </a:pPr>
                <a:r>
                  <a:rPr lang="en-US" altLang="en-US" sz="1800" dirty="0"/>
                  <a:t>				</a:t>
                </a:r>
                <a:r>
                  <a:rPr lang="en-US" altLang="en-US" sz="1600" dirty="0"/>
                  <a:t>(total 4 stages in laundry example)</a:t>
                </a:r>
              </a:p>
              <a:p>
                <a:pPr lvl="1" eaLnBrk="1" hangingPunct="1"/>
                <a:endParaRPr lang="en-US" altLang="en-US" sz="2400" dirty="0"/>
              </a:p>
              <a:p>
                <a:pPr lvl="1" eaLnBrk="1" hangingPunct="1"/>
                <a:endParaRPr lang="en-US" altLang="en-US" sz="2000" dirty="0"/>
              </a:p>
            </p:txBody>
          </p:sp>
        </mc:Choice>
        <mc:Fallback xmlns="">
          <p:sp>
            <p:nvSpPr>
              <p:cNvPr id="6147" name="Rectangle 3"/>
              <p:cNvSpPr>
                <a:spLocks noGrp="1" noRot="1" noChangeAspect="1" noMove="1" noResize="1" noEditPoints="1" noAdjustHandles="1" noChangeArrowheads="1" noChangeShapeType="1" noTextEdit="1"/>
              </p:cNvSpPr>
              <p:nvPr>
                <p:ph type="body" idx="1"/>
              </p:nvPr>
            </p:nvSpPr>
            <p:spPr>
              <a:xfrm>
                <a:off x="533400" y="1143000"/>
                <a:ext cx="7772400" cy="5257800"/>
              </a:xfrm>
              <a:blipFill>
                <a:blip r:embed="rId2"/>
                <a:stretch>
                  <a:fillRect l="-979" t="-964"/>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a:xfrm>
            <a:off x="685800" y="609600"/>
            <a:ext cx="7772400" cy="685800"/>
          </a:xfrm>
        </p:spPr>
        <p:txBody>
          <a:bodyPr/>
          <a:lstStyle/>
          <a:p>
            <a:pPr eaLnBrk="1" hangingPunct="1"/>
            <a:r>
              <a:rPr lang="en-US" altLang="en-US" sz="3600" dirty="0">
                <a:solidFill>
                  <a:srgbClr val="FF0000"/>
                </a:solidFill>
              </a:rPr>
              <a:t>Questions on Pipelining </a:t>
            </a:r>
          </a:p>
        </p:txBody>
      </p:sp>
      <p:sp>
        <p:nvSpPr>
          <p:cNvPr id="7171" name="Rectangle 1027"/>
          <p:cNvSpPr>
            <a:spLocks noGrp="1" noChangeArrowheads="1"/>
          </p:cNvSpPr>
          <p:nvPr>
            <p:ph type="body" idx="1"/>
          </p:nvPr>
        </p:nvSpPr>
        <p:spPr>
          <a:xfrm>
            <a:off x="685800" y="1600200"/>
            <a:ext cx="7772400" cy="4800600"/>
          </a:xfrm>
        </p:spPr>
        <p:txBody>
          <a:bodyPr/>
          <a:lstStyle/>
          <a:p>
            <a:pPr eaLnBrk="1" hangingPunct="1"/>
            <a:r>
              <a:rPr lang="en-US" altLang="en-US" sz="2400" dirty="0"/>
              <a:t>Will pipeline help if only do 1 load?</a:t>
            </a:r>
          </a:p>
          <a:p>
            <a:pPr eaLnBrk="1" hangingPunct="1"/>
            <a:r>
              <a:rPr lang="en-US" altLang="en-US" sz="2400" dirty="0"/>
              <a:t>What if </a:t>
            </a:r>
          </a:p>
          <a:p>
            <a:pPr lvl="1" eaLnBrk="1" hangingPunct="1"/>
            <a:r>
              <a:rPr lang="en-US" altLang="en-US" sz="2400" dirty="0"/>
              <a:t>Washer takes 30 minutes</a:t>
            </a:r>
          </a:p>
          <a:p>
            <a:pPr lvl="1" eaLnBrk="1" hangingPunct="1"/>
            <a:r>
              <a:rPr lang="en-US" altLang="en-US" sz="2400" dirty="0"/>
              <a:t>Dryer takes 40 minutes</a:t>
            </a:r>
          </a:p>
          <a:p>
            <a:pPr lvl="1" eaLnBrk="1" hangingPunct="1"/>
            <a:r>
              <a:rPr lang="en-US" altLang="en-US" sz="2400" dirty="0"/>
              <a:t>“Folder” takes 20 minutes</a:t>
            </a:r>
          </a:p>
          <a:p>
            <a:pPr lvl="1" eaLnBrk="1" hangingPunct="1"/>
            <a:r>
              <a:rPr lang="en-US" altLang="en-US" sz="2400" dirty="0"/>
              <a:t>“Store” takes 10 minutes</a:t>
            </a:r>
          </a:p>
          <a:p>
            <a:pPr lvl="1" eaLnBrk="1" hangingPunct="1">
              <a:buFontTx/>
              <a:buNone/>
            </a:pPr>
            <a:r>
              <a:rPr lang="en-US" altLang="en-US" dirty="0"/>
              <a:t> </a:t>
            </a:r>
          </a:p>
          <a:p>
            <a:pPr eaLnBrk="1" hangingPunct="1">
              <a:buNone/>
            </a:pPr>
            <a:r>
              <a:rPr lang="en-US" altLang="en-US" sz="2400" dirty="0">
                <a:solidFill>
                  <a:srgbClr val="C00000"/>
                </a:solidFill>
              </a:rPr>
              <a:t>Note:</a:t>
            </a:r>
            <a:r>
              <a:rPr lang="en-US" altLang="en-US" sz="2400" dirty="0"/>
              <a:t> </a:t>
            </a:r>
            <a:r>
              <a:rPr lang="en-US" altLang="en-US" sz="2000" dirty="0"/>
              <a:t>A lot of special cases or complexities will not be discussed here. We first consider “ideal” pipeline and then, in next lecture introducing some critical “hazards” that must be resolved for pipelined execution.</a:t>
            </a:r>
            <a:endParaRPr lang="en-US"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z="3600" dirty="0">
                <a:solidFill>
                  <a:srgbClr val="FF0000"/>
                </a:solidFill>
              </a:rPr>
              <a:t>MIPS Pipeline</a:t>
            </a:r>
            <a:endParaRPr lang="en-AU" altLang="en-US" sz="3600" dirty="0">
              <a:solidFill>
                <a:srgbClr val="FF0000"/>
              </a:solidFill>
            </a:endParaRPr>
          </a:p>
        </p:txBody>
      </p:sp>
      <p:sp>
        <p:nvSpPr>
          <p:cNvPr id="8195" name="Rectangle 3"/>
          <p:cNvSpPr>
            <a:spLocks noGrp="1" noChangeArrowheads="1"/>
          </p:cNvSpPr>
          <p:nvPr>
            <p:ph type="body" idx="1"/>
          </p:nvPr>
        </p:nvSpPr>
        <p:spPr/>
        <p:txBody>
          <a:bodyPr/>
          <a:lstStyle/>
          <a:p>
            <a:pPr marL="609600" indent="-609600" eaLnBrk="1" hangingPunct="1"/>
            <a:r>
              <a:rPr lang="en-US" altLang="en-US" dirty="0">
                <a:solidFill>
                  <a:srgbClr val="C00000"/>
                </a:solidFill>
              </a:rPr>
              <a:t>Five stages</a:t>
            </a:r>
            <a:r>
              <a:rPr lang="en-US" altLang="en-US" dirty="0"/>
              <a:t>, one step per stage</a:t>
            </a:r>
          </a:p>
          <a:p>
            <a:pPr marL="990600" lvl="1" indent="-533400" eaLnBrk="1" hangingPunct="1">
              <a:buFont typeface="Wingdings" pitchFamily="2" charset="2"/>
              <a:buAutoNum type="arabicPeriod"/>
            </a:pPr>
            <a:r>
              <a:rPr lang="en-US" altLang="en-US" dirty="0">
                <a:solidFill>
                  <a:srgbClr val="0070C0"/>
                </a:solidFill>
              </a:rPr>
              <a:t>IF</a:t>
            </a:r>
            <a:r>
              <a:rPr lang="en-US" altLang="en-US" dirty="0"/>
              <a:t>: Instruction fetch from memory</a:t>
            </a:r>
          </a:p>
          <a:p>
            <a:pPr marL="990600" lvl="1" indent="-533400" eaLnBrk="1" hangingPunct="1">
              <a:buFont typeface="Wingdings" pitchFamily="2" charset="2"/>
              <a:buAutoNum type="arabicPeriod"/>
            </a:pPr>
            <a:r>
              <a:rPr lang="en-US" altLang="en-US" dirty="0">
                <a:solidFill>
                  <a:srgbClr val="0070C0"/>
                </a:solidFill>
              </a:rPr>
              <a:t>ID</a:t>
            </a:r>
            <a:r>
              <a:rPr lang="en-US" altLang="en-US" dirty="0"/>
              <a:t>: Instruction decode &amp; register read</a:t>
            </a:r>
          </a:p>
          <a:p>
            <a:pPr marL="990600" lvl="1" indent="-533400" eaLnBrk="1" hangingPunct="1">
              <a:buFont typeface="Wingdings" pitchFamily="2" charset="2"/>
              <a:buAutoNum type="arabicPeriod"/>
            </a:pPr>
            <a:r>
              <a:rPr lang="en-US" altLang="en-US" dirty="0">
                <a:solidFill>
                  <a:srgbClr val="0070C0"/>
                </a:solidFill>
              </a:rPr>
              <a:t>EX</a:t>
            </a:r>
            <a:r>
              <a:rPr lang="en-US" altLang="en-US" dirty="0"/>
              <a:t>: Execute operation or calculate address</a:t>
            </a:r>
          </a:p>
          <a:p>
            <a:pPr marL="990600" lvl="1" indent="-533400" eaLnBrk="1" hangingPunct="1">
              <a:buFont typeface="Wingdings" pitchFamily="2" charset="2"/>
              <a:buAutoNum type="arabicPeriod"/>
            </a:pPr>
            <a:r>
              <a:rPr lang="en-US" altLang="en-US" dirty="0">
                <a:solidFill>
                  <a:srgbClr val="0070C0"/>
                </a:solidFill>
              </a:rPr>
              <a:t>MEM</a:t>
            </a:r>
            <a:r>
              <a:rPr lang="en-US" altLang="en-US" dirty="0"/>
              <a:t>: Access memory operand</a:t>
            </a:r>
          </a:p>
          <a:p>
            <a:pPr marL="990600" lvl="1" indent="-533400" eaLnBrk="1" hangingPunct="1">
              <a:buFont typeface="Wingdings" pitchFamily="2" charset="2"/>
              <a:buAutoNum type="arabicPeriod"/>
            </a:pPr>
            <a:r>
              <a:rPr lang="en-US" altLang="en-US" dirty="0">
                <a:solidFill>
                  <a:srgbClr val="0070C0"/>
                </a:solidFill>
              </a:rPr>
              <a:t>WB</a:t>
            </a:r>
            <a:r>
              <a:rPr lang="en-US" altLang="en-US" dirty="0"/>
              <a:t>: Write result back to register</a:t>
            </a:r>
            <a:endParaRPr lang="en-AU" altLang="en-US" dirty="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TotalTime>
  <Words>981</Words>
  <Application>Microsoft Macintosh PowerPoint</Application>
  <PresentationFormat>On-screen Show (4:3)</PresentationFormat>
  <Paragraphs>163</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Cambria Math</vt:lpstr>
      <vt:lpstr>Symbol</vt:lpstr>
      <vt:lpstr>Times New Roman</vt:lpstr>
      <vt:lpstr>Wingdings</vt:lpstr>
      <vt:lpstr>Default Design</vt:lpstr>
      <vt:lpstr>Lecture 7: Pipelining</vt:lpstr>
      <vt:lpstr>Lecture 7: Pipelining </vt:lpstr>
      <vt:lpstr>Lecture 7a: Pipeline Basics</vt:lpstr>
      <vt:lpstr>Single Cycle Implementation Performance Issues</vt:lpstr>
      <vt:lpstr>Pipelining Concepts: Its Natural!</vt:lpstr>
      <vt:lpstr>Laundry analogy for pipelining</vt:lpstr>
      <vt:lpstr>Sequential Laundry vs. Pipelined Laundry</vt:lpstr>
      <vt:lpstr>Questions on Pipelining </vt:lpstr>
      <vt:lpstr>MIPS Pipeline</vt:lpstr>
      <vt:lpstr>5-Stage MIPS Pipeline</vt:lpstr>
      <vt:lpstr>Multi-Cycle Pipeline Diagram</vt:lpstr>
      <vt:lpstr>Simplified Graphical Representation  </vt:lpstr>
      <vt:lpstr>Multi-Cycle Pipeline Diagram Resource Usage</vt:lpstr>
      <vt:lpstr>Pipeline Operation</vt:lpstr>
      <vt:lpstr>Pipeline Lessons</vt:lpstr>
      <vt:lpstr>Practice</vt:lpstr>
    </vt:vector>
  </TitlesOfParts>
  <Company>California State Polytechnic University, Pomona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Pipelining</dc:title>
  <dc:creator>lyang</dc:creator>
  <cp:lastModifiedBy>Microsoft Office User</cp:lastModifiedBy>
  <cp:revision>55</cp:revision>
  <dcterms:created xsi:type="dcterms:W3CDTF">2003-08-14T21:54:45Z</dcterms:created>
  <dcterms:modified xsi:type="dcterms:W3CDTF">2021-06-02T15:20:11Z</dcterms:modified>
</cp:coreProperties>
</file>