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5" r:id="rId2"/>
    <p:sldId id="256" r:id="rId3"/>
    <p:sldId id="299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264" r:id="rId17"/>
    <p:sldId id="318" r:id="rId18"/>
    <p:sldId id="319" r:id="rId19"/>
    <p:sldId id="320" r:id="rId20"/>
    <p:sldId id="32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D26C"/>
    <a:srgbClr val="00A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4"/>
    <p:restoredTop sz="90959"/>
  </p:normalViewPr>
  <p:slideViewPr>
    <p:cSldViewPr>
      <p:cViewPr varScale="1">
        <p:scale>
          <a:sx n="99" d="100"/>
          <a:sy n="99" d="100"/>
        </p:scale>
        <p:origin x="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CDA16-97B6-47D8-9BAC-CE946C38F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86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B967FC-F19E-404B-9F79-23526285AEE1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7E7604-6AB3-43F4-8CEC-5B557491C35B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30E519-960A-43BD-8464-1A03C57EEBA4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831D61-8F62-4052-87DC-6AF65A238572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21CE8A-FCD5-46E3-92ED-D4916D1C7311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A39677-0D93-4FD8-B9DC-12C4DE309785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E96B9B5-ECAC-4B90-B125-FB2F33716E4E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55A5A3-3A1B-4B0D-8622-5C50940233EC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DFD7F2-2106-4926-9228-C61A1D85AA1B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59FFF7-6441-4C33-9A7C-32EE124686E2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82E201-4A53-44A2-A5FE-DB970176BDC7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BDB854-F290-4FA7-AD2F-1C5E74D9A378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AD5A4F-50F1-42EA-845B-B613A2EC9C16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39C351-721B-44B9-A223-4082393539D2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E25EC4-CFCF-48E3-8DC6-82C99FD44092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470EE1-44A1-4338-9CA9-A7BB74DFBB86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8EABA-756E-4971-BAEC-3A1800D65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4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C8F8-6E43-4CB0-813E-5AAD164D9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41DCF-F8B0-4C0B-BC9F-BF672859E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13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7815C-9925-49B1-9C77-29338A5BD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28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02354-ACCC-4A56-B3B3-8802CCEEAB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98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2091-7907-452A-A7D1-8425C6B1E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41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5887F-D7DA-40F5-9B8E-210F1111A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81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FFA1-6123-4553-918D-0953A6347C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97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F4290-6E95-48D5-992D-21FBB460F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73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799A6-4442-4F48-ADC2-52749B98FE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69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1941F-6EF9-46CE-822C-DDF1B9F9F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6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F60BE11-ABAD-4D44-9A25-C53B40FA7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7b-PipiArch/0_yhb7lw7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7b:</a:t>
            </a:r>
            <a:r>
              <a:rPr lang="en-US" altLang="en-US" dirty="0">
                <a:solidFill>
                  <a:srgbClr val="FF0000"/>
                </a:solidFill>
              </a:rPr>
              <a:t> Architecture of MIPS Pipelined 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7b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12420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MEM stage for lw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63675"/>
            <a:ext cx="81835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MEM (stage 4) for </a:t>
            </a:r>
            <a:r>
              <a:rPr lang="en-US" altLang="en-US" sz="3600" dirty="0" err="1">
                <a:solidFill>
                  <a:srgbClr val="0070C0"/>
                </a:solidFill>
              </a:rPr>
              <a:t>lw</a:t>
            </a:r>
            <a:endParaRPr lang="en-AU" alt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WB (stage 5) for </a:t>
            </a:r>
            <a:r>
              <a:rPr lang="en-US" altLang="en-US" sz="3600" dirty="0" err="1">
                <a:solidFill>
                  <a:srgbClr val="0070C0"/>
                </a:solidFill>
              </a:rPr>
              <a:t>lw</a:t>
            </a:r>
            <a:endParaRPr lang="en-AU" altLang="en-US" sz="3600" dirty="0">
              <a:solidFill>
                <a:srgbClr val="0070C0"/>
              </a:solidFill>
            </a:endParaRP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3059113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5" name="Group 4" title="Figure">
            <a:extLst>
              <a:ext uri="{FF2B5EF4-FFF2-40B4-BE49-F238E27FC236}">
                <a16:creationId xmlns:a16="http://schemas.microsoft.com/office/drawing/2014/main" id="{21F57DA5-9FE7-C641-B438-ECAFD7FFA1CA}"/>
              </a:ext>
            </a:extLst>
          </p:cNvPr>
          <p:cNvGrpSpPr/>
          <p:nvPr/>
        </p:nvGrpSpPr>
        <p:grpSpPr>
          <a:xfrm>
            <a:off x="381000" y="1511300"/>
            <a:ext cx="8562975" cy="4660900"/>
            <a:chOff x="381000" y="1511300"/>
            <a:chExt cx="8562975" cy="4660900"/>
          </a:xfrm>
        </p:grpSpPr>
        <p:pic>
          <p:nvPicPr>
            <p:cNvPr id="22530" name="Picture 2" descr="WB stage for lw" title="Fgur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75" y="1511300"/>
              <a:ext cx="8191500" cy="431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ounded Rectangle 1" descr="WB stage" title="Note">
              <a:extLst>
                <a:ext uri="{FF2B5EF4-FFF2-40B4-BE49-F238E27FC236}">
                  <a16:creationId xmlns:a16="http://schemas.microsoft.com/office/drawing/2014/main" id="{6D12DB54-2C35-E742-82BA-6BFB2AF159C2}"/>
                </a:ext>
              </a:extLst>
            </p:cNvPr>
            <p:cNvSpPr/>
            <p:nvPr/>
          </p:nvSpPr>
          <p:spPr>
            <a:xfrm>
              <a:off x="381000" y="4953000"/>
              <a:ext cx="2514600" cy="1219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Wrong rd. </a:t>
              </a:r>
              <a:r>
                <a:rPr lang="en-US" sz="1800" dirty="0" err="1">
                  <a:solidFill>
                    <a:schemeClr val="tx1"/>
                  </a:solidFill>
                </a:rPr>
                <a:t>rd</a:t>
              </a:r>
              <a:r>
                <a:rPr lang="en-US" sz="1800" dirty="0">
                  <a:solidFill>
                    <a:schemeClr val="tx1"/>
                  </a:solidFill>
                </a:rPr>
                <a:t> here is from a new instruction, not the </a:t>
              </a:r>
              <a:r>
                <a:rPr lang="en-US" sz="1800" dirty="0" err="1">
                  <a:solidFill>
                    <a:schemeClr val="tx1"/>
                  </a:solidFill>
                </a:rPr>
                <a:t>lw</a:t>
              </a:r>
              <a:r>
                <a:rPr lang="en-US" sz="1800" dirty="0">
                  <a:solidFill>
                    <a:schemeClr val="tx1"/>
                  </a:solidFill>
                </a:rPr>
                <a:t> in WB stage.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3AFBCC7-6ED0-254C-BE32-C9863A642E78}"/>
                </a:ext>
              </a:extLst>
            </p:cNvPr>
            <p:cNvCxnSpPr/>
            <p:nvPr/>
          </p:nvCxnSpPr>
          <p:spPr>
            <a:xfrm flipV="1">
              <a:off x="2805906" y="4597400"/>
              <a:ext cx="685800" cy="3810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orrected datapath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057400"/>
            <a:ext cx="818356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Corrected Pipeline Datapath  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Rounded Rectangle 1" descr="datapath correction" title="Note">
            <a:extLst>
              <a:ext uri="{FF2B5EF4-FFF2-40B4-BE49-F238E27FC236}">
                <a16:creationId xmlns:a16="http://schemas.microsoft.com/office/drawing/2014/main" id="{4E48B15E-83DE-3D43-9A2B-9F0C68606503}"/>
              </a:ext>
            </a:extLst>
          </p:cNvPr>
          <p:cNvSpPr/>
          <p:nvPr/>
        </p:nvSpPr>
        <p:spPr>
          <a:xfrm>
            <a:off x="464949" y="5170622"/>
            <a:ext cx="2430651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rd</a:t>
            </a:r>
            <a:r>
              <a:rPr lang="en-US" sz="1800" dirty="0">
                <a:solidFill>
                  <a:schemeClr val="tx1"/>
                </a:solidFill>
              </a:rPr>
              <a:t> # is carried with the instruction along the pipeline stages.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X stage for sw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6200"/>
            <a:ext cx="8137525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EX (stage 3) for </a:t>
            </a:r>
            <a:r>
              <a:rPr lang="en-US" altLang="en-US" dirty="0" err="1">
                <a:solidFill>
                  <a:srgbClr val="0070C0"/>
                </a:solidFill>
              </a:rPr>
              <a:t>sw</a:t>
            </a:r>
            <a:endParaRPr lang="en-AU" altLang="en-US" dirty="0">
              <a:solidFill>
                <a:srgbClr val="0070C0"/>
              </a:solidFill>
            </a:endParaRPr>
          </a:p>
        </p:txBody>
      </p:sp>
      <p:sp>
        <p:nvSpPr>
          <p:cNvPr id="4" name="Rounded Rectangle 3" descr="EX stage" title="note">
            <a:extLst>
              <a:ext uri="{FF2B5EF4-FFF2-40B4-BE49-F238E27FC236}">
                <a16:creationId xmlns:a16="http://schemas.microsoft.com/office/drawing/2014/main" id="{4A439CA3-26E1-2141-AC18-A49FF235F42A}"/>
              </a:ext>
            </a:extLst>
          </p:cNvPr>
          <p:cNvSpPr/>
          <p:nvPr/>
        </p:nvSpPr>
        <p:spPr>
          <a:xfrm>
            <a:off x="457200" y="5105400"/>
            <a:ext cx="2362200" cy="838200"/>
          </a:xfrm>
          <a:prstGeom prst="roundRect">
            <a:avLst/>
          </a:prstGeom>
          <a:solidFill>
            <a:srgbClr val="3AD26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This stage </a:t>
            </a:r>
            <a:r>
              <a:rPr lang="en-US" sz="1800" dirty="0" err="1"/>
              <a:t>lw</a:t>
            </a:r>
            <a:r>
              <a:rPr lang="en-US" sz="1800" dirty="0"/>
              <a:t> and </a:t>
            </a:r>
            <a:r>
              <a:rPr lang="en-US" sz="1800" dirty="0" err="1"/>
              <a:t>sw</a:t>
            </a:r>
            <a:r>
              <a:rPr lang="en-US" sz="1800" dirty="0"/>
              <a:t> still the same.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MEM stage for sw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4463"/>
            <a:ext cx="81835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4863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MEM (stage 4) for </a:t>
            </a:r>
            <a:r>
              <a:rPr lang="en-US" altLang="en-US" sz="3600" dirty="0" err="1">
                <a:solidFill>
                  <a:srgbClr val="0070C0"/>
                </a:solidFill>
              </a:rPr>
              <a:t>sw</a:t>
            </a:r>
            <a:endParaRPr lang="en-AU" alt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WB stage for sw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20825"/>
            <a:ext cx="81915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WB (stage 5) for </a:t>
            </a:r>
            <a:r>
              <a:rPr lang="en-US" altLang="en-US" sz="3600" dirty="0" err="1">
                <a:solidFill>
                  <a:srgbClr val="0070C0"/>
                </a:solidFill>
              </a:rPr>
              <a:t>sw</a:t>
            </a:r>
            <a:endParaRPr lang="en-AU" altLang="en-US" sz="3600" dirty="0">
              <a:solidFill>
                <a:srgbClr val="0070C0"/>
              </a:solidFill>
            </a:endParaRPr>
          </a:p>
        </p:txBody>
      </p:sp>
      <p:sp>
        <p:nvSpPr>
          <p:cNvPr id="2" name="Rounded Rectangle 1" descr="WB stage " title="note">
            <a:extLst>
              <a:ext uri="{FF2B5EF4-FFF2-40B4-BE49-F238E27FC236}">
                <a16:creationId xmlns:a16="http://schemas.microsoft.com/office/drawing/2014/main" id="{56AAF68E-1E88-DE44-97C9-04A085A724ED}"/>
              </a:ext>
            </a:extLst>
          </p:cNvPr>
          <p:cNvSpPr/>
          <p:nvPr/>
        </p:nvSpPr>
        <p:spPr>
          <a:xfrm>
            <a:off x="685800" y="5410200"/>
            <a:ext cx="1981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No action in this stage for </a:t>
            </a:r>
            <a:r>
              <a:rPr lang="en-US" sz="1800" dirty="0" err="1">
                <a:solidFill>
                  <a:schemeClr val="tx1"/>
                </a:solidFill>
              </a:rPr>
              <a:t>sw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Pipeline Control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678" y="1163664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have 5 stages. At one cycle possibly to have 5 instructions in execution simultaneously.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How do we control multiple instruction executions?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What needs to be controlled in each stage?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When an instruction goes to the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stage ID (Instruction Decode and Register Read), main control generates the control signals needed for that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instruction carries it’s own control signals along the pipeline stages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Design concept (of control) discussed here, details omitted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8015288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Pipelined Control Signals (Simplified)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ontrol passing along" title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46258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 </a:t>
            </a:r>
            <a:r>
              <a:rPr lang="en-US" altLang="en-US" sz="3600" dirty="0">
                <a:solidFill>
                  <a:srgbClr val="FF0000"/>
                </a:solidFill>
              </a:rPr>
              <a:t>Control Signals: passing along</a:t>
            </a:r>
            <a:endParaRPr lang="en-AU" altLang="en-US" sz="4000" dirty="0">
              <a:solidFill>
                <a:srgbClr val="FF0000"/>
              </a:solidFill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927100"/>
          </a:xfrm>
        </p:spPr>
        <p:txBody>
          <a:bodyPr/>
          <a:lstStyle/>
          <a:p>
            <a:pPr eaLnBrk="1" hangingPunct="1"/>
            <a:r>
              <a:rPr lang="en-US" altLang="en-US" sz="2800"/>
              <a:t>Control signals derived from instruction</a:t>
            </a:r>
          </a:p>
          <a:p>
            <a:pPr lvl="1" eaLnBrk="1" hangingPunct="1"/>
            <a:r>
              <a:rPr lang="en-AU" altLang="en-US" sz="2400"/>
              <a:t>As in single-cycle implementation</a:t>
            </a:r>
          </a:p>
          <a:p>
            <a:pPr lvl="1" eaLnBrk="1" hangingPunct="1"/>
            <a:r>
              <a:rPr lang="en-AU" altLang="en-US" sz="2400"/>
              <a:t>Passing along with pipeline stages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Pipelined control 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4" y="1104254"/>
            <a:ext cx="7972425" cy="522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Pipelined Control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828800"/>
            <a:ext cx="7772400" cy="1905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Lecture 7b: Architecture of MIPS Pipelined Processor</a:t>
            </a:r>
            <a:br>
              <a:rPr lang="en-US" altLang="en-US" sz="3600" dirty="0">
                <a:solidFill>
                  <a:srgbClr val="FF0000"/>
                </a:solidFill>
              </a:rPr>
            </a:br>
            <a:r>
              <a:rPr lang="en-US" altLang="en-US" sz="3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98FA-980A-124C-888C-AB59332A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Summary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EE03F-504B-8543-AFA6-9C795B1AE44B}"/>
              </a:ext>
            </a:extLst>
          </p:cNvPr>
          <p:cNvSpPr txBox="1"/>
          <p:nvPr/>
        </p:nvSpPr>
        <p:spPr>
          <a:xfrm>
            <a:off x="685800" y="1752600"/>
            <a:ext cx="739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Coverage:</a:t>
            </a:r>
            <a:endParaRPr lang="en-US" dirty="0"/>
          </a:p>
          <a:p>
            <a:r>
              <a:rPr lang="en-US" dirty="0"/>
              <a:t>	Pipelined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		pipeline registers between stages</a:t>
            </a:r>
          </a:p>
          <a:p>
            <a:r>
              <a:rPr lang="en-US" dirty="0"/>
              <a:t>		</a:t>
            </a:r>
            <a:r>
              <a:rPr lang="en-US" dirty="0" err="1"/>
              <a:t>rd</a:t>
            </a:r>
            <a:r>
              <a:rPr lang="en-US" dirty="0"/>
              <a:t> # passing along the pipeline</a:t>
            </a:r>
          </a:p>
          <a:p>
            <a:r>
              <a:rPr lang="en-US" dirty="0"/>
              <a:t>	Pipelined control</a:t>
            </a:r>
          </a:p>
          <a:p>
            <a:r>
              <a:rPr lang="en-US" dirty="0"/>
              <a:t>		Control unit same as sequential</a:t>
            </a:r>
          </a:p>
          <a:p>
            <a:r>
              <a:rPr lang="en-US" dirty="0"/>
              <a:t>	 	control signals passing along the pipeline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1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537" y="4572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MIPS Pipeline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893" y="1143000"/>
            <a:ext cx="77724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en-US" sz="2400" dirty="0"/>
              <a:t>We have introduced MIPS 5-stage pipelines, the major hardware components used in each stage, as well as pipeline operation principles.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 sz="2000" dirty="0"/>
              <a:t>IF  / </a:t>
            </a:r>
            <a:r>
              <a:rPr lang="en-US" altLang="en-US" sz="2000" dirty="0">
                <a:solidFill>
                  <a:srgbClr val="C00000"/>
                </a:solidFill>
              </a:rPr>
              <a:t>IM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 sz="2000" dirty="0"/>
              <a:t>ID / </a:t>
            </a:r>
            <a:r>
              <a:rPr lang="en-US" altLang="en-US" sz="2000" dirty="0" err="1">
                <a:solidFill>
                  <a:srgbClr val="C00000"/>
                </a:solidFill>
              </a:rPr>
              <a:t>Regs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 sz="2000" dirty="0"/>
              <a:t>EX / </a:t>
            </a:r>
            <a:r>
              <a:rPr lang="en-US" altLang="en-US" sz="2000" dirty="0">
                <a:solidFill>
                  <a:srgbClr val="C00000"/>
                </a:solidFill>
              </a:rPr>
              <a:t>ALU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 sz="2000" dirty="0"/>
              <a:t>MEM/ </a:t>
            </a:r>
            <a:r>
              <a:rPr lang="en-US" altLang="en-US" sz="2000" dirty="0">
                <a:solidFill>
                  <a:srgbClr val="C00000"/>
                </a:solidFill>
              </a:rPr>
              <a:t>DM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US" altLang="en-US" sz="2000" dirty="0"/>
              <a:t>WB / </a:t>
            </a:r>
            <a:r>
              <a:rPr lang="en-US" altLang="en-US" sz="2000" dirty="0" err="1">
                <a:solidFill>
                  <a:srgbClr val="C00000"/>
                </a:solidFill>
              </a:rPr>
              <a:t>Regs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marL="57150" indent="0" eaLnBrk="1" hangingPunct="1">
              <a:buNone/>
            </a:pPr>
            <a:endParaRPr lang="en-AU" altLang="en-US" dirty="0">
              <a:solidFill>
                <a:srgbClr val="C00000"/>
              </a:solidFill>
            </a:endParaRPr>
          </a:p>
        </p:txBody>
      </p:sp>
      <p:pic>
        <p:nvPicPr>
          <p:cNvPr id="4" name="Picture 6" descr="Graphical representation of pipelined execution" title="Figure">
            <a:extLst>
              <a:ext uri="{FF2B5EF4-FFF2-40B4-BE49-F238E27FC236}">
                <a16:creationId xmlns:a16="http://schemas.microsoft.com/office/drawing/2014/main" id="{CC5B41B6-FA66-2F46-B754-EA060832C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34201"/>
            <a:ext cx="4471493" cy="297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 descr="Topic of this lecture" title="Note">
            <a:extLst>
              <a:ext uri="{FF2B5EF4-FFF2-40B4-BE49-F238E27FC236}">
                <a16:creationId xmlns:a16="http://schemas.microsoft.com/office/drawing/2014/main" id="{52B75726-7C95-1147-8A55-F1F835F1E924}"/>
              </a:ext>
            </a:extLst>
          </p:cNvPr>
          <p:cNvSpPr/>
          <p:nvPr/>
        </p:nvSpPr>
        <p:spPr>
          <a:xfrm>
            <a:off x="381000" y="4419600"/>
            <a:ext cx="3124200" cy="1371600"/>
          </a:xfrm>
          <a:prstGeom prst="roundRect">
            <a:avLst/>
          </a:prstGeom>
          <a:solidFill>
            <a:srgbClr val="3AD26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Now, how do we modify the </a:t>
            </a:r>
            <a:r>
              <a:rPr lang="en-US" sz="2000" dirty="0" err="1"/>
              <a:t>datapath</a:t>
            </a:r>
            <a:r>
              <a:rPr lang="en-US" sz="2000" dirty="0"/>
              <a:t> and control units too fit into pipelined operation?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ipelined datapath" title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71600"/>
            <a:ext cx="7146925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MIPS Pipelined Datapath: 5-stages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15364" name="AutoShape 5"/>
          <p:cNvSpPr>
            <a:spLocks/>
          </p:cNvSpPr>
          <p:nvPr/>
        </p:nvSpPr>
        <p:spPr bwMode="auto">
          <a:xfrm>
            <a:off x="2124075" y="5157788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18750"/>
              <a:gd name="adj4" fmla="val 22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WB</a:t>
            </a:r>
            <a:endParaRPr lang="en-AU" altLang="en-US" sz="1400">
              <a:latin typeface="Arial" charset="0"/>
            </a:endParaRPr>
          </a:p>
        </p:txBody>
      </p:sp>
      <p:sp>
        <p:nvSpPr>
          <p:cNvPr id="15365" name="AutoShape 6"/>
          <p:cNvSpPr>
            <a:spLocks/>
          </p:cNvSpPr>
          <p:nvPr/>
        </p:nvSpPr>
        <p:spPr bwMode="auto">
          <a:xfrm>
            <a:off x="395288" y="4292600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68269"/>
              <a:gd name="adj4" fmla="val 15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MEM</a:t>
            </a:r>
            <a:endParaRPr lang="en-AU" alt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ipeline registers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7993063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Adding Pipeline Registers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351837" cy="931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Need registers between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To hold information produced in previous cycle</a:t>
            </a:r>
            <a:endParaRPr lang="en-AU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Pipeline Operation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To illustrate pipeline operation, we show </a:t>
            </a:r>
            <a:r>
              <a:rPr lang="en-US" altLang="en-US" sz="2600" dirty="0">
                <a:solidFill>
                  <a:srgbClr val="C00000"/>
                </a:solidFill>
              </a:rPr>
              <a:t>cycle-by-cycle flow of instructions </a:t>
            </a:r>
            <a:r>
              <a:rPr lang="en-US" altLang="en-US" sz="2600" dirty="0"/>
              <a:t>through the pipelined </a:t>
            </a:r>
            <a:r>
              <a:rPr lang="en-US" altLang="en-US" sz="2600" dirty="0" err="1"/>
              <a:t>datapath</a:t>
            </a:r>
            <a:endParaRPr lang="en-US" altLang="en-US" sz="2600" dirty="0"/>
          </a:p>
          <a:p>
            <a:pPr lvl="1" eaLnBrk="1" hangingPunct="1"/>
            <a:r>
              <a:rPr lang="en-US" altLang="en-US" sz="2400" dirty="0"/>
              <a:t>“Single-clock-cycle” diagrams</a:t>
            </a:r>
          </a:p>
          <a:p>
            <a:pPr lvl="2" eaLnBrk="1" hangingPunct="1"/>
            <a:r>
              <a:rPr lang="en-US" altLang="en-US" sz="2000" dirty="0"/>
              <a:t>Shows pipeline usage in a single cycle</a:t>
            </a:r>
          </a:p>
          <a:p>
            <a:pPr lvl="2" eaLnBrk="1" hangingPunct="1"/>
            <a:r>
              <a:rPr lang="en-US" altLang="en-US" sz="2000" dirty="0"/>
              <a:t>Highlight resources used</a:t>
            </a:r>
          </a:p>
          <a:p>
            <a:pPr lvl="1" eaLnBrk="1" hangingPunct="1"/>
            <a:r>
              <a:rPr lang="en-US" altLang="en-US" sz="2400" dirty="0"/>
              <a:t>Compare with multi-cycle pipeline diagram</a:t>
            </a:r>
          </a:p>
          <a:p>
            <a:pPr lvl="2" eaLnBrk="1" hangingPunct="1"/>
            <a:r>
              <a:rPr lang="en-US" altLang="en-US" sz="2000" dirty="0"/>
              <a:t>Graph of operation over time</a:t>
            </a:r>
          </a:p>
          <a:p>
            <a:pPr eaLnBrk="1" hangingPunct="1"/>
            <a:r>
              <a:rPr lang="en-US" altLang="en-US" sz="2600" dirty="0"/>
              <a:t>We’ll look at “single-clock-cycle” diagrams for </a:t>
            </a:r>
            <a:r>
              <a:rPr lang="en-US" altLang="en-US" sz="2600" dirty="0" err="1">
                <a:solidFill>
                  <a:srgbClr val="C00000"/>
                </a:solidFill>
              </a:rPr>
              <a:t>lw</a:t>
            </a:r>
            <a:r>
              <a:rPr lang="en-US" altLang="en-US" sz="2600" dirty="0"/>
              <a:t> &amp; </a:t>
            </a:r>
            <a:r>
              <a:rPr lang="en-US" altLang="en-US" sz="2600" dirty="0" err="1">
                <a:solidFill>
                  <a:srgbClr val="C00000"/>
                </a:solidFill>
              </a:rPr>
              <a:t>sw</a:t>
            </a:r>
            <a:r>
              <a:rPr lang="en-US" altLang="en-US" sz="2600" dirty="0"/>
              <a:t> instructions.</a:t>
            </a:r>
          </a:p>
          <a:p>
            <a:pPr lvl="1" eaLnBrk="1" hangingPunct="1"/>
            <a:r>
              <a:rPr lang="en-US" altLang="en-US" sz="2000" dirty="0"/>
              <a:t>Meanwhile we will check if any correction needed for the </a:t>
            </a:r>
            <a:r>
              <a:rPr lang="en-US" altLang="en-US" sz="2000" dirty="0" err="1"/>
              <a:t>datapath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F stage" title="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IF (stage 1): for </a:t>
            </a:r>
            <a:r>
              <a:rPr lang="en-US" altLang="en-US" sz="4000" dirty="0" err="1">
                <a:solidFill>
                  <a:srgbClr val="0070C0"/>
                </a:solidFill>
              </a:rPr>
              <a:t>lw</a:t>
            </a:r>
            <a:r>
              <a:rPr lang="en-US" altLang="en-US" sz="4000" dirty="0">
                <a:solidFill>
                  <a:srgbClr val="0070C0"/>
                </a:solidFill>
              </a:rPr>
              <a:t>, </a:t>
            </a:r>
            <a:r>
              <a:rPr lang="en-US" altLang="en-US" sz="4000" dirty="0" err="1">
                <a:solidFill>
                  <a:srgbClr val="0070C0"/>
                </a:solidFill>
              </a:rPr>
              <a:t>sw</a:t>
            </a:r>
            <a:r>
              <a:rPr lang="en-US" altLang="en-US" sz="4000" dirty="0">
                <a:solidFill>
                  <a:srgbClr val="FF0000"/>
                </a:solidFill>
              </a:rPr>
              <a:t>, …</a:t>
            </a:r>
            <a:endParaRPr lang="en-AU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D stage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52563"/>
            <a:ext cx="8183562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ID (stage 2) for </a:t>
            </a:r>
            <a:r>
              <a:rPr lang="en-US" altLang="en-US" sz="3600" dirty="0" err="1">
                <a:solidFill>
                  <a:srgbClr val="0070C0"/>
                </a:solidFill>
              </a:rPr>
              <a:t>lw</a:t>
            </a:r>
            <a:r>
              <a:rPr lang="en-US" altLang="en-US" sz="3600" dirty="0">
                <a:solidFill>
                  <a:srgbClr val="0070C0"/>
                </a:solidFill>
              </a:rPr>
              <a:t>, </a:t>
            </a:r>
            <a:r>
              <a:rPr lang="en-US" altLang="en-US" sz="3600" dirty="0" err="1">
                <a:solidFill>
                  <a:srgbClr val="0070C0"/>
                </a:solidFill>
              </a:rPr>
              <a:t>sw</a:t>
            </a:r>
            <a:r>
              <a:rPr lang="en-US" altLang="en-US" sz="3600" dirty="0">
                <a:solidFill>
                  <a:srgbClr val="FF0000"/>
                </a:solidFill>
              </a:rPr>
              <a:t>, …</a:t>
            </a:r>
            <a:endParaRPr lang="en-AU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EX stage for lw" title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813752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EX (stage 3) for </a:t>
            </a:r>
            <a:r>
              <a:rPr lang="en-US" altLang="en-US" sz="4000" dirty="0" err="1">
                <a:solidFill>
                  <a:srgbClr val="0070C0"/>
                </a:solidFill>
              </a:rPr>
              <a:t>lw</a:t>
            </a:r>
            <a:endParaRPr lang="en-AU" altLang="en-US" sz="4000" dirty="0">
              <a:solidFill>
                <a:srgbClr val="0070C0"/>
              </a:solidFill>
            </a:endParaRPr>
          </a:p>
        </p:txBody>
      </p:sp>
      <p:sp>
        <p:nvSpPr>
          <p:cNvPr id="2" name="Rounded Rectangle 1" descr="EX stage" title="Note">
            <a:extLst>
              <a:ext uri="{FF2B5EF4-FFF2-40B4-BE49-F238E27FC236}">
                <a16:creationId xmlns:a16="http://schemas.microsoft.com/office/drawing/2014/main" id="{A76AD2DE-D0F3-9447-9AFE-FD70D974923E}"/>
              </a:ext>
            </a:extLst>
          </p:cNvPr>
          <p:cNvSpPr/>
          <p:nvPr/>
        </p:nvSpPr>
        <p:spPr>
          <a:xfrm>
            <a:off x="457200" y="4953000"/>
            <a:ext cx="2362200" cy="1447800"/>
          </a:xfrm>
          <a:prstGeom prst="roundRect">
            <a:avLst/>
          </a:prstGeom>
          <a:solidFill>
            <a:srgbClr val="3AD26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Note: stages 1 &amp; 2 are same for all instructions. Execution may differ starting from stage 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488</Words>
  <Application>Microsoft Macintosh PowerPoint</Application>
  <PresentationFormat>On-screen Show (4:3)</PresentationFormat>
  <Paragraphs>87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Wingdings</vt:lpstr>
      <vt:lpstr>Default Design</vt:lpstr>
      <vt:lpstr>Lecture 7b: Architecture of MIPS Pipelined Processor</vt:lpstr>
      <vt:lpstr>Lecture 7b: Architecture of MIPS Pipelined Processor  </vt:lpstr>
      <vt:lpstr>MIPS Pipeline</vt:lpstr>
      <vt:lpstr>MIPS Pipelined Datapath: 5-stages</vt:lpstr>
      <vt:lpstr>Adding Pipeline Registers</vt:lpstr>
      <vt:lpstr>Pipeline Operation</vt:lpstr>
      <vt:lpstr>IF (stage 1): for lw, sw, …</vt:lpstr>
      <vt:lpstr>ID (stage 2) for lw, sw, …</vt:lpstr>
      <vt:lpstr>EX (stage 3) for lw</vt:lpstr>
      <vt:lpstr>MEM (stage 4) for lw</vt:lpstr>
      <vt:lpstr>WB (stage 5) for lw</vt:lpstr>
      <vt:lpstr>Corrected Pipeline Datapath  </vt:lpstr>
      <vt:lpstr>EX (stage 3) for sw</vt:lpstr>
      <vt:lpstr>MEM (stage 4) for sw</vt:lpstr>
      <vt:lpstr>WB (stage 5) for sw</vt:lpstr>
      <vt:lpstr>Pipeline Control</vt:lpstr>
      <vt:lpstr>Pipelined Control Signals (Simplified)</vt:lpstr>
      <vt:lpstr> Control Signals: passing along</vt:lpstr>
      <vt:lpstr>Pipelined Control</vt:lpstr>
      <vt:lpstr>Summary   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lyang</dc:creator>
  <cp:lastModifiedBy>Microsoft Office User</cp:lastModifiedBy>
  <cp:revision>50</cp:revision>
  <dcterms:created xsi:type="dcterms:W3CDTF">2003-08-14T21:54:45Z</dcterms:created>
  <dcterms:modified xsi:type="dcterms:W3CDTF">2021-06-02T15:21:00Z</dcterms:modified>
</cp:coreProperties>
</file>