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5" r:id="rId2"/>
    <p:sldId id="256" r:id="rId3"/>
    <p:sldId id="258" r:id="rId4"/>
    <p:sldId id="293" r:id="rId5"/>
    <p:sldId id="292" r:id="rId6"/>
    <p:sldId id="351" r:id="rId7"/>
    <p:sldId id="269" r:id="rId8"/>
    <p:sldId id="268" r:id="rId9"/>
    <p:sldId id="321" r:id="rId10"/>
    <p:sldId id="322" r:id="rId11"/>
    <p:sldId id="323" r:id="rId12"/>
    <p:sldId id="354" r:id="rId13"/>
    <p:sldId id="355" r:id="rId14"/>
    <p:sldId id="333" r:id="rId15"/>
    <p:sldId id="334" r:id="rId16"/>
    <p:sldId id="274" r:id="rId17"/>
    <p:sldId id="340" r:id="rId18"/>
    <p:sldId id="324" r:id="rId19"/>
    <p:sldId id="326" r:id="rId20"/>
    <p:sldId id="343" r:id="rId21"/>
    <p:sldId id="352" r:id="rId22"/>
    <p:sldId id="337" r:id="rId23"/>
    <p:sldId id="356" r:id="rId24"/>
    <p:sldId id="357" r:id="rId25"/>
    <p:sldId id="33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3"/>
    <p:restoredTop sz="90959"/>
  </p:normalViewPr>
  <p:slideViewPr>
    <p:cSldViewPr>
      <p:cViewPr varScale="1">
        <p:scale>
          <a:sx n="99" d="100"/>
          <a:sy n="99" d="100"/>
        </p:scale>
        <p:origin x="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7.xml"/><Relationship Id="rId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CDA16-97B6-47D8-9BAC-CE946C38F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8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A6FE8C-8636-42CD-80D1-88A442085335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214763-49A0-4F32-9677-26D3417AC9FA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863050-152F-46E2-9CB8-38B83CC55285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EF789F-E295-4B56-AB54-A535C9D2A9B8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8E0F3E-319B-4997-9969-BDC63AC8809D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9B8FB2-EEF9-4C08-ABE5-7064BF4D9B8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19F43F-AE5D-4AFA-9B4E-C5D86D1DAA15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F47D88-16FD-4E82-A527-3321DD2F5C51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2994C6-F44D-4114-8306-1FC680825B33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2994C6-F44D-4114-8306-1FC680825B33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91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8EABA-756E-4971-BAEC-3A1800D65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4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C8F8-6E43-4CB0-813E-5AAD164D9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1DCF-F8B0-4C0B-BC9F-BF672859E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13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7815C-9925-49B1-9C77-29338A5BD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02354-ACCC-4A56-B3B3-8802CCEEA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98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2091-7907-452A-A7D1-8425C6B1E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41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5887F-D7DA-40F5-9B8E-210F1111A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FFA1-6123-4553-918D-0953A6347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9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4290-6E95-48D5-992D-21FBB460F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99A6-4442-4F48-ADC2-52749B98F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1941F-6EF9-46CE-822C-DDF1B9F9F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6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F60BE11-ABAD-4D44-9A25-C53B40FA7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7c-DataHazards/0_u1rrg68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12800"/>
            <a:ext cx="8229600" cy="762000"/>
          </a:xfrm>
        </p:spPr>
        <p:txBody>
          <a:bodyPr/>
          <a:lstStyle/>
          <a:p>
            <a:r>
              <a:rPr lang="en-US" sz="3500" dirty="0">
                <a:solidFill>
                  <a:srgbClr val="FF0000"/>
                </a:solidFill>
              </a:rPr>
              <a:t>Lecture 7c: </a:t>
            </a:r>
            <a:r>
              <a:rPr lang="en-US" altLang="en-US" sz="3500" dirty="0">
                <a:solidFill>
                  <a:srgbClr val="FF0000"/>
                </a:solidFill>
              </a:rPr>
              <a:t>Pipeline Hazards – Data Hazards  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7c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Problem with the Easy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Problem:  this really </a:t>
            </a:r>
            <a:r>
              <a:rPr lang="en-US" altLang="en-US" dirty="0">
                <a:solidFill>
                  <a:srgbClr val="C00000"/>
                </a:solidFill>
              </a:rPr>
              <a:t>slows</a:t>
            </a:r>
            <a:r>
              <a:rPr lang="en-US" altLang="en-US" dirty="0"/>
              <a:t> down!</a:t>
            </a:r>
          </a:p>
          <a:p>
            <a:pPr eaLnBrk="1" hangingPunct="1"/>
            <a:r>
              <a:rPr lang="en-US" altLang="en-US" dirty="0"/>
              <a:t>Best solution for data dependence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forwarding</a:t>
            </a:r>
            <a:r>
              <a:rPr lang="en-US" altLang="en-US" dirty="0"/>
              <a:t> (aka: bypassing)</a:t>
            </a:r>
          </a:p>
          <a:p>
            <a:pPr lvl="2" eaLnBrk="1" hangingPunct="1"/>
            <a:r>
              <a:rPr lang="en-US" altLang="en-US" dirty="0"/>
              <a:t>need hardware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imple forwarding" title="Fig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1"/>
          <a:stretch/>
        </p:blipFill>
        <p:spPr bwMode="auto">
          <a:xfrm>
            <a:off x="1062625" y="3048000"/>
            <a:ext cx="63404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Forwarding </a:t>
            </a:r>
            <a:r>
              <a:rPr lang="en-US" altLang="en-US" sz="3600" dirty="0"/>
              <a:t> </a:t>
            </a:r>
            <a:endParaRPr lang="en-AU" altLang="en-US" sz="3600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Use result when it is computed</a:t>
            </a:r>
          </a:p>
          <a:p>
            <a:pPr lvl="1" eaLnBrk="1" hangingPunct="1"/>
            <a:r>
              <a:rPr lang="en-US" altLang="en-US" sz="2400" dirty="0"/>
              <a:t>Don’t wait for it to be stored in a register</a:t>
            </a:r>
          </a:p>
          <a:p>
            <a:pPr lvl="1" eaLnBrk="1" hangingPunct="1"/>
            <a:r>
              <a:rPr lang="en-US" altLang="en-US" sz="2400" dirty="0"/>
              <a:t>Requires extra connections in the </a:t>
            </a:r>
            <a:r>
              <a:rPr lang="en-US" altLang="en-US" sz="2400" dirty="0" err="1"/>
              <a:t>datapath</a:t>
            </a:r>
            <a:endParaRPr lang="en-AU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4658A-68AC-EF42-92B1-202D28577634}"/>
              </a:ext>
            </a:extLst>
          </p:cNvPr>
          <p:cNvSpPr txBox="1"/>
          <p:nvPr/>
        </p:nvSpPr>
        <p:spPr>
          <a:xfrm>
            <a:off x="762000" y="51054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add: At the end </a:t>
            </a:r>
            <a:r>
              <a:rPr lang="en-US" sz="1800" dirty="0" err="1"/>
              <a:t>fo</a:t>
            </a:r>
            <a:r>
              <a:rPr lang="en-US" sz="1800" dirty="0"/>
              <a:t> CC3, the new value for $s0 (i.e. R16) is computed but not yet written to  R16 yet.</a:t>
            </a:r>
          </a:p>
          <a:p>
            <a:r>
              <a:rPr lang="en-US" sz="1800" dirty="0"/>
              <a:t>sub: R16 value will not be used till the beginning of CC4.</a:t>
            </a:r>
          </a:p>
          <a:p>
            <a:r>
              <a:rPr lang="en-US" sz="1800" dirty="0">
                <a:solidFill>
                  <a:srgbClr val="C00000"/>
                </a:solidFill>
              </a:rPr>
              <a:t>Forwarding Strategy</a:t>
            </a:r>
            <a:r>
              <a:rPr lang="en-US" sz="1800" dirty="0"/>
              <a:t>: forward the ALU output to next cycle’s ALU input directly.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36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Forwarding to next next instruction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36" y="1143000"/>
            <a:ext cx="7772400" cy="53340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add 	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 R20,    R21		</a:t>
            </a:r>
            <a:r>
              <a:rPr lang="en-US" altLang="en-US" sz="2000" dirty="0"/>
              <a:t>#data available: ALU output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or	R18,  R8,     R9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sub    	R9,    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    R22	</a:t>
            </a:r>
            <a:r>
              <a:rPr lang="en-US" altLang="en-US" sz="2000" dirty="0"/>
              <a:t>#data needed: ALU input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Theoretically: forward from add ALU output to sub ALU input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Practically: Pipeline cannot hold data (of CC3) till CC5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(at the beginning of CC5, ALU output data is already of </a:t>
            </a:r>
            <a:r>
              <a:rPr lang="en-US" altLang="en-US" sz="2000" dirty="0">
                <a:solidFill>
                  <a:srgbClr val="0070C0"/>
                </a:solidFill>
              </a:rPr>
              <a:t>or</a:t>
            </a:r>
            <a:r>
              <a:rPr lang="en-US" altLang="en-US" sz="2000" dirty="0"/>
              <a:t> instr.)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Solution: ALU output pass along with the pipeline (copied via pipeline registers to </a:t>
            </a:r>
            <a:r>
              <a:rPr lang="en-US" altLang="en-US" sz="2000" dirty="0" err="1"/>
              <a:t>add’s</a:t>
            </a:r>
            <a:r>
              <a:rPr lang="en-US" altLang="en-US" sz="2000" dirty="0"/>
              <a:t> DM stage, then forward.)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3E8447-1D60-C341-AE62-EDC824D496E9}"/>
              </a:ext>
            </a:extLst>
          </p:cNvPr>
          <p:cNvCxnSpPr>
            <a:cxnSpLocks/>
          </p:cNvCxnSpPr>
          <p:nvPr/>
        </p:nvCxnSpPr>
        <p:spPr>
          <a:xfrm>
            <a:off x="2819400" y="1485900"/>
            <a:ext cx="434759" cy="533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 descr="forwarding illustration" title="Table">
            <a:extLst>
              <a:ext uri="{FF2B5EF4-FFF2-40B4-BE49-F238E27FC236}">
                <a16:creationId xmlns:a16="http://schemas.microsoft.com/office/drawing/2014/main" id="{45A5411E-7F2C-9F4A-9121-50BD2056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01950"/>
              </p:ext>
            </p:extLst>
          </p:nvPr>
        </p:nvGraphicFramePr>
        <p:xfrm>
          <a:off x="1339110" y="3151200"/>
          <a:ext cx="609599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274990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4259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55093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429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42330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690708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20284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454416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81850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8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9717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880FA6-4807-6F41-AC79-B6AB29B08660}"/>
              </a:ext>
            </a:extLst>
          </p:cNvPr>
          <p:cNvCxnSpPr>
            <a:cxnSpLocks/>
          </p:cNvCxnSpPr>
          <p:nvPr/>
        </p:nvCxnSpPr>
        <p:spPr>
          <a:xfrm>
            <a:off x="3973618" y="3810000"/>
            <a:ext cx="826980" cy="667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7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36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 Forwarding: correct way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36" y="1143000"/>
            <a:ext cx="7772400" cy="53340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add 	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 R20,    R21		</a:t>
            </a:r>
            <a:r>
              <a:rPr lang="en-US" altLang="en-US" sz="2000" dirty="0"/>
              <a:t>#data available: ALU output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or	R18,  R8,     R9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sub    	R9,    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    R22	</a:t>
            </a:r>
            <a:r>
              <a:rPr lang="en-US" altLang="en-US" sz="2000" dirty="0"/>
              <a:t>#data needed: ALU input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 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 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To forward: the ALU output of </a:t>
            </a:r>
            <a:r>
              <a:rPr lang="en-US" altLang="en-US" sz="2000" dirty="0">
                <a:solidFill>
                  <a:srgbClr val="0070C0"/>
                </a:solidFill>
              </a:rPr>
              <a:t>add</a:t>
            </a:r>
            <a:r>
              <a:rPr lang="en-US" altLang="en-US" sz="2000" dirty="0"/>
              <a:t> passes to the DM stage along with the instruction execution, and then forward to </a:t>
            </a:r>
            <a:r>
              <a:rPr lang="en-US" altLang="en-US" sz="2000" dirty="0">
                <a:solidFill>
                  <a:srgbClr val="0070C0"/>
                </a:solidFill>
              </a:rPr>
              <a:t>sub</a:t>
            </a:r>
            <a:r>
              <a:rPr lang="en-US" altLang="en-US" sz="2000" dirty="0"/>
              <a:t>’s ALU input at the beginning of CC5.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3E8447-1D60-C341-AE62-EDC824D496E9}"/>
              </a:ext>
            </a:extLst>
          </p:cNvPr>
          <p:cNvCxnSpPr>
            <a:cxnSpLocks/>
          </p:cNvCxnSpPr>
          <p:nvPr/>
        </p:nvCxnSpPr>
        <p:spPr>
          <a:xfrm>
            <a:off x="2819400" y="1485900"/>
            <a:ext cx="434759" cy="533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 descr="pass along and forward" title="Table">
            <a:extLst>
              <a:ext uri="{FF2B5EF4-FFF2-40B4-BE49-F238E27FC236}">
                <a16:creationId xmlns:a16="http://schemas.microsoft.com/office/drawing/2014/main" id="{45A5411E-7F2C-9F4A-9121-50BD2056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82906"/>
              </p:ext>
            </p:extLst>
          </p:nvPr>
        </p:nvGraphicFramePr>
        <p:xfrm>
          <a:off x="1339110" y="3151200"/>
          <a:ext cx="609599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274990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4259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55093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429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42330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690708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20284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454416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81850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8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9717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880FA6-4807-6F41-AC79-B6AB29B08660}"/>
              </a:ext>
            </a:extLst>
          </p:cNvPr>
          <p:cNvCxnSpPr>
            <a:cxnSpLocks/>
          </p:cNvCxnSpPr>
          <p:nvPr/>
        </p:nvCxnSpPr>
        <p:spPr>
          <a:xfrm>
            <a:off x="4549036" y="3810000"/>
            <a:ext cx="545144" cy="667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09C085FD-253E-244D-A5E2-875D4E11DEE5}"/>
              </a:ext>
            </a:extLst>
          </p:cNvPr>
          <p:cNvSpPr/>
          <p:nvPr/>
        </p:nvSpPr>
        <p:spPr>
          <a:xfrm>
            <a:off x="3810000" y="3505200"/>
            <a:ext cx="457200" cy="152400"/>
          </a:xfrm>
          <a:prstGeom prst="circular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9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1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800" dirty="0">
                <a:solidFill>
                  <a:srgbClr val="FF0000"/>
                </a:solidFill>
              </a:rPr>
              <a:t>Data Hazards in ALU Instructions</a:t>
            </a:r>
            <a:endParaRPr lang="en-AU" altLang="en-US" sz="3800" dirty="0">
              <a:solidFill>
                <a:srgbClr val="FF00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Consider this sequence:</a:t>
            </a:r>
          </a:p>
          <a:p>
            <a:pPr lvl="1" eaLnBrk="1" hangingPunct="1">
              <a:buFontTx/>
              <a:buNone/>
            </a:pPr>
            <a:r>
              <a:rPr lang="en-AU" altLang="en-US" sz="2400" dirty="0">
                <a:latin typeface="Lucida Console" pitchFamily="49" charset="0"/>
              </a:rPr>
              <a:t>	</a:t>
            </a:r>
            <a:r>
              <a:rPr lang="en-AU" altLang="en-US" sz="2000" dirty="0">
                <a:latin typeface="Lucida Console" pitchFamily="49" charset="0"/>
              </a:rPr>
              <a:t>sub </a:t>
            </a:r>
            <a:r>
              <a:rPr lang="en-AU" altLang="en-US" sz="2000" dirty="0">
                <a:solidFill>
                  <a:srgbClr val="C00000"/>
                </a:solidFill>
                <a:latin typeface="Lucida Console" pitchFamily="49" charset="0"/>
              </a:rPr>
              <a:t>$2</a:t>
            </a:r>
            <a:r>
              <a:rPr lang="en-AU" altLang="en-US" sz="2000" dirty="0">
                <a:latin typeface="Lucida Console" pitchFamily="49" charset="0"/>
              </a:rPr>
              <a:t>, $1,$3		</a:t>
            </a:r>
            <a:r>
              <a:rPr lang="en-AU" altLang="en-US" sz="2000" dirty="0">
                <a:solidFill>
                  <a:srgbClr val="7030A0"/>
                </a:solidFill>
                <a:latin typeface="+mj-lt"/>
              </a:rPr>
              <a:t>Note: $2 and R2 are used </a:t>
            </a:r>
            <a:r>
              <a:rPr lang="en-AU" altLang="en-US" sz="2000" dirty="0">
                <a:solidFill>
                  <a:srgbClr val="7030A0"/>
                </a:solidFill>
              </a:rPr>
              <a:t>interchangeably.</a:t>
            </a:r>
            <a:r>
              <a:rPr lang="en-AU" altLang="en-US" sz="2000" dirty="0"/>
              <a:t> </a:t>
            </a:r>
            <a:br>
              <a:rPr lang="en-AU" altLang="en-US" sz="2000" dirty="0">
                <a:latin typeface="Lucida Console" pitchFamily="49" charset="0"/>
              </a:rPr>
            </a:br>
            <a:r>
              <a:rPr lang="en-AU" altLang="en-US" sz="2000" dirty="0">
                <a:latin typeface="Lucida Console" pitchFamily="49" charset="0"/>
              </a:rPr>
              <a:t>and $12,</a:t>
            </a:r>
            <a:r>
              <a:rPr lang="en-AU" altLang="en-US" sz="2000" dirty="0">
                <a:solidFill>
                  <a:srgbClr val="C00000"/>
                </a:solidFill>
                <a:latin typeface="Lucida Console" pitchFamily="49" charset="0"/>
              </a:rPr>
              <a:t>$2</a:t>
            </a:r>
            <a:r>
              <a:rPr lang="en-AU" altLang="en-US" sz="2000" dirty="0">
                <a:latin typeface="Lucida Console" pitchFamily="49" charset="0"/>
              </a:rPr>
              <a:t>,$5		</a:t>
            </a:r>
            <a:br>
              <a:rPr lang="en-AU" altLang="en-US" sz="2000" dirty="0">
                <a:latin typeface="+mj-lt"/>
              </a:rPr>
            </a:br>
            <a:r>
              <a:rPr lang="en-AU" altLang="en-US" sz="2000" dirty="0">
                <a:latin typeface="Lucida Console" pitchFamily="49" charset="0"/>
              </a:rPr>
              <a:t>or  $13,$6,</a:t>
            </a:r>
            <a:r>
              <a:rPr lang="en-AU" altLang="en-US" sz="2000" dirty="0">
                <a:solidFill>
                  <a:srgbClr val="C00000"/>
                </a:solidFill>
                <a:latin typeface="Lucida Console" pitchFamily="49" charset="0"/>
              </a:rPr>
              <a:t>$2</a:t>
            </a:r>
            <a:br>
              <a:rPr lang="en-AU" altLang="en-US" sz="2000" dirty="0">
                <a:latin typeface="Lucida Console" pitchFamily="49" charset="0"/>
              </a:rPr>
            </a:br>
            <a:r>
              <a:rPr lang="en-AU" altLang="en-US" sz="2000" dirty="0">
                <a:latin typeface="Lucida Console" pitchFamily="49" charset="0"/>
              </a:rPr>
              <a:t>add $14,</a:t>
            </a:r>
            <a:r>
              <a:rPr lang="en-AU" altLang="en-US" sz="2000" dirty="0">
                <a:solidFill>
                  <a:srgbClr val="C00000"/>
                </a:solidFill>
                <a:latin typeface="Lucida Console" pitchFamily="49" charset="0"/>
              </a:rPr>
              <a:t>$2</a:t>
            </a:r>
            <a:r>
              <a:rPr lang="en-AU" altLang="en-US" sz="2000" dirty="0">
                <a:latin typeface="Lucida Console" pitchFamily="49" charset="0"/>
              </a:rPr>
              <a:t>,</a:t>
            </a:r>
            <a:r>
              <a:rPr lang="en-AU" altLang="en-US" sz="2000" dirty="0">
                <a:solidFill>
                  <a:srgbClr val="C00000"/>
                </a:solidFill>
                <a:latin typeface="Lucida Console" pitchFamily="49" charset="0"/>
              </a:rPr>
              <a:t>$2</a:t>
            </a:r>
            <a:br>
              <a:rPr lang="en-AU" altLang="en-US" sz="2000" dirty="0">
                <a:latin typeface="Lucida Console" pitchFamily="49" charset="0"/>
              </a:rPr>
            </a:br>
            <a:r>
              <a:rPr lang="en-AU" altLang="en-US" sz="2000" dirty="0" err="1">
                <a:latin typeface="Lucida Console" pitchFamily="49" charset="0"/>
              </a:rPr>
              <a:t>sw</a:t>
            </a:r>
            <a:r>
              <a:rPr lang="en-AU" altLang="en-US" sz="2000" dirty="0">
                <a:latin typeface="Lucida Console" pitchFamily="49" charset="0"/>
              </a:rPr>
              <a:t>  $15,100(</a:t>
            </a:r>
            <a:r>
              <a:rPr lang="en-AU" altLang="en-US" sz="2000" dirty="0">
                <a:solidFill>
                  <a:srgbClr val="C00000"/>
                </a:solidFill>
                <a:latin typeface="Lucida Console" pitchFamily="49" charset="0"/>
              </a:rPr>
              <a:t>$2</a:t>
            </a:r>
            <a:r>
              <a:rPr lang="en-AU" altLang="en-US" sz="2000" dirty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n-US" altLang="en-US" sz="2800" dirty="0"/>
              <a:t>How farther down we need to forward?</a:t>
            </a:r>
          </a:p>
          <a:p>
            <a:pPr lvl="1" eaLnBrk="1" hangingPunct="1"/>
            <a:r>
              <a:rPr lang="en-US" altLang="en-US" sz="2400" dirty="0"/>
              <a:t>Two instructions: next and next next instructions</a:t>
            </a:r>
          </a:p>
          <a:p>
            <a:pPr lvl="1" eaLnBrk="1" hangingPunct="1"/>
            <a:r>
              <a:rPr lang="en-US" altLang="en-US" sz="2400" dirty="0"/>
              <a:t>See the diagram in next slide</a:t>
            </a:r>
          </a:p>
          <a:p>
            <a:pPr eaLnBrk="1" hangingPunct="1"/>
            <a:r>
              <a:rPr lang="en-US" altLang="en-US" sz="2800" dirty="0"/>
              <a:t>Can we always resolve data hazards with forwarding?</a:t>
            </a:r>
          </a:p>
          <a:p>
            <a:pPr lvl="1" eaLnBrk="1" hangingPunct="1"/>
            <a:r>
              <a:rPr lang="en-US" altLang="en-US" sz="2400" dirty="0"/>
              <a:t>For ALU instructions: Yes</a:t>
            </a:r>
          </a:p>
          <a:p>
            <a:pPr lvl="1" eaLnBrk="1" hangingPunct="1"/>
            <a:r>
              <a:rPr lang="en-US" altLang="en-US" sz="2400" dirty="0"/>
              <a:t>But not always, </a:t>
            </a:r>
            <a:r>
              <a:rPr lang="en-US" altLang="en-US" sz="2000" dirty="0"/>
              <a:t>e.g. 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 followed by immediate use (will discuss.)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Dependencies and forwarding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6200"/>
            <a:ext cx="6999288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Dependencies &amp; Forwarding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086225" y="2959100"/>
            <a:ext cx="1365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4743450" y="2968625"/>
            <a:ext cx="138113" cy="153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A9269-0ADA-6B4B-9D5D-D71ED5C67479}"/>
              </a:ext>
            </a:extLst>
          </p:cNvPr>
          <p:cNvSpPr txBox="1"/>
          <p:nvPr/>
        </p:nvSpPr>
        <p:spPr>
          <a:xfrm>
            <a:off x="6248400" y="2286000"/>
            <a:ext cx="259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: dependences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: forwarding paths.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397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Note on Forwarding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397" y="1219200"/>
            <a:ext cx="7772400" cy="49530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en-US" altLang="en-US" sz="2400" dirty="0"/>
              <a:t>Can't always forward</a:t>
            </a:r>
          </a:p>
          <a:p>
            <a:pPr eaLnBrk="1" hangingPunct="1"/>
            <a:r>
              <a:rPr lang="en-US" altLang="en-US" sz="2400" dirty="0"/>
              <a:t>Load word can still cause a hazard: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dirty="0" err="1">
                <a:solidFill>
                  <a:srgbClr val="0070C0"/>
                </a:solidFill>
              </a:rPr>
              <a:t>lw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0x0000(R12)</a:t>
            </a:r>
          </a:p>
          <a:p>
            <a:pPr marL="857250" lvl="2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	add R18, 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R17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: produces value for R16 at end of CC4;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	add: need value for R16 at the beginning of CC4</a:t>
            </a:r>
          </a:p>
          <a:p>
            <a:pPr eaLnBrk="1" hangingPunct="1"/>
            <a:r>
              <a:rPr lang="en-US" altLang="en-US" sz="2400" dirty="0"/>
              <a:t>Forwarding: cannot resolve the problem completely.</a:t>
            </a:r>
          </a:p>
          <a:p>
            <a:pPr eaLnBrk="1" hangingPunct="1"/>
            <a:r>
              <a:rPr lang="en-US" altLang="en-US" sz="2400" dirty="0"/>
              <a:t>Thus, we need a hazard detection unit to “</a:t>
            </a:r>
            <a:r>
              <a:rPr lang="en-US" altLang="en-US" sz="2400" dirty="0">
                <a:solidFill>
                  <a:srgbClr val="C00000"/>
                </a:solidFill>
              </a:rPr>
              <a:t>stall</a:t>
            </a:r>
            <a:r>
              <a:rPr lang="en-US" altLang="en-US" sz="2400" dirty="0"/>
              <a:t>” the load instruction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17DC27-043E-C248-87F0-CB8F39F07CEA}"/>
              </a:ext>
            </a:extLst>
          </p:cNvPr>
          <p:cNvCxnSpPr>
            <a:cxnSpLocks/>
          </p:cNvCxnSpPr>
          <p:nvPr/>
        </p:nvCxnSpPr>
        <p:spPr>
          <a:xfrm>
            <a:off x="3200400" y="23622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 descr="backward in time dependence" title="note">
            <a:extLst>
              <a:ext uri="{FF2B5EF4-FFF2-40B4-BE49-F238E27FC236}">
                <a16:creationId xmlns:a16="http://schemas.microsoft.com/office/drawing/2014/main" id="{E8419167-B797-B248-81CB-85E5902D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49986"/>
              </p:ext>
            </p:extLst>
          </p:nvPr>
        </p:nvGraphicFramePr>
        <p:xfrm>
          <a:off x="1143000" y="2875280"/>
          <a:ext cx="6095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798456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20273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771041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897331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91825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7944541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52942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1801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082BBA-2BCA-924F-BD30-9C8E15BCE018}"/>
              </a:ext>
            </a:extLst>
          </p:cNvPr>
          <p:cNvCxnSpPr>
            <a:cxnSpLocks/>
          </p:cNvCxnSpPr>
          <p:nvPr/>
        </p:nvCxnSpPr>
        <p:spPr>
          <a:xfrm flipH="1">
            <a:off x="4648200" y="3429000"/>
            <a:ext cx="528703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backward in time data hazard" title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6200"/>
            <a:ext cx="68341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46112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Load-Use Data Hazard: Another Illustration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 rot="2714808">
            <a:off x="4352131" y="2715419"/>
            <a:ext cx="360363" cy="1069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1" name="AutoShape 5" descr="need for stall" title="note"/>
          <p:cNvSpPr>
            <a:spLocks/>
          </p:cNvSpPr>
          <p:nvPr/>
        </p:nvSpPr>
        <p:spPr bwMode="auto">
          <a:xfrm>
            <a:off x="6953250" y="2593975"/>
            <a:ext cx="1579563" cy="690563"/>
          </a:xfrm>
          <a:prstGeom prst="borderCallout1">
            <a:avLst>
              <a:gd name="adj1" fmla="val 16551"/>
              <a:gd name="adj2" fmla="val -4824"/>
              <a:gd name="adj3" fmla="val 76324"/>
              <a:gd name="adj4" fmla="val -101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1800" dirty="0">
                <a:latin typeface="Arial" charset="0"/>
              </a:rPr>
              <a:t>Need to stall for one cycle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stall + forward" title="Fig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9"/>
          <a:stretch/>
        </p:blipFill>
        <p:spPr bwMode="auto">
          <a:xfrm>
            <a:off x="1371600" y="3352800"/>
            <a:ext cx="658653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Load-Use Data Hazard: Stall + Forwarding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8188" y="1371600"/>
            <a:ext cx="7772400" cy="14843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forwarding cannot resolve the dependence completely</a:t>
            </a:r>
          </a:p>
          <a:p>
            <a:pPr lvl="1" eaLnBrk="1" hangingPunct="1"/>
            <a:r>
              <a:rPr lang="en-US" altLang="en-US" sz="2400" dirty="0"/>
              <a:t>If value not computed when needed, use “</a:t>
            </a:r>
            <a:r>
              <a:rPr lang="en-US" altLang="en-US" sz="2400" dirty="0">
                <a:solidFill>
                  <a:srgbClr val="C00000"/>
                </a:solidFill>
              </a:rPr>
              <a:t>stall</a:t>
            </a:r>
            <a:r>
              <a:rPr lang="en-US" altLang="en-US" sz="2400" dirty="0"/>
              <a:t>”</a:t>
            </a:r>
          </a:p>
          <a:p>
            <a:pPr lvl="1" eaLnBrk="1" hangingPunct="1"/>
            <a:r>
              <a:rPr lang="en-US" altLang="en-US" sz="2400" dirty="0"/>
              <a:t>Can’t forward backward in time!</a:t>
            </a:r>
            <a:endParaRPr lang="en-AU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Avoiding load-use stalls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2800" dirty="0">
                <a:solidFill>
                  <a:srgbClr val="FF0000"/>
                </a:solidFill>
              </a:rPr>
              <a:t>Compiler Code Scheduling</a:t>
            </a:r>
            <a:r>
              <a:rPr lang="en-US" altLang="en-US" sz="3200" dirty="0">
                <a:solidFill>
                  <a:srgbClr val="FF0000"/>
                </a:solidFill>
              </a:rPr>
              <a:t>  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733551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 sz="2400"/>
              <a:t>Reorder code to avoid use of load result in the next instruction</a:t>
            </a:r>
          </a:p>
          <a:p>
            <a:pPr eaLnBrk="1" hangingPunct="1"/>
            <a:r>
              <a:rPr lang="en-US" altLang="en-US" sz="2400"/>
              <a:t>C code for </a:t>
            </a:r>
            <a:r>
              <a:rPr lang="en-US" altLang="en-US" sz="2400">
                <a:latin typeface="Lucida Console" pitchFamily="49" charset="0"/>
              </a:rPr>
              <a:t>A = B + E; C = B + F;</a:t>
            </a:r>
            <a:endParaRPr lang="en-AU" altLang="en-US" sz="2400">
              <a:latin typeface="Lucida Console" pitchFamily="49" charset="0"/>
            </a:endParaRPr>
          </a:p>
        </p:txBody>
      </p:sp>
      <p:grpSp>
        <p:nvGrpSpPr>
          <p:cNvPr id="2" name="Group 1" descr="before and after rescheduling" title="code">
            <a:extLst>
              <a:ext uri="{FF2B5EF4-FFF2-40B4-BE49-F238E27FC236}">
                <a16:creationId xmlns:a16="http://schemas.microsoft.com/office/drawing/2014/main" id="{D28A8279-7CD0-D74B-AB1F-FD99C1514AA4}"/>
              </a:ext>
            </a:extLst>
          </p:cNvPr>
          <p:cNvGrpSpPr/>
          <p:nvPr/>
        </p:nvGrpSpPr>
        <p:grpSpPr>
          <a:xfrm>
            <a:off x="777875" y="3225800"/>
            <a:ext cx="7473950" cy="3027363"/>
            <a:chOff x="777875" y="3225800"/>
            <a:chExt cx="7473950" cy="3027363"/>
          </a:xfrm>
        </p:grpSpPr>
        <p:sp>
          <p:nvSpPr>
            <p:cNvPr id="49156" name="Text Box 4" descr="before rescheduling" title="code"/>
            <p:cNvSpPr txBox="1">
              <a:spLocks noChangeArrowheads="1"/>
            </p:cNvSpPr>
            <p:nvPr/>
          </p:nvSpPr>
          <p:spPr bwMode="auto">
            <a:xfrm>
              <a:off x="2146300" y="3225800"/>
              <a:ext cx="2794000" cy="258762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62865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286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286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286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2865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lw</a:t>
              </a:r>
              <a:r>
                <a:rPr lang="en-US" altLang="en-US" sz="2000" dirty="0">
                  <a:latin typeface="Lucida Console" pitchFamily="49" charset="0"/>
                </a:rPr>
                <a:t>	$t1, 0($t0)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lw</a:t>
              </a:r>
              <a:r>
                <a:rPr lang="en-US" altLang="en-US" sz="2000" dirty="0">
                  <a:latin typeface="Lucida Console" pitchFamily="49" charset="0"/>
                </a:rPr>
                <a:t>	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$t2</a:t>
              </a:r>
              <a:r>
                <a:rPr lang="en-US" altLang="en-US" sz="2000" dirty="0">
                  <a:latin typeface="Lucida Console" pitchFamily="49" charset="0"/>
                </a:rPr>
                <a:t>, 4($t0)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latin typeface="Lucida Console" pitchFamily="49" charset="0"/>
                </a:rPr>
                <a:t>add	$t3, $t1, 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$t2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sw</a:t>
              </a:r>
              <a:r>
                <a:rPr lang="en-US" altLang="en-US" sz="2000" dirty="0">
                  <a:latin typeface="Lucida Console" pitchFamily="49" charset="0"/>
                </a:rPr>
                <a:t>	$t3, 12($t0)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lw</a:t>
              </a:r>
              <a:r>
                <a:rPr lang="en-US" altLang="en-US" sz="2000" dirty="0">
                  <a:latin typeface="Lucida Console" pitchFamily="49" charset="0"/>
                </a:rPr>
                <a:t>	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$t4</a:t>
              </a:r>
              <a:r>
                <a:rPr lang="en-US" altLang="en-US" sz="2000" dirty="0">
                  <a:latin typeface="Lucida Console" pitchFamily="49" charset="0"/>
                </a:rPr>
                <a:t>, 8($t0)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latin typeface="Lucida Console" pitchFamily="49" charset="0"/>
                </a:rPr>
                <a:t>add	$t5, $t1, 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$t4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sw</a:t>
              </a:r>
              <a:r>
                <a:rPr lang="en-US" altLang="en-US" sz="2000" dirty="0">
                  <a:latin typeface="Lucida Console" pitchFamily="49" charset="0"/>
                </a:rPr>
                <a:t>	$t5, 16($t0)</a:t>
              </a:r>
              <a:endParaRPr lang="en-AU" altLang="en-US" sz="2000" dirty="0">
                <a:latin typeface="Lucida Console" pitchFamily="49" charset="0"/>
              </a:endParaRPr>
            </a:p>
          </p:txBody>
        </p:sp>
        <p:sp>
          <p:nvSpPr>
            <p:cNvPr id="49157" name="AutoShape 5"/>
            <p:cNvSpPr>
              <a:spLocks/>
            </p:cNvSpPr>
            <p:nvPr/>
          </p:nvSpPr>
          <p:spPr bwMode="auto">
            <a:xfrm>
              <a:off x="777875" y="4078288"/>
              <a:ext cx="914400" cy="401637"/>
            </a:xfrm>
            <a:prstGeom prst="borderCallout1">
              <a:avLst>
                <a:gd name="adj1" fmla="val 28458"/>
                <a:gd name="adj2" fmla="val 108333"/>
                <a:gd name="adj3" fmla="val 25296"/>
                <a:gd name="adj4" fmla="val 14791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stall</a:t>
              </a:r>
              <a:endParaRPr lang="en-AU" altLang="en-US" sz="1800">
                <a:latin typeface="Arial" charset="0"/>
              </a:endParaRPr>
            </a:p>
          </p:txBody>
        </p:sp>
        <p:sp>
          <p:nvSpPr>
            <p:cNvPr id="49158" name="AutoShape 6"/>
            <p:cNvSpPr>
              <a:spLocks/>
            </p:cNvSpPr>
            <p:nvPr/>
          </p:nvSpPr>
          <p:spPr bwMode="auto">
            <a:xfrm>
              <a:off x="777875" y="5157788"/>
              <a:ext cx="914400" cy="401637"/>
            </a:xfrm>
            <a:prstGeom prst="borderCallout1">
              <a:avLst>
                <a:gd name="adj1" fmla="val 28458"/>
                <a:gd name="adj2" fmla="val 108333"/>
                <a:gd name="adj3" fmla="val 25296"/>
                <a:gd name="adj4" fmla="val 14791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stall</a:t>
              </a:r>
              <a:endParaRPr lang="en-AU" altLang="en-US" sz="1800">
                <a:latin typeface="Arial" charset="0"/>
              </a:endParaRPr>
            </a:p>
          </p:txBody>
        </p:sp>
        <p:sp>
          <p:nvSpPr>
            <p:cNvPr id="49159" name="Text Box 7" descr="after rescheduling" title="code"/>
            <p:cNvSpPr txBox="1">
              <a:spLocks noChangeArrowheads="1"/>
            </p:cNvSpPr>
            <p:nvPr/>
          </p:nvSpPr>
          <p:spPr bwMode="auto">
            <a:xfrm>
              <a:off x="5457825" y="3225800"/>
              <a:ext cx="2794000" cy="258762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62865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286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286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286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2865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lw</a:t>
              </a:r>
              <a:r>
                <a:rPr lang="en-US" altLang="en-US" sz="2000" dirty="0">
                  <a:latin typeface="Lucida Console" pitchFamily="49" charset="0"/>
                </a:rPr>
                <a:t>	$t1, 0($t0)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lw</a:t>
              </a:r>
              <a:r>
                <a:rPr lang="en-US" altLang="en-US" sz="2000" dirty="0">
                  <a:latin typeface="Lucida Console" pitchFamily="49" charset="0"/>
                </a:rPr>
                <a:t>	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$t2</a:t>
              </a:r>
              <a:r>
                <a:rPr lang="en-US" altLang="en-US" sz="2000" dirty="0">
                  <a:latin typeface="Lucida Console" pitchFamily="49" charset="0"/>
                </a:rPr>
                <a:t>, 4($t0)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lw</a:t>
              </a:r>
              <a:r>
                <a:rPr lang="en-US" altLang="en-US" sz="2000" dirty="0">
                  <a:latin typeface="Lucida Console" pitchFamily="49" charset="0"/>
                </a:rPr>
                <a:t>	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$t4</a:t>
              </a:r>
              <a:r>
                <a:rPr lang="en-US" altLang="en-US" sz="2000" dirty="0">
                  <a:latin typeface="Lucida Console" pitchFamily="49" charset="0"/>
                </a:rPr>
                <a:t>, 8($t0)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latin typeface="Lucida Console" pitchFamily="49" charset="0"/>
                </a:rPr>
                <a:t>add	$t3, $t1, 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$t2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sw</a:t>
              </a:r>
              <a:r>
                <a:rPr lang="en-US" altLang="en-US" sz="2000" dirty="0">
                  <a:latin typeface="Lucida Console" pitchFamily="49" charset="0"/>
                </a:rPr>
                <a:t>	$t3, 12($t0)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latin typeface="Lucida Console" pitchFamily="49" charset="0"/>
                </a:rPr>
                <a:t>add	$t5, $t1, </a:t>
              </a:r>
              <a:r>
                <a:rPr lang="en-US" altLang="en-US" sz="2000" dirty="0">
                  <a:solidFill>
                    <a:srgbClr val="FF0000"/>
                  </a:solidFill>
                  <a:latin typeface="Lucida Console" pitchFamily="49" charset="0"/>
                </a:rPr>
                <a:t>$t4</a:t>
              </a:r>
            </a:p>
            <a:p>
              <a:pPr>
                <a:buFontTx/>
                <a:buNone/>
              </a:pPr>
              <a:r>
                <a:rPr lang="en-US" altLang="en-US" sz="2000" dirty="0" err="1">
                  <a:latin typeface="Lucida Console" pitchFamily="49" charset="0"/>
                </a:rPr>
                <a:t>sw</a:t>
              </a:r>
              <a:r>
                <a:rPr lang="en-US" altLang="en-US" sz="2000" dirty="0">
                  <a:latin typeface="Lucida Console" pitchFamily="49" charset="0"/>
                </a:rPr>
                <a:t>	$t5, 16($t0)</a:t>
              </a:r>
              <a:endParaRPr lang="en-AU" altLang="en-US" sz="2000" dirty="0">
                <a:latin typeface="Lucida Console" pitchFamily="49" charset="0"/>
              </a:endParaRP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2771775" y="35734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4284663" y="39338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2771775" y="46529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4284663" y="50133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6084888" y="35734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7596188" y="4292600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7" name="Oval 15"/>
            <p:cNvSpPr>
              <a:spLocks noChangeArrowheads="1"/>
            </p:cNvSpPr>
            <p:nvPr/>
          </p:nvSpPr>
          <p:spPr bwMode="auto">
            <a:xfrm>
              <a:off x="7596188" y="50133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6084888" y="39338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3409950" y="3819525"/>
              <a:ext cx="879475" cy="292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400425" y="4918075"/>
              <a:ext cx="903288" cy="215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6726238" y="3829050"/>
              <a:ext cx="895350" cy="6080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6654800" y="4287838"/>
              <a:ext cx="966788" cy="8461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6300788" y="5876925"/>
              <a:ext cx="1146175" cy="376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11 cycles</a:t>
              </a:r>
              <a:endParaRPr lang="en-AU" altLang="en-US" sz="1800">
                <a:latin typeface="Arial" charset="0"/>
              </a:endParaRP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2987675" y="5876925"/>
              <a:ext cx="1146175" cy="376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13 cycles</a:t>
              </a:r>
              <a:endParaRPr lang="en-AU" altLang="en-US" sz="180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7c: Pipeline Hazards 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– Data Hazards</a:t>
            </a:r>
            <a:br>
              <a:rPr lang="en-US" altLang="en-US" sz="4000" dirty="0"/>
            </a:br>
            <a:r>
              <a:rPr lang="en-US" altLang="en-US" sz="4000" dirty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f04-60-P374493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73175"/>
            <a:ext cx="820102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Datapath with Hazard Detection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detection and forward units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73175"/>
            <a:ext cx="820102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 </a:t>
            </a:r>
            <a:endParaRPr lang="en-AU" altLang="en-US" sz="4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D106C4-687A-064E-A843-E55C93432064}"/>
              </a:ext>
            </a:extLst>
          </p:cNvPr>
          <p:cNvSpPr/>
          <p:nvPr/>
        </p:nvSpPr>
        <p:spPr>
          <a:xfrm>
            <a:off x="5410200" y="5181600"/>
            <a:ext cx="1981200" cy="990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F7AAA-0F76-F349-ACF3-48B4F8A2FF5D}"/>
              </a:ext>
            </a:extLst>
          </p:cNvPr>
          <p:cNvSpPr/>
          <p:nvPr/>
        </p:nvSpPr>
        <p:spPr>
          <a:xfrm>
            <a:off x="2057400" y="990600"/>
            <a:ext cx="1981200" cy="990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 title="note">
            <a:extLst>
              <a:ext uri="{FF2B5EF4-FFF2-40B4-BE49-F238E27FC236}">
                <a16:creationId xmlns:a16="http://schemas.microsoft.com/office/drawing/2014/main" id="{DCDB3997-D08A-974F-8349-A7F40B1C5933}"/>
              </a:ext>
            </a:extLst>
          </p:cNvPr>
          <p:cNvSpPr/>
          <p:nvPr/>
        </p:nvSpPr>
        <p:spPr>
          <a:xfrm>
            <a:off x="4876800" y="381000"/>
            <a:ext cx="3657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What we need to know: roles of the hazard detection unit and forwarding unit. Detailed detection and forwarding methods omitted. </a:t>
            </a:r>
          </a:p>
        </p:txBody>
      </p:sp>
    </p:spTree>
    <p:extLst>
      <p:ext uri="{BB962C8B-B14F-4D97-AF65-F5344CB8AC3E}">
        <p14:creationId xmlns:p14="http://schemas.microsoft.com/office/powerpoint/2010/main" val="308472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More on Data Hazards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984" y="1295400"/>
            <a:ext cx="7972816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Many factors affecting data hazard detection and forwarding </a:t>
            </a:r>
          </a:p>
          <a:p>
            <a:pPr lvl="1" eaLnBrk="1" hangingPunct="1"/>
            <a:r>
              <a:rPr lang="en-US" altLang="en-US" sz="2000" dirty="0"/>
              <a:t>More complicated than we just discussed</a:t>
            </a:r>
          </a:p>
          <a:p>
            <a:pPr lvl="1" eaLnBrk="1" hangingPunct="1"/>
            <a:r>
              <a:rPr lang="en-US" altLang="en-US" sz="2000" dirty="0"/>
              <a:t>We will mention a few cases here with details omitted.</a:t>
            </a:r>
          </a:p>
          <a:p>
            <a:pPr eaLnBrk="1" hangingPunct="1"/>
            <a:r>
              <a:rPr lang="en-US" altLang="en-US" sz="2400" dirty="0"/>
              <a:t>  Double Hazards: how to resolve?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Lucida Console" pitchFamily="49" charset="0"/>
              </a:rPr>
              <a:t>	</a:t>
            </a:r>
            <a:r>
              <a:rPr lang="en-US" altLang="en-US" sz="1800" dirty="0">
                <a:latin typeface="Lucida Console" pitchFamily="49" charset="0"/>
              </a:rPr>
              <a:t>add </a:t>
            </a:r>
            <a:r>
              <a:rPr lang="en-US" altLang="en-US" sz="1800" dirty="0">
                <a:solidFill>
                  <a:srgbClr val="C00000"/>
                </a:solidFill>
                <a:latin typeface="Lucida Console" pitchFamily="49" charset="0"/>
              </a:rPr>
              <a:t>$1</a:t>
            </a:r>
            <a:r>
              <a:rPr lang="en-US" altLang="en-US" sz="1800" dirty="0">
                <a:latin typeface="Lucida Console" pitchFamily="49" charset="0"/>
              </a:rPr>
              <a:t>,$1,$2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add </a:t>
            </a:r>
            <a:r>
              <a:rPr lang="en-US" altLang="en-US" sz="1800" dirty="0">
                <a:solidFill>
                  <a:srgbClr val="C00000"/>
                </a:solidFill>
                <a:latin typeface="Lucida Console" pitchFamily="49" charset="0"/>
              </a:rPr>
              <a:t>$1,$1</a:t>
            </a:r>
            <a:r>
              <a:rPr lang="en-US" altLang="en-US" sz="1800" dirty="0">
                <a:latin typeface="Lucida Console" pitchFamily="49" charset="0"/>
              </a:rPr>
              <a:t>,$3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add $1,</a:t>
            </a:r>
            <a:r>
              <a:rPr lang="en-US" altLang="en-US" sz="1800" dirty="0">
                <a:solidFill>
                  <a:srgbClr val="C00000"/>
                </a:solidFill>
                <a:latin typeface="Lucida Console" pitchFamily="49" charset="0"/>
              </a:rPr>
              <a:t>$1</a:t>
            </a:r>
            <a:r>
              <a:rPr lang="en-US" altLang="en-US" sz="1800" dirty="0">
                <a:latin typeface="Lucida Console" pitchFamily="49" charset="0"/>
              </a:rPr>
              <a:t>,$4	</a:t>
            </a:r>
            <a:r>
              <a:rPr lang="en-US" altLang="en-US" sz="1800" dirty="0">
                <a:latin typeface="+mj-lt"/>
              </a:rPr>
              <a:t>#the 2</a:t>
            </a:r>
            <a:r>
              <a:rPr lang="en-US" altLang="en-US" sz="1800" baseline="30000" dirty="0">
                <a:latin typeface="+mj-lt"/>
              </a:rPr>
              <a:t>nd</a:t>
            </a:r>
            <a:r>
              <a:rPr lang="en-US" altLang="en-US" sz="1800" dirty="0">
                <a:latin typeface="+mj-lt"/>
              </a:rPr>
              <a:t> forwarding (green) will overwrite the 1</a:t>
            </a:r>
            <a:r>
              <a:rPr lang="en-US" altLang="en-US" sz="1800" baseline="30000" dirty="0">
                <a:latin typeface="+mj-lt"/>
              </a:rPr>
              <a:t>st</a:t>
            </a:r>
            <a:r>
              <a:rPr lang="en-US" altLang="en-US" sz="1800" dirty="0">
                <a:latin typeface="+mj-lt"/>
              </a:rPr>
              <a:t> one.</a:t>
            </a:r>
          </a:p>
          <a:p>
            <a:pPr eaLnBrk="1" hangingPunct="1"/>
            <a:r>
              <a:rPr lang="en-US" altLang="en-US" sz="2400" dirty="0"/>
              <a:t>How to stall pipelines?</a:t>
            </a:r>
          </a:p>
          <a:p>
            <a:pPr lvl="1" eaLnBrk="1" hangingPunct="1"/>
            <a:r>
              <a:rPr lang="en-US" altLang="en-US" sz="2000" dirty="0"/>
              <a:t>If a stall needed, control unit will reset the control values of next instruction to do </a:t>
            </a:r>
            <a:r>
              <a:rPr lang="en-US" altLang="en-US" sz="2000" dirty="0" err="1"/>
              <a:t>nop</a:t>
            </a:r>
            <a:r>
              <a:rPr lang="en-US" altLang="en-US" sz="2000" dirty="0"/>
              <a:t> (no-operation), i.e. flushes the pipeline and also prevent  PC update (so the next instruction will be re-fetched.)</a:t>
            </a:r>
          </a:p>
          <a:p>
            <a:pPr lvl="1" eaLnBrk="1" hangingPunct="1"/>
            <a:r>
              <a:rPr lang="en-US" altLang="en-US" sz="2000" dirty="0"/>
              <a:t>Details omitted.</a:t>
            </a:r>
          </a:p>
          <a:p>
            <a:pPr lvl="1" eaLnBrk="1" hangingPunct="1"/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E0A088-4298-8D49-A748-A75F2E8A5DEA}"/>
              </a:ext>
            </a:extLst>
          </p:cNvPr>
          <p:cNvCxnSpPr/>
          <p:nvPr/>
        </p:nvCxnSpPr>
        <p:spPr>
          <a:xfrm>
            <a:off x="2286000" y="31242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37E227-EF84-7A4B-BD66-AEF93235359D}"/>
              </a:ext>
            </a:extLst>
          </p:cNvPr>
          <p:cNvCxnSpPr>
            <a:cxnSpLocks/>
          </p:cNvCxnSpPr>
          <p:nvPr/>
        </p:nvCxnSpPr>
        <p:spPr>
          <a:xfrm>
            <a:off x="2286000" y="3364282"/>
            <a:ext cx="381000" cy="2933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4B51-8AE0-0741-A07C-6C33A79F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Practice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8F71-EF83-EC4F-972A-F4C7932E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33" y="1524000"/>
            <a:ext cx="7772400" cy="4114800"/>
          </a:xfrm>
        </p:spPr>
        <p:txBody>
          <a:bodyPr/>
          <a:lstStyle/>
          <a:p>
            <a:r>
              <a:rPr lang="en-US" sz="2400" dirty="0"/>
              <a:t>Identify data hazards in each of the following sequences, resolve hazard by using forwarding and/or stall (stall only if necessary)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arenBoth"/>
            </a:pPr>
            <a:r>
              <a:rPr lang="en-US" sz="2400" dirty="0"/>
              <a:t>add R16, R20, R21	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sw</a:t>
            </a:r>
            <a:r>
              <a:rPr lang="en-US" sz="2400" dirty="0"/>
              <a:t>  R20, 0x0040 (R16)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 add R16, R20, R21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sw</a:t>
            </a:r>
            <a:r>
              <a:rPr lang="en-US" sz="2400" dirty="0"/>
              <a:t>  R16, 0x0040 (R20)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21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4B51-8AE0-0741-A07C-6C33A79F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Practice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8F71-EF83-EC4F-972A-F4C7932E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33" y="1524000"/>
            <a:ext cx="7772400" cy="4114800"/>
          </a:xfrm>
        </p:spPr>
        <p:txBody>
          <a:bodyPr/>
          <a:lstStyle/>
          <a:p>
            <a:r>
              <a:rPr lang="en-US" sz="2400" dirty="0"/>
              <a:t>Identify data hazards in each of the following sequences, resolve hazard by using forwarding and/or stall (stall only if necessary)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arenBoth"/>
            </a:pPr>
            <a:r>
              <a:rPr lang="en-US" sz="2400" dirty="0" err="1"/>
              <a:t>lw</a:t>
            </a:r>
            <a:r>
              <a:rPr lang="en-US" sz="2400" dirty="0"/>
              <a:t> R16, 0x0020(R22)	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sw</a:t>
            </a:r>
            <a:r>
              <a:rPr lang="en-US" sz="2400" dirty="0"/>
              <a:t> R20, 0x0040(R16)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 </a:t>
            </a:r>
            <a:r>
              <a:rPr lang="en-US" sz="2400" dirty="0" err="1"/>
              <a:t>lw</a:t>
            </a:r>
            <a:r>
              <a:rPr lang="en-US" sz="2400" dirty="0"/>
              <a:t> R16, 0x0020(R22)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sw</a:t>
            </a:r>
            <a:r>
              <a:rPr lang="en-US" sz="2400"/>
              <a:t> R16, 0x0040(</a:t>
            </a:r>
            <a:r>
              <a:rPr lang="en-US" sz="2400" dirty="0"/>
              <a:t>R20)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06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  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115" y="12954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Pipelining subject to hazards</a:t>
            </a:r>
          </a:p>
          <a:p>
            <a:pPr lvl="1" eaLnBrk="1" hangingPunct="1"/>
            <a:r>
              <a:rPr lang="en-US" altLang="en-US" sz="2400" dirty="0"/>
              <a:t>Structure, data, control</a:t>
            </a:r>
          </a:p>
          <a:p>
            <a:pPr lvl="1" eaLnBrk="1" hangingPunct="1"/>
            <a:r>
              <a:rPr lang="en-US" altLang="en-US" sz="2400" dirty="0"/>
              <a:t>Structural hazards: must be resolved before the pipeline put into operation</a:t>
            </a:r>
          </a:p>
          <a:p>
            <a:pPr lvl="1" eaLnBrk="1" hangingPunct="1"/>
            <a:r>
              <a:rPr lang="en-US" altLang="en-US" sz="2400" dirty="0"/>
              <a:t>Data hazards</a:t>
            </a:r>
          </a:p>
          <a:p>
            <a:pPr lvl="2" eaLnBrk="1" hangingPunct="1"/>
            <a:r>
              <a:rPr lang="en-US" altLang="en-US" sz="2000" dirty="0"/>
              <a:t>Hazard detection </a:t>
            </a:r>
          </a:p>
          <a:p>
            <a:pPr lvl="2" eaLnBrk="1" hangingPunct="1"/>
            <a:r>
              <a:rPr lang="en-US" altLang="en-US" sz="2000" dirty="0"/>
              <a:t>Forwarding and sometimes also need a stall</a:t>
            </a:r>
          </a:p>
          <a:p>
            <a:pPr lvl="1" eaLnBrk="1" hangingPunct="1"/>
            <a:r>
              <a:rPr lang="en-US" altLang="en-US" sz="2400" dirty="0"/>
              <a:t>Control hazards (next lecture)</a:t>
            </a:r>
          </a:p>
          <a:p>
            <a:pPr marL="114300" indent="0" eaLnBrk="1" hangingPunct="1">
              <a:buNone/>
            </a:pPr>
            <a:endParaRPr lang="en-AU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Pipeline Issues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Ideal speedup is number of stages in the pipeline.  Do we always achieve this?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makes it easy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all instructions are the same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just a few instruction 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memory operands appear only in loads and stores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makes it hard?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structural hazards: relates to hardware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data hazards:  an instruction depends on a previous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control hazards:  need to worry about branch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We’ll look at these issues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800" i="1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 Hazards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Hazards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Situations that prevent starting the next instruction in the next cycle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Structural Hazards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Usually deal with hardware resource conflicts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Need to be resolved at </a:t>
            </a:r>
            <a:r>
              <a:rPr lang="en-US" altLang="en-US" sz="2000" dirty="0" err="1"/>
              <a:t>datapath</a:t>
            </a:r>
            <a:r>
              <a:rPr lang="en-US" altLang="en-US" sz="2000" dirty="0"/>
              <a:t> design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Data Hazards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Caused by data 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Need to wait for previous instruction to complete its data read/write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Control hazards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Problem with branch or jump instructions where the next instruction’s address is not immediately known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Next PC depends on previous instruction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Resolving Structural Hazards 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200" dirty="0">
                <a:solidFill>
                  <a:srgbClr val="FF0000"/>
                </a:solidFill>
              </a:rPr>
              <a:t>in MIPS Pipeline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Problem: one instruction may reach WB stage while the other may be in ID stage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Solution: write to register using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half cycle (triggered by rising edge) while reading using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half cycle (by falling edge)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Memory</a:t>
            </a:r>
            <a:r>
              <a:rPr lang="en-US" altLang="en-US" sz="2400" dirty="0"/>
              <a:t> – MIPS pipeline with a single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Problem: At a cycle, one instruction reaches IF stage that uses memory to fetch instruction while another instruction (</a:t>
            </a:r>
            <a:r>
              <a:rPr lang="en-US" altLang="en-US" sz="1800" dirty="0" err="1"/>
              <a:t>lw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sw</a:t>
            </a:r>
            <a:r>
              <a:rPr lang="en-US" altLang="en-US" sz="1800" dirty="0"/>
              <a:t>) reaches MEM stage for data access.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Solution: pipelined </a:t>
            </a:r>
            <a:r>
              <a:rPr lang="en-US" altLang="en-US" sz="1800" dirty="0" err="1"/>
              <a:t>datapath</a:t>
            </a:r>
            <a:r>
              <a:rPr lang="en-US" altLang="en-US" sz="1800" dirty="0"/>
              <a:t> requires separate IM and DM, or separate instruction/data caches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ALU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Problem: multiple actions requires ALU: PC+4, 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 register subtraction, target address calculation,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Solution: use additional adders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Graphical representation of pipelined execution" title="Figure">
            <a:extLst>
              <a:ext uri="{FF2B5EF4-FFF2-40B4-BE49-F238E27FC236}">
                <a16:creationId xmlns:a16="http://schemas.microsoft.com/office/drawing/2014/main" id="{D167F112-D948-5C40-A886-CEBED4C8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0" y="4370540"/>
            <a:ext cx="3276600" cy="218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orrected datapath" title="Figure">
            <a:extLst>
              <a:ext uri="{FF2B5EF4-FFF2-40B4-BE49-F238E27FC236}">
                <a16:creationId xmlns:a16="http://schemas.microsoft.com/office/drawing/2014/main" id="{20EF6A27-A358-184D-BA30-F3E8A9EA9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55351D-DA88-E046-BA96-5FC81F8E4AAE}"/>
              </a:ext>
            </a:extLst>
          </p:cNvPr>
          <p:cNvSpPr txBox="1"/>
          <p:nvPr/>
        </p:nvSpPr>
        <p:spPr>
          <a:xfrm>
            <a:off x="4876800" y="504541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MIPS Pipeline Datapath – free of structural hazard</a:t>
            </a:r>
          </a:p>
        </p:txBody>
      </p:sp>
    </p:spTree>
    <p:extLst>
      <p:ext uri="{BB962C8B-B14F-4D97-AF65-F5344CB8AC3E}">
        <p14:creationId xmlns:p14="http://schemas.microsoft.com/office/powerpoint/2010/main" val="38391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36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Data Hazards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36" y="1143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Cause: </a:t>
            </a:r>
            <a:r>
              <a:rPr lang="en-US" altLang="en-US" sz="2000" dirty="0"/>
              <a:t>by </a:t>
            </a:r>
            <a:r>
              <a:rPr lang="en-US" altLang="en-US" sz="2000" dirty="0">
                <a:solidFill>
                  <a:srgbClr val="C00000"/>
                </a:solidFill>
              </a:rPr>
              <a:t>data dependence</a:t>
            </a:r>
          </a:p>
          <a:p>
            <a:pPr lvl="1" eaLnBrk="1" hangingPunct="1"/>
            <a:r>
              <a:rPr lang="en-US" altLang="en-US" sz="2000" dirty="0"/>
              <a:t>An example of data dependence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</a:rPr>
              <a:t>add 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 R20,    R21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	sub    R9,    </a:t>
            </a:r>
            <a:r>
              <a:rPr lang="en-US" altLang="en-US" sz="2000" dirty="0">
                <a:solidFill>
                  <a:srgbClr val="C00000"/>
                </a:solidFill>
              </a:rPr>
              <a:t>R16</a:t>
            </a:r>
            <a:r>
              <a:rPr lang="en-US" altLang="en-US" sz="2000" dirty="0">
                <a:solidFill>
                  <a:srgbClr val="0070C0"/>
                </a:solidFill>
              </a:rPr>
              <a:t>,     R22</a:t>
            </a:r>
          </a:p>
          <a:p>
            <a:pPr eaLnBrk="1" hangingPunct="1"/>
            <a:r>
              <a:rPr lang="en-US" altLang="en-US" sz="2400" dirty="0"/>
              <a:t>Why?</a:t>
            </a:r>
          </a:p>
          <a:p>
            <a:pPr lvl="1" eaLnBrk="1" hangingPunct="1"/>
            <a:r>
              <a:rPr lang="en-US" altLang="en-US" sz="2000" dirty="0"/>
              <a:t>Because starting next instruction before first is finished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dependencies</a:t>
            </a:r>
            <a:r>
              <a:rPr lang="en-US" altLang="en-US" sz="2000" dirty="0"/>
              <a:t> that “</a:t>
            </a:r>
            <a:r>
              <a:rPr lang="en-US" altLang="en-US" sz="2000" dirty="0">
                <a:solidFill>
                  <a:srgbClr val="C00000"/>
                </a:solidFill>
              </a:rPr>
              <a:t>go backward in time</a:t>
            </a:r>
            <a:r>
              <a:rPr lang="en-US" altLang="en-US" sz="2000" dirty="0"/>
              <a:t>” are data hazards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Add instruction writes to R16 at CC5 while or instruction reads R16 at CC3</a:t>
            </a:r>
          </a:p>
          <a:p>
            <a:pPr lvl="2" eaLnBrk="1" hangingPunct="1"/>
            <a:r>
              <a:rPr lang="en-US" altLang="en-US" sz="1600" dirty="0"/>
              <a:t>Problem: at CC3 updated R8 value not available yet.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	</a:t>
            </a:r>
            <a:br>
              <a:rPr lang="en-US" altLang="en-US" sz="2000" dirty="0"/>
            </a:br>
            <a:endParaRPr lang="en-US" alt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3E8447-1D60-C341-AE62-EDC824D496E9}"/>
              </a:ext>
            </a:extLst>
          </p:cNvPr>
          <p:cNvCxnSpPr>
            <a:cxnSpLocks/>
          </p:cNvCxnSpPr>
          <p:nvPr/>
        </p:nvCxnSpPr>
        <p:spPr>
          <a:xfrm>
            <a:off x="3276600" y="2239045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 descr="Data dependence illustration" title="Table">
            <a:extLst>
              <a:ext uri="{FF2B5EF4-FFF2-40B4-BE49-F238E27FC236}">
                <a16:creationId xmlns:a16="http://schemas.microsoft.com/office/drawing/2014/main" id="{45A5411E-7F2C-9F4A-9121-50BD2056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13139"/>
              </p:ext>
            </p:extLst>
          </p:nvPr>
        </p:nvGraphicFramePr>
        <p:xfrm>
          <a:off x="1295400" y="4020890"/>
          <a:ext cx="60959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274990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4259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55093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429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42330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690708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20284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454416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8185017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Regs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Regs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9717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880FA6-4807-6F41-AC79-B6AB29B08660}"/>
              </a:ext>
            </a:extLst>
          </p:cNvPr>
          <p:cNvCxnSpPr>
            <a:cxnSpLocks/>
          </p:cNvCxnSpPr>
          <p:nvPr/>
        </p:nvCxnSpPr>
        <p:spPr>
          <a:xfrm flipH="1">
            <a:off x="3836616" y="4648200"/>
            <a:ext cx="1013564" cy="2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Dependencies</a:t>
            </a:r>
          </a:p>
        </p:txBody>
      </p:sp>
      <p:pic>
        <p:nvPicPr>
          <p:cNvPr id="37891" name="Picture 4" descr="Data dependencies" title="Figure"/>
          <p:cNvPicPr>
            <a:picLocks noGrp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447800"/>
            <a:ext cx="6653213" cy="41148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data-hazard-bubble-no-forwarding" title="Fig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-8229"/>
          <a:stretch/>
        </p:blipFill>
        <p:spPr bwMode="auto">
          <a:xfrm>
            <a:off x="762000" y="342900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Data Hazards – An easy solution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Solution: waste a few cycles until no more dependence</a:t>
            </a:r>
          </a:p>
          <a:p>
            <a:pPr lvl="1" eaLnBrk="1" hangingPunct="1"/>
            <a:r>
              <a:rPr lang="en-US" altLang="en-US" sz="2400" dirty="0"/>
              <a:t>compiler inserts </a:t>
            </a:r>
            <a:r>
              <a:rPr lang="en-US" altLang="en-US" sz="2400" i="1" dirty="0" err="1">
                <a:solidFill>
                  <a:srgbClr val="C00000"/>
                </a:solidFill>
              </a:rPr>
              <a:t>nop</a:t>
            </a:r>
            <a:r>
              <a:rPr lang="en-US" altLang="en-US" sz="2400" dirty="0"/>
              <a:t> instruction (static solution), or</a:t>
            </a:r>
          </a:p>
          <a:p>
            <a:pPr lvl="1" eaLnBrk="1" hangingPunct="1"/>
            <a:r>
              <a:rPr lang="en-US" altLang="en-US" sz="2400" dirty="0">
                <a:solidFill>
                  <a:srgbClr val="C00000"/>
                </a:solidFill>
              </a:rPr>
              <a:t>stalls </a:t>
            </a:r>
            <a:r>
              <a:rPr lang="en-US" altLang="en-US" sz="2400" dirty="0"/>
              <a:t>pipeline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(dynamic solution)</a:t>
            </a:r>
          </a:p>
          <a:p>
            <a:pPr marL="857250" lvl="2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  <a:latin typeface="Lucida Console" pitchFamily="49" charset="0"/>
              </a:rPr>
              <a:t>		add	</a:t>
            </a:r>
            <a:r>
              <a:rPr lang="en-US" altLang="en-US" sz="2000" dirty="0">
                <a:solidFill>
                  <a:srgbClr val="C00000"/>
                </a:solidFill>
                <a:latin typeface="Lucida Console" pitchFamily="49" charset="0"/>
              </a:rPr>
              <a:t>$s0</a:t>
            </a:r>
            <a:r>
              <a:rPr lang="en-US" altLang="en-US" sz="2000" dirty="0">
                <a:solidFill>
                  <a:srgbClr val="0070C0"/>
                </a:solidFill>
                <a:latin typeface="Lucida Console" pitchFamily="49" charset="0"/>
              </a:rPr>
              <a:t>, $t0, $t1</a:t>
            </a:r>
            <a:br>
              <a:rPr lang="en-US" altLang="en-US" sz="20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2000" dirty="0">
                <a:solidFill>
                  <a:srgbClr val="0070C0"/>
                </a:solidFill>
                <a:latin typeface="Lucida Console" pitchFamily="49" charset="0"/>
              </a:rPr>
              <a:t>		sub	$t2, </a:t>
            </a:r>
            <a:r>
              <a:rPr lang="en-US" altLang="en-US" sz="2000" dirty="0">
                <a:solidFill>
                  <a:srgbClr val="C00000"/>
                </a:solidFill>
                <a:latin typeface="Lucida Console" pitchFamily="49" charset="0"/>
              </a:rPr>
              <a:t>$s0</a:t>
            </a:r>
            <a:r>
              <a:rPr lang="en-US" altLang="en-US" sz="2000" dirty="0">
                <a:solidFill>
                  <a:srgbClr val="0070C0"/>
                </a:solidFill>
                <a:latin typeface="Lucida Console" pitchFamily="49" charset="0"/>
              </a:rPr>
              <a:t>, $t3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1596</Words>
  <Application>Microsoft Macintosh PowerPoint</Application>
  <PresentationFormat>On-screen Show (4:3)</PresentationFormat>
  <Paragraphs>287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Lucida Console</vt:lpstr>
      <vt:lpstr>Times New Roman</vt:lpstr>
      <vt:lpstr>Default Design</vt:lpstr>
      <vt:lpstr>Lecture 7c: Pipeline Hazards – Data Hazards  </vt:lpstr>
      <vt:lpstr>Lecture 7c: Pipeline Hazards  – Data Hazards  </vt:lpstr>
      <vt:lpstr>Pipeline Issues</vt:lpstr>
      <vt:lpstr>Pipeline Hazards</vt:lpstr>
      <vt:lpstr>Resolving Structural Hazards  in MIPS Pipeline</vt:lpstr>
      <vt:lpstr>PowerPoint Presentation</vt:lpstr>
      <vt:lpstr>Data Hazards</vt:lpstr>
      <vt:lpstr>Dependencies</vt:lpstr>
      <vt:lpstr>Data Hazards – An easy solution</vt:lpstr>
      <vt:lpstr>Problem with the Easy Solution</vt:lpstr>
      <vt:lpstr>Forwarding  </vt:lpstr>
      <vt:lpstr>Forwarding to next next instruction</vt:lpstr>
      <vt:lpstr> Forwarding: correct way</vt:lpstr>
      <vt:lpstr>Data Hazards in ALU Instructions</vt:lpstr>
      <vt:lpstr>Dependencies &amp; Forwarding</vt:lpstr>
      <vt:lpstr>Note on Forwarding</vt:lpstr>
      <vt:lpstr>Load-Use Data Hazard: Another Illustration</vt:lpstr>
      <vt:lpstr>Load-Use Data Hazard: Stall + Forwarding</vt:lpstr>
      <vt:lpstr>Avoiding load-use stalls Compiler Code Scheduling  </vt:lpstr>
      <vt:lpstr>Datapath with Hazard Detection</vt:lpstr>
      <vt:lpstr> </vt:lpstr>
      <vt:lpstr>More on Data Hazards </vt:lpstr>
      <vt:lpstr>Practice (1)</vt:lpstr>
      <vt:lpstr>Practice (2)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lyang</dc:creator>
  <cp:lastModifiedBy>Microsoft Office User</cp:lastModifiedBy>
  <cp:revision>58</cp:revision>
  <dcterms:created xsi:type="dcterms:W3CDTF">2003-08-14T21:54:45Z</dcterms:created>
  <dcterms:modified xsi:type="dcterms:W3CDTF">2021-06-02T15:21:32Z</dcterms:modified>
</cp:coreProperties>
</file>