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1" r:id="rId2"/>
    <p:sldId id="256" r:id="rId3"/>
    <p:sldId id="327" r:id="rId4"/>
    <p:sldId id="353" r:id="rId5"/>
    <p:sldId id="350" r:id="rId6"/>
    <p:sldId id="352" r:id="rId7"/>
    <p:sldId id="359" r:id="rId8"/>
    <p:sldId id="355" r:id="rId9"/>
    <p:sldId id="360" r:id="rId10"/>
    <p:sldId id="354" r:id="rId11"/>
    <p:sldId id="345" r:id="rId12"/>
    <p:sldId id="329" r:id="rId13"/>
    <p:sldId id="348" r:id="rId14"/>
    <p:sldId id="284" r:id="rId15"/>
    <p:sldId id="349" r:id="rId16"/>
    <p:sldId id="356" r:id="rId17"/>
    <p:sldId id="357" r:id="rId18"/>
    <p:sldId id="33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/>
    <p:restoredTop sz="90959"/>
  </p:normalViewPr>
  <p:slideViewPr>
    <p:cSldViewPr>
      <p:cViewPr varScale="1">
        <p:scale>
          <a:sx n="99" d="100"/>
          <a:sy n="99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CDA16-97B6-47D8-9BAC-CE946C38F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5F0B35-C07C-47EF-A0E0-24AA22335D85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CDA16-97B6-47D8-9BAC-CE946C38F9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68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229978-A71E-479E-B44F-F3EF5AB27003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513C25-FAD5-499B-A0EC-6F3AE7834040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214763-49A0-4F32-9677-26D3417AC9FA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8EABA-756E-4971-BAEC-3A1800D65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C8F8-6E43-4CB0-813E-5AAD164D9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1DCF-F8B0-4C0B-BC9F-BF672859E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13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7815C-9925-49B1-9C77-29338A5BD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02354-ACCC-4A56-B3B3-8802CCEEA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2091-7907-452A-A7D1-8425C6B1E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5887F-D7DA-40F5-9B8E-210F1111A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FFA1-6123-4553-918D-0953A6347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9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4290-6E95-48D5-992D-21FBB460F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9A6-4442-4F48-ADC2-52749B98F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1941F-6EF9-46CE-822C-DDF1B9F9F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6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F60BE11-ABAD-4D44-9A25-C53B40FA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7d-ControlHazards/0_1axe77a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12800"/>
            <a:ext cx="8229600" cy="762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Lecture 7d: Control </a:t>
            </a:r>
            <a:r>
              <a:rPr lang="en-US" altLang="en-US" sz="4000" dirty="0">
                <a:solidFill>
                  <a:srgbClr val="FF0000"/>
                </a:solidFill>
              </a:rPr>
              <a:t>Hazards 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2100"/>
            <a:ext cx="7772400" cy="42291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7d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	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CB16F6-36FC-FF47-BB8E-1D7DB97BDAFE}"/>
              </a:ext>
            </a:extLst>
          </p:cNvPr>
          <p:cNvSpPr/>
          <p:nvPr/>
        </p:nvSpPr>
        <p:spPr>
          <a:xfrm>
            <a:off x="431800" y="3619500"/>
            <a:ext cx="4038600" cy="8382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Correction: A typo on video “Lecture 6d” should be Lecture 7d.</a:t>
            </a:r>
          </a:p>
        </p:txBody>
      </p:sp>
    </p:spTree>
    <p:extLst>
      <p:ext uri="{BB962C8B-B14F-4D97-AF65-F5344CB8AC3E}">
        <p14:creationId xmlns:p14="http://schemas.microsoft.com/office/powerpoint/2010/main" val="164722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C73F-5E68-2D40-8335-22F18B48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3" y="497205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Better Solution: branch </a:t>
            </a:r>
            <a:r>
              <a:rPr lang="en-US" sz="3600" dirty="0">
                <a:solidFill>
                  <a:schemeClr val="tx1"/>
                </a:solidFill>
              </a:rPr>
              <a:t>not</a:t>
            </a:r>
            <a:r>
              <a:rPr lang="en-US" sz="3600" dirty="0">
                <a:solidFill>
                  <a:srgbClr val="FF0000"/>
                </a:solidFill>
              </a:rPr>
              <a:t>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BAD-4AE9-F446-8F33-FC3B0788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3" y="1516261"/>
            <a:ext cx="7772400" cy="4114800"/>
          </a:xfrm>
        </p:spPr>
        <p:txBody>
          <a:bodyPr/>
          <a:lstStyle/>
          <a:p>
            <a:r>
              <a:rPr lang="en-US" sz="2400" dirty="0"/>
              <a:t>  Same as easy solution, in this case </a:t>
            </a:r>
            <a:r>
              <a:rPr lang="en-US" sz="2400" dirty="0">
                <a:solidFill>
                  <a:srgbClr val="C00000"/>
                </a:solidFill>
              </a:rPr>
              <a:t>Pipeline as normal,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 descr="branch not taken" title="table">
            <a:extLst>
              <a:ext uri="{FF2B5EF4-FFF2-40B4-BE49-F238E27FC236}">
                <a16:creationId xmlns:a16="http://schemas.microsoft.com/office/drawing/2014/main" id="{6FB63542-4746-E343-A118-ABBA105F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1045"/>
              </p:ext>
            </p:extLst>
          </p:nvPr>
        </p:nvGraphicFramePr>
        <p:xfrm>
          <a:off x="1143000" y="236878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60049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8187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3543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804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55746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9387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0277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7709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2967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707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9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Regs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0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4151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Reducing Branch Penalty: Summary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151" y="1295400"/>
            <a:ext cx="7772400" cy="5051121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Move hardware to determine outcome to ID/</a:t>
            </a:r>
            <a:r>
              <a:rPr lang="en-US" altLang="en-US" sz="2400" dirty="0" err="1">
                <a:solidFill>
                  <a:schemeClr val="tx2"/>
                </a:solidFill>
              </a:rPr>
              <a:t>Regs</a:t>
            </a:r>
            <a:r>
              <a:rPr lang="en-US" altLang="en-US" sz="2400" dirty="0">
                <a:solidFill>
                  <a:schemeClr val="tx2"/>
                </a:solidFill>
              </a:rPr>
              <a:t> stage 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Target address adder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Register comparator</a:t>
            </a:r>
          </a:p>
          <a:p>
            <a:pPr lvl="1" eaLnBrk="1" hangingPunct="1"/>
            <a:r>
              <a:rPr lang="en-US" altLang="en-US" sz="2000" dirty="0"/>
              <a:t>Detailed hardware diagram omitted</a:t>
            </a:r>
          </a:p>
          <a:p>
            <a:pPr lvl="1" eaLnBrk="1" hangingPunct="1"/>
            <a:r>
              <a:rPr lang="en-US" altLang="en-US" sz="2000" dirty="0"/>
              <a:t>Just remember: for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 condition and target addresses are calculated in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stage.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Improvement</a:t>
            </a:r>
          </a:p>
          <a:p>
            <a:pPr lvl="1" eaLnBrk="1" hangingPunct="1"/>
            <a:r>
              <a:rPr lang="en-US" altLang="en-US" sz="2000" dirty="0"/>
              <a:t>Branch penalty (in case of branch taken) is </a:t>
            </a:r>
            <a:r>
              <a:rPr lang="en-US" altLang="en-US" sz="2000" dirty="0">
                <a:solidFill>
                  <a:srgbClr val="C00000"/>
                </a:solidFill>
              </a:rPr>
              <a:t>1 cycle.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dirty="0"/>
              <a:t>Complexity</a:t>
            </a:r>
          </a:p>
          <a:p>
            <a:pPr lvl="1" eaLnBrk="1" hangingPunct="1"/>
            <a:r>
              <a:rPr lang="en-US" altLang="en-US" sz="2000" dirty="0"/>
              <a:t>Control hazard mixing with branch hazard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FF0000"/>
                </a:solidFill>
              </a:rPr>
              <a:t>Branch Prediction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Theoretically there are a few Branch Prediction methods</a:t>
            </a:r>
          </a:p>
          <a:p>
            <a:pPr lvl="1" eaLnBrk="1" hangingPunct="1"/>
            <a:r>
              <a:rPr lang="en-US" altLang="en-US" sz="2000" dirty="0"/>
              <a:t>MIPS 5-stage pipeline is very simple, only one prediction scheme possible!</a:t>
            </a:r>
          </a:p>
          <a:p>
            <a:pPr eaLnBrk="1" hangingPunct="1"/>
            <a:r>
              <a:rPr lang="en-US" altLang="en-US" sz="2400" dirty="0"/>
              <a:t>In MIPS, we are predicting “</a:t>
            </a:r>
            <a:r>
              <a:rPr lang="en-US" altLang="en-US" sz="2400" dirty="0">
                <a:solidFill>
                  <a:srgbClr val="C00000"/>
                </a:solidFill>
              </a:rPr>
              <a:t>branch not taken</a:t>
            </a:r>
            <a:r>
              <a:rPr lang="en-US" altLang="en-US" sz="2400" dirty="0"/>
              <a:t>”</a:t>
            </a:r>
          </a:p>
          <a:p>
            <a:pPr lvl="1" eaLnBrk="1" hangingPunct="1"/>
            <a:r>
              <a:rPr lang="en-US" altLang="en-US" sz="2400" dirty="0"/>
              <a:t>If predicted right (</a:t>
            </a:r>
            <a:r>
              <a:rPr lang="en-US" altLang="en-US" sz="2400" dirty="0">
                <a:solidFill>
                  <a:srgbClr val="C00000"/>
                </a:solidFill>
              </a:rPr>
              <a:t>not taken</a:t>
            </a:r>
            <a:r>
              <a:rPr lang="en-US" altLang="en-US" sz="2400" dirty="0"/>
              <a:t>)</a:t>
            </a:r>
          </a:p>
          <a:p>
            <a:pPr lvl="2" eaLnBrk="1" hangingPunct="1"/>
            <a:r>
              <a:rPr lang="en-US" altLang="en-US" sz="2000" dirty="0"/>
              <a:t>pipeline as normal, no stall (i.e. no penalty).</a:t>
            </a:r>
          </a:p>
          <a:p>
            <a:pPr lvl="1" eaLnBrk="1" hangingPunct="1"/>
            <a:r>
              <a:rPr lang="en-US" altLang="en-US" sz="2400" dirty="0"/>
              <a:t>If predicted wrong (</a:t>
            </a:r>
            <a:r>
              <a:rPr lang="en-US" altLang="en-US" sz="2400" dirty="0">
                <a:solidFill>
                  <a:srgbClr val="C00000"/>
                </a:solidFill>
              </a:rPr>
              <a:t>taken</a:t>
            </a:r>
            <a:r>
              <a:rPr lang="en-US" altLang="en-US" sz="2400" dirty="0"/>
              <a:t>)</a:t>
            </a:r>
          </a:p>
          <a:p>
            <a:pPr lvl="2" eaLnBrk="1" hangingPunct="1"/>
            <a:r>
              <a:rPr lang="en-US" altLang="en-US" sz="2000" dirty="0"/>
              <a:t>(at least) One stall needed</a:t>
            </a:r>
          </a:p>
          <a:p>
            <a:pPr lvl="3" eaLnBrk="1" hangingPunct="1"/>
            <a:r>
              <a:rPr lang="en-US" altLang="en-US" sz="1600" dirty="0"/>
              <a:t>One stall: with special hardware support, and no data hazard for </a:t>
            </a:r>
            <a:r>
              <a:rPr lang="en-US" altLang="en-US" sz="1600" dirty="0" err="1"/>
              <a:t>beq</a:t>
            </a:r>
            <a:r>
              <a:rPr lang="en-US" altLang="en-US" sz="1600" dirty="0"/>
              <a:t>.</a:t>
            </a:r>
          </a:p>
          <a:p>
            <a:pPr lvl="2" eaLnBrk="1" hangingPunct="1"/>
            <a:r>
              <a:rPr lang="en-US" altLang="en-US" sz="2000" dirty="0"/>
              <a:t>need to flushing instructions, i.e. through away the following instructions (that are fetched wrong) at the pipeline.  </a:t>
            </a:r>
          </a:p>
          <a:p>
            <a:pPr lvl="1" eaLnBrk="1" hangingPunct="1"/>
            <a:r>
              <a:rPr lang="en-US" altLang="en-US" sz="2400" dirty="0"/>
              <a:t>That’s exactly what we illustrated previously</a:t>
            </a:r>
            <a:endParaRPr lang="en-US" altLang="en-US" sz="20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 Hazards for Branches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a comparison register is a destination of immediately preceding load instruction </a:t>
            </a:r>
            <a:r>
              <a:rPr lang="en-US" altLang="en-US" sz="2000" dirty="0"/>
              <a:t>(i.e. R1 in the following example)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R1 value read out at MEM/DM stage of </a:t>
            </a:r>
            <a:r>
              <a:rPr lang="en-US" altLang="en-US" sz="2000" dirty="0" err="1"/>
              <a:t>lw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R1 value needed at ID/</a:t>
            </a:r>
            <a:r>
              <a:rPr lang="en-US" altLang="en-US" sz="2000" dirty="0" err="1"/>
              <a:t>Regs</a:t>
            </a:r>
            <a:r>
              <a:rPr lang="en-US" altLang="en-US" sz="2000" dirty="0"/>
              <a:t> stage for </a:t>
            </a:r>
            <a:r>
              <a:rPr lang="en-US" altLang="en-US" sz="2000" dirty="0" err="1"/>
              <a:t>beq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Need </a:t>
            </a:r>
            <a:r>
              <a:rPr lang="en-US" altLang="en-US" sz="2000" dirty="0">
                <a:solidFill>
                  <a:srgbClr val="C00000"/>
                </a:solidFill>
              </a:rPr>
              <a:t>2 stall cycles</a:t>
            </a:r>
          </a:p>
        </p:txBody>
      </p:sp>
      <p:grpSp>
        <p:nvGrpSpPr>
          <p:cNvPr id="3" name="Group 2" descr="data hazard for branch" title="Figure">
            <a:extLst>
              <a:ext uri="{FF2B5EF4-FFF2-40B4-BE49-F238E27FC236}">
                <a16:creationId xmlns:a16="http://schemas.microsoft.com/office/drawing/2014/main" id="{0D5DECCA-1C20-0041-945F-EF2120C707A0}"/>
              </a:ext>
            </a:extLst>
          </p:cNvPr>
          <p:cNvGrpSpPr/>
          <p:nvPr/>
        </p:nvGrpSpPr>
        <p:grpSpPr>
          <a:xfrm>
            <a:off x="3132138" y="3644900"/>
            <a:ext cx="4968875" cy="2232025"/>
            <a:chOff x="3132138" y="3644900"/>
            <a:chExt cx="4968875" cy="2232025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132138" y="3644900"/>
              <a:ext cx="3024187" cy="504825"/>
              <a:chOff x="2018" y="2341"/>
              <a:chExt cx="1905" cy="318"/>
            </a:xfrm>
          </p:grpSpPr>
          <p:sp>
            <p:nvSpPr>
              <p:cNvPr id="64547" name="Rectangle 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IF</a:t>
                </a:r>
                <a:endParaRPr lang="en-AU" altLang="en-US" sz="1400">
                  <a:latin typeface="Arial" charset="0"/>
                </a:endParaRPr>
              </a:p>
            </p:txBody>
          </p:sp>
          <p:sp>
            <p:nvSpPr>
              <p:cNvPr id="64548" name="Rectangle 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ID</a:t>
                </a:r>
                <a:endParaRPr lang="en-AU" altLang="en-US" sz="1400">
                  <a:latin typeface="Arial" charset="0"/>
                </a:endParaRPr>
              </a:p>
            </p:txBody>
          </p:sp>
          <p:sp>
            <p:nvSpPr>
              <p:cNvPr id="64549" name="Rectangle 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EX</a:t>
                </a:r>
                <a:endParaRPr lang="en-AU" altLang="en-US" sz="1400">
                  <a:latin typeface="Arial" charset="0"/>
                </a:endParaRPr>
              </a:p>
            </p:txBody>
          </p:sp>
          <p:sp>
            <p:nvSpPr>
              <p:cNvPr id="64550" name="Rectangle 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MEM</a:t>
                </a:r>
                <a:endParaRPr lang="en-AU" altLang="en-US" sz="1400">
                  <a:latin typeface="Arial" charset="0"/>
                </a:endParaRPr>
              </a:p>
            </p:txBody>
          </p:sp>
          <p:sp>
            <p:nvSpPr>
              <p:cNvPr id="64551" name="Rectangle 1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Arial" charset="0"/>
                  </a:rPr>
                  <a:t>WB</a:t>
                </a:r>
                <a:endParaRPr lang="en-AU" altLang="en-US" sz="1400">
                  <a:latin typeface="Arial" charset="0"/>
                </a:endParaRPr>
              </a:p>
            </p:txBody>
          </p:sp>
          <p:sp>
            <p:nvSpPr>
              <p:cNvPr id="64552" name="Rectangle 1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553" name="Rectangle 1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554" name="Rectangle 1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555" name="Rectangle 1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64518" name="Rectangle 15"/>
            <p:cNvSpPr>
              <a:spLocks noChangeArrowheads="1"/>
            </p:cNvSpPr>
            <p:nvPr/>
          </p:nvSpPr>
          <p:spPr bwMode="auto">
            <a:xfrm>
              <a:off x="3779838" y="4294188"/>
              <a:ext cx="4318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IF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19" name="Rectangle 16"/>
            <p:cNvSpPr>
              <a:spLocks noChangeArrowheads="1"/>
            </p:cNvSpPr>
            <p:nvPr/>
          </p:nvSpPr>
          <p:spPr bwMode="auto">
            <a:xfrm>
              <a:off x="4427538" y="4294188"/>
              <a:ext cx="4318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ID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20" name="Rectangle 17"/>
            <p:cNvSpPr>
              <a:spLocks noChangeArrowheads="1"/>
            </p:cNvSpPr>
            <p:nvPr/>
          </p:nvSpPr>
          <p:spPr bwMode="auto">
            <a:xfrm>
              <a:off x="4284663" y="4221163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1" name="Rectangle 18"/>
            <p:cNvSpPr>
              <a:spLocks noChangeArrowheads="1"/>
            </p:cNvSpPr>
            <p:nvPr/>
          </p:nvSpPr>
          <p:spPr bwMode="auto">
            <a:xfrm>
              <a:off x="4932363" y="4221163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2" name="Rectangle 19"/>
            <p:cNvSpPr>
              <a:spLocks noChangeArrowheads="1"/>
            </p:cNvSpPr>
            <p:nvPr/>
          </p:nvSpPr>
          <p:spPr bwMode="auto">
            <a:xfrm>
              <a:off x="5580063" y="4221163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3" name="Rectangle 20"/>
            <p:cNvSpPr>
              <a:spLocks noChangeArrowheads="1"/>
            </p:cNvSpPr>
            <p:nvPr/>
          </p:nvSpPr>
          <p:spPr bwMode="auto">
            <a:xfrm>
              <a:off x="6227763" y="4221163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4" name="Rectangle 21"/>
            <p:cNvSpPr>
              <a:spLocks noChangeArrowheads="1"/>
            </p:cNvSpPr>
            <p:nvPr/>
          </p:nvSpPr>
          <p:spPr bwMode="auto">
            <a:xfrm>
              <a:off x="5075238" y="4868863"/>
              <a:ext cx="4318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ID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25" name="Rectangle 22"/>
            <p:cNvSpPr>
              <a:spLocks noChangeArrowheads="1"/>
            </p:cNvSpPr>
            <p:nvPr/>
          </p:nvSpPr>
          <p:spPr bwMode="auto">
            <a:xfrm>
              <a:off x="4932363" y="4795838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6" name="Rectangle 23"/>
            <p:cNvSpPr>
              <a:spLocks noChangeArrowheads="1"/>
            </p:cNvSpPr>
            <p:nvPr/>
          </p:nvSpPr>
          <p:spPr bwMode="auto">
            <a:xfrm>
              <a:off x="5580063" y="4795838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7" name="Rectangle 24"/>
            <p:cNvSpPr>
              <a:spLocks noChangeArrowheads="1"/>
            </p:cNvSpPr>
            <p:nvPr/>
          </p:nvSpPr>
          <p:spPr bwMode="auto">
            <a:xfrm>
              <a:off x="6227763" y="4795838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8" name="Rectangle 25"/>
            <p:cNvSpPr>
              <a:spLocks noChangeArrowheads="1"/>
            </p:cNvSpPr>
            <p:nvPr/>
          </p:nvSpPr>
          <p:spPr bwMode="auto">
            <a:xfrm>
              <a:off x="6875463" y="4795838"/>
              <a:ext cx="71437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29" name="Rectangle 26"/>
            <p:cNvSpPr>
              <a:spLocks noChangeArrowheads="1"/>
            </p:cNvSpPr>
            <p:nvPr/>
          </p:nvSpPr>
          <p:spPr bwMode="auto">
            <a:xfrm>
              <a:off x="5724525" y="5445125"/>
              <a:ext cx="431800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ID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30" name="Rectangle 27"/>
            <p:cNvSpPr>
              <a:spLocks noChangeArrowheads="1"/>
            </p:cNvSpPr>
            <p:nvPr/>
          </p:nvSpPr>
          <p:spPr bwMode="auto">
            <a:xfrm>
              <a:off x="6373813" y="5445125"/>
              <a:ext cx="431800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EX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31" name="Rectangle 28"/>
            <p:cNvSpPr>
              <a:spLocks noChangeArrowheads="1"/>
            </p:cNvSpPr>
            <p:nvPr/>
          </p:nvSpPr>
          <p:spPr bwMode="auto">
            <a:xfrm>
              <a:off x="7021513" y="5445125"/>
              <a:ext cx="431800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MEM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32" name="Rectangle 29"/>
            <p:cNvSpPr>
              <a:spLocks noChangeArrowheads="1"/>
            </p:cNvSpPr>
            <p:nvPr/>
          </p:nvSpPr>
          <p:spPr bwMode="auto">
            <a:xfrm>
              <a:off x="7669213" y="5445125"/>
              <a:ext cx="431800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</a:rPr>
                <a:t>WB</a:t>
              </a:r>
              <a:endParaRPr lang="en-AU" altLang="en-US" sz="1400">
                <a:latin typeface="Arial" charset="0"/>
              </a:endParaRPr>
            </a:p>
          </p:txBody>
        </p:sp>
        <p:sp>
          <p:nvSpPr>
            <p:cNvPr id="64533" name="Rectangle 30"/>
            <p:cNvSpPr>
              <a:spLocks noChangeArrowheads="1"/>
            </p:cNvSpPr>
            <p:nvPr/>
          </p:nvSpPr>
          <p:spPr bwMode="auto">
            <a:xfrm>
              <a:off x="5581650" y="5372100"/>
              <a:ext cx="71438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34" name="Rectangle 31"/>
            <p:cNvSpPr>
              <a:spLocks noChangeArrowheads="1"/>
            </p:cNvSpPr>
            <p:nvPr/>
          </p:nvSpPr>
          <p:spPr bwMode="auto">
            <a:xfrm>
              <a:off x="6229350" y="5372100"/>
              <a:ext cx="71438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35" name="Rectangle 32"/>
            <p:cNvSpPr>
              <a:spLocks noChangeArrowheads="1"/>
            </p:cNvSpPr>
            <p:nvPr/>
          </p:nvSpPr>
          <p:spPr bwMode="auto">
            <a:xfrm>
              <a:off x="6877050" y="5372100"/>
              <a:ext cx="71438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36" name="Rectangle 33"/>
            <p:cNvSpPr>
              <a:spLocks noChangeArrowheads="1"/>
            </p:cNvSpPr>
            <p:nvPr/>
          </p:nvSpPr>
          <p:spPr bwMode="auto">
            <a:xfrm>
              <a:off x="7524750" y="5372100"/>
              <a:ext cx="71438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4540" name="Line 37"/>
            <p:cNvSpPr>
              <a:spLocks noChangeShapeType="1"/>
            </p:cNvSpPr>
            <p:nvPr/>
          </p:nvSpPr>
          <p:spPr bwMode="auto">
            <a:xfrm>
              <a:off x="5651500" y="3860800"/>
              <a:ext cx="433388" cy="17272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AutoShape 38"/>
            <p:cNvSpPr>
              <a:spLocks noChangeArrowheads="1"/>
            </p:cNvSpPr>
            <p:nvPr/>
          </p:nvSpPr>
          <p:spPr bwMode="auto">
            <a:xfrm>
              <a:off x="5724525" y="4940300"/>
              <a:ext cx="360363" cy="287338"/>
            </a:xfrm>
            <a:prstGeom prst="cloudCallout">
              <a:avLst>
                <a:gd name="adj1" fmla="val -12995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4542" name="AutoShape 39"/>
            <p:cNvSpPr>
              <a:spLocks noChangeArrowheads="1"/>
            </p:cNvSpPr>
            <p:nvPr/>
          </p:nvSpPr>
          <p:spPr bwMode="auto">
            <a:xfrm>
              <a:off x="6372225" y="4940300"/>
              <a:ext cx="358775" cy="287338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4543" name="AutoShape 40"/>
            <p:cNvSpPr>
              <a:spLocks noChangeArrowheads="1"/>
            </p:cNvSpPr>
            <p:nvPr/>
          </p:nvSpPr>
          <p:spPr bwMode="auto">
            <a:xfrm>
              <a:off x="7019925" y="4940300"/>
              <a:ext cx="358775" cy="287338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4544" name="AutoShape 41"/>
            <p:cNvSpPr>
              <a:spLocks noChangeArrowheads="1"/>
            </p:cNvSpPr>
            <p:nvPr/>
          </p:nvSpPr>
          <p:spPr bwMode="auto">
            <a:xfrm>
              <a:off x="5076825" y="4364038"/>
              <a:ext cx="360363" cy="287337"/>
            </a:xfrm>
            <a:prstGeom prst="cloudCallout">
              <a:avLst>
                <a:gd name="adj1" fmla="val -12995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4545" name="AutoShape 42"/>
            <p:cNvSpPr>
              <a:spLocks noChangeArrowheads="1"/>
            </p:cNvSpPr>
            <p:nvPr/>
          </p:nvSpPr>
          <p:spPr bwMode="auto">
            <a:xfrm>
              <a:off x="5724525" y="4364038"/>
              <a:ext cx="358775" cy="287337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4546" name="AutoShape 43"/>
            <p:cNvSpPr>
              <a:spLocks noChangeArrowheads="1"/>
            </p:cNvSpPr>
            <p:nvPr/>
          </p:nvSpPr>
          <p:spPr bwMode="auto">
            <a:xfrm>
              <a:off x="6372225" y="4364038"/>
              <a:ext cx="358775" cy="287337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grpSp>
        <p:nvGrpSpPr>
          <p:cNvPr id="2" name="Group 1" descr="data hazard in branch" title="code">
            <a:extLst>
              <a:ext uri="{FF2B5EF4-FFF2-40B4-BE49-F238E27FC236}">
                <a16:creationId xmlns:a16="http://schemas.microsoft.com/office/drawing/2014/main" id="{8DB6606D-9F68-0E4D-B858-077BD7289D57}"/>
              </a:ext>
            </a:extLst>
          </p:cNvPr>
          <p:cNvGrpSpPr/>
          <p:nvPr/>
        </p:nvGrpSpPr>
        <p:grpSpPr>
          <a:xfrm>
            <a:off x="755650" y="3725863"/>
            <a:ext cx="2670175" cy="2095500"/>
            <a:chOff x="755650" y="3725863"/>
            <a:chExt cx="2670175" cy="2095500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755650" y="4878388"/>
              <a:ext cx="17033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Lucida Console" pitchFamily="49" charset="0"/>
                </a:rPr>
                <a:t>beq </a:t>
              </a:r>
              <a:r>
                <a:rPr lang="en-US" altLang="en-US" sz="1800">
                  <a:solidFill>
                    <a:schemeClr val="hlink"/>
                  </a:solidFill>
                  <a:latin typeface="Lucida Console" pitchFamily="49" charset="0"/>
                </a:rPr>
                <a:t>stalled</a:t>
              </a:r>
              <a:endParaRPr lang="en-AU" altLang="en-US" sz="1800">
                <a:latin typeface="Lucida Console" pitchFamily="49" charset="0"/>
              </a:endParaRPr>
            </a:p>
          </p:txBody>
        </p:sp>
        <p:sp>
          <p:nvSpPr>
            <p:cNvPr id="64537" name="Rectangle 34"/>
            <p:cNvSpPr>
              <a:spLocks noChangeArrowheads="1"/>
            </p:cNvSpPr>
            <p:nvPr/>
          </p:nvSpPr>
          <p:spPr bwMode="auto">
            <a:xfrm>
              <a:off x="755650" y="4302125"/>
              <a:ext cx="17033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Lucida Console" pitchFamily="49" charset="0"/>
                </a:rPr>
                <a:t>beq </a:t>
              </a:r>
              <a:r>
                <a:rPr lang="en-US" altLang="en-US" sz="1800">
                  <a:solidFill>
                    <a:schemeClr val="hlink"/>
                  </a:solidFill>
                  <a:latin typeface="Lucida Console" pitchFamily="49" charset="0"/>
                </a:rPr>
                <a:t>stalled</a:t>
              </a:r>
              <a:endParaRPr lang="en-AU" altLang="en-US" sz="1800">
                <a:solidFill>
                  <a:schemeClr val="hlink"/>
                </a:solidFill>
                <a:latin typeface="Lucida Console" pitchFamily="49" charset="0"/>
              </a:endParaRPr>
            </a:p>
          </p:txBody>
        </p:sp>
        <p:sp>
          <p:nvSpPr>
            <p:cNvPr id="64538" name="Rectangle 35"/>
            <p:cNvSpPr>
              <a:spLocks noChangeArrowheads="1"/>
            </p:cNvSpPr>
            <p:nvPr/>
          </p:nvSpPr>
          <p:spPr bwMode="auto">
            <a:xfrm>
              <a:off x="755650" y="3725863"/>
              <a:ext cx="1439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Lucida Console" pitchFamily="49" charset="0"/>
                </a:rPr>
                <a:t>lw</a:t>
              </a:r>
              <a:r>
                <a:rPr lang="en-US" altLang="en-US" sz="1800" dirty="0">
                  <a:latin typeface="Lucida Console" pitchFamily="49" charset="0"/>
                </a:rPr>
                <a:t>  </a:t>
              </a:r>
              <a:r>
                <a:rPr lang="en-US" altLang="en-US" sz="1800" dirty="0">
                  <a:solidFill>
                    <a:srgbClr val="C00000"/>
                  </a:solidFill>
                  <a:latin typeface="Lucida Console" pitchFamily="49" charset="0"/>
                </a:rPr>
                <a:t>$1</a:t>
              </a:r>
              <a:r>
                <a:rPr lang="en-US" altLang="en-US" sz="1800" dirty="0">
                  <a:latin typeface="Lucida Console" pitchFamily="49" charset="0"/>
                </a:rPr>
                <a:t>, …</a:t>
              </a:r>
              <a:endParaRPr lang="en-AU" altLang="en-US" sz="1800" dirty="0">
                <a:latin typeface="Lucida Console" pitchFamily="49" charset="0"/>
              </a:endParaRPr>
            </a:p>
          </p:txBody>
        </p:sp>
        <p:sp>
          <p:nvSpPr>
            <p:cNvPr id="64539" name="Rectangle 36"/>
            <p:cNvSpPr>
              <a:spLocks noChangeArrowheads="1"/>
            </p:cNvSpPr>
            <p:nvPr/>
          </p:nvSpPr>
          <p:spPr bwMode="auto">
            <a:xfrm>
              <a:off x="755650" y="5454650"/>
              <a:ext cx="26701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Lucida Console" pitchFamily="49" charset="0"/>
                </a:rPr>
                <a:t>beq</a:t>
              </a:r>
              <a:r>
                <a:rPr lang="en-US" altLang="en-US" sz="1800" dirty="0">
                  <a:latin typeface="Lucida Console" pitchFamily="49" charset="0"/>
                </a:rPr>
                <a:t> </a:t>
              </a:r>
              <a:r>
                <a:rPr lang="en-US" altLang="en-US" sz="1800" dirty="0">
                  <a:solidFill>
                    <a:srgbClr val="C00000"/>
                  </a:solidFill>
                  <a:latin typeface="Lucida Console" pitchFamily="49" charset="0"/>
                </a:rPr>
                <a:t>$1</a:t>
              </a:r>
              <a:r>
                <a:rPr lang="en-US" altLang="en-US" sz="1800" dirty="0">
                  <a:latin typeface="Lucida Console" pitchFamily="49" charset="0"/>
                </a:rPr>
                <a:t>, </a:t>
              </a:r>
              <a:r>
                <a:rPr lang="en-US" altLang="en-US" sz="1800" dirty="0">
                  <a:solidFill>
                    <a:schemeClr val="hlink"/>
                  </a:solidFill>
                  <a:latin typeface="Lucida Console" pitchFamily="49" charset="0"/>
                </a:rPr>
                <a:t>$0</a:t>
              </a:r>
              <a:r>
                <a:rPr lang="en-US" altLang="en-US" sz="1800" dirty="0">
                  <a:latin typeface="Lucida Console" pitchFamily="49" charset="0"/>
                </a:rPr>
                <a:t>, target</a:t>
              </a:r>
              <a:endParaRPr lang="en-AU" altLang="en-US" sz="1800" dirty="0">
                <a:latin typeface="Lucida Console" pitchFamily="49" charset="0"/>
              </a:endParaRPr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BB4856C5-D8FA-DE40-AB4B-679E52004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582" y="4005263"/>
              <a:ext cx="48418" cy="143986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4151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660" y="1219200"/>
                <a:ext cx="8028139" cy="4648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Ideal Speedup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>
                    <a:solidFill>
                      <a:srgbClr val="0070C0"/>
                    </a:solidFill>
                  </a:rPr>
                  <a:t>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𝑒𝑥𝑒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𝑢𝑛𝑝𝑖𝑝𝑒𝑙𝑖𝑛𝑒𝑑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𝑒𝑥𝑒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alt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en-US" sz="2000" dirty="0">
                    <a:solidFill>
                      <a:srgbClr val="C00000"/>
                    </a:solidFill>
                  </a:rPr>
                  <a:t>deal speedup =  # of pipeline stages</a:t>
                </a:r>
                <a:endParaRPr lang="en-US" altLang="en-US" sz="2000" b="0" dirty="0">
                  <a:solidFill>
                    <a:srgbClr val="0070C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1800" dirty="0"/>
                  <a:t>unpipelined execution time: sequential execution time ignoring pipeline overhead, i.e. if a pipeline has 5 stages, each stage is 1 cycle, then unpipelined execution will take 5 cycles for an instruction.</a:t>
                </a:r>
                <a:endParaRPr lang="en-US" alt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Overhead and stalls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Clock overhead (ignored in this class)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Stalls: data and control/branch hazard stalls 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sz="1800" dirty="0"/>
                  <a:t>Memory stalls, stalls for cache misses will be discussed next Lecture</a:t>
                </a:r>
                <a:endParaRPr lang="en-US" altLang="en-US" sz="16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Strategies </a:t>
                </a:r>
                <a:r>
                  <a:rPr lang="en-US" altLang="en-US" sz="2400" dirty="0"/>
                  <a:t>for improving pipeline performance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Compiler rescheduling of codes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Superscalar, dynamic branch prediction, dynamic scheduling, …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Future study: Advanced Computer Architecture</a:t>
                </a:r>
              </a:p>
            </p:txBody>
          </p:sp>
        </mc:Choice>
        <mc:Fallback xmlns="">
          <p:sp>
            <p:nvSpPr>
              <p:cNvPr id="65539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660" y="1219200"/>
                <a:ext cx="8028139" cy="4648200"/>
              </a:xfrm>
              <a:blipFill>
                <a:blip r:embed="rId2"/>
                <a:stretch>
                  <a:fillRect l="-948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Pipeline Performance -- Example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altLang="en-US" sz="2000" dirty="0"/>
              <a:t>In a 5-stage pipeline with forwarding mechanism as discussed in the lecture, assume the delay by data and control hazards are as follows:   </a:t>
            </a:r>
            <a:r>
              <a:rPr lang="en-US" altLang="en-US" sz="2000" dirty="0">
                <a:solidFill>
                  <a:srgbClr val="0070C0"/>
                </a:solidFill>
              </a:rPr>
              <a:t>1 cycle stall for the load by immediate use, 1 cycle stall for branch taken as well as unconditional jumps. </a:t>
            </a:r>
            <a:r>
              <a:rPr lang="en-US" altLang="en-US" sz="2000" dirty="0"/>
              <a:t>(note: here we consider j instruction as a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 with conditional always true.)</a:t>
            </a:r>
          </a:p>
          <a:p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Of all the instructions:</a:t>
            </a:r>
          </a:p>
          <a:p>
            <a:pPr>
              <a:buFontTx/>
              <a:buNone/>
            </a:pPr>
            <a:r>
              <a:rPr lang="en-US" altLang="en-US" sz="2000" dirty="0"/>
              <a:t>	 (1) 30% are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 instructions. 10% of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 instructions are followed by instructions that use 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 result immediately; </a:t>
            </a:r>
          </a:p>
          <a:p>
            <a:pPr>
              <a:buFontTx/>
              <a:buNone/>
            </a:pPr>
            <a:r>
              <a:rPr lang="en-US" altLang="en-US" sz="2000" dirty="0"/>
              <a:t>      (2)10% are branch instructions with 40% possibility of branch taken; </a:t>
            </a:r>
          </a:p>
          <a:p>
            <a:pPr>
              <a:buFontTx/>
              <a:buNone/>
            </a:pPr>
            <a:r>
              <a:rPr lang="en-US" altLang="en-US" sz="2000" dirty="0"/>
              <a:t>      (3) 5% of are unconditional jumps. </a:t>
            </a:r>
          </a:p>
          <a:p>
            <a:pPr>
              <a:buFontTx/>
              <a:buNone/>
            </a:pPr>
            <a:r>
              <a:rPr lang="en-US" altLang="en-US" sz="2000" dirty="0"/>
              <a:t>What will be the </a:t>
            </a:r>
            <a:r>
              <a:rPr lang="en-US" altLang="en-US" sz="2000" dirty="0">
                <a:solidFill>
                  <a:srgbClr val="FF0000"/>
                </a:solidFill>
              </a:rPr>
              <a:t>effective CPI</a:t>
            </a:r>
            <a:r>
              <a:rPr lang="en-US" altLang="en-US" sz="2000" dirty="0"/>
              <a:t> with the existence of above data and control hazards? </a:t>
            </a:r>
          </a:p>
          <a:p>
            <a:pPr>
              <a:buFontTx/>
              <a:buNone/>
            </a:pPr>
            <a:r>
              <a:rPr lang="en-US" altLang="en-US" sz="2000" dirty="0"/>
              <a:t>(Note: ignoring all other pipeline overhead. Hint: ideal pipeline CPI = 1.) 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Pipeline Performance --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9203" y="1295400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000" dirty="0"/>
                  <a:t>Assume we execute 100 instructions</a:t>
                </a:r>
              </a:p>
              <a:p>
                <a:pPr marL="457200" indent="-457200">
                  <a:buAutoNum type="arabicParenBoth"/>
                </a:pPr>
                <a:r>
                  <a:rPr lang="en-US" altLang="en-US" sz="2000" dirty="0"/>
                  <a:t>among them 30 are </a:t>
                </a:r>
                <a:r>
                  <a:rPr lang="en-US" altLang="en-US" sz="2000" dirty="0" err="1"/>
                  <a:t>lw</a:t>
                </a:r>
                <a:r>
                  <a:rPr lang="en-US" altLang="en-US" sz="2000" dirty="0"/>
                  <a:t>, but only 3 (10% of all loads) have 1 stall cycles =&gt; total stall cycles caused by </a:t>
                </a:r>
                <a:r>
                  <a:rPr lang="en-US" altLang="en-US" sz="2000" dirty="0" err="1"/>
                  <a:t>lw</a:t>
                </a:r>
                <a:r>
                  <a:rPr lang="en-US" altLang="en-US" sz="2000" dirty="0"/>
                  <a:t> are 1 * 3 = 3 cycles</a:t>
                </a:r>
              </a:p>
              <a:p>
                <a:pPr marL="457200" indent="-457200">
                  <a:buAutoNum type="arabicParenBoth"/>
                </a:pPr>
                <a:r>
                  <a:rPr lang="en-US" altLang="en-US" sz="2000" dirty="0"/>
                  <a:t>10 of them are </a:t>
                </a:r>
                <a:r>
                  <a:rPr lang="en-US" altLang="en-US" sz="2000" dirty="0" err="1"/>
                  <a:t>beq</a:t>
                </a:r>
                <a:r>
                  <a:rPr lang="en-US" altLang="en-US" sz="2000" dirty="0"/>
                  <a:t> instructions, but only 4 of them are taken. Thus, the total stall cycles caused by branch hazard is 1 * 4 = 4 cycles</a:t>
                </a:r>
              </a:p>
              <a:p>
                <a:pPr marL="457200" indent="-457200">
                  <a:buAutoNum type="arabicParenBoth"/>
                </a:pPr>
                <a:r>
                  <a:rPr lang="en-US" altLang="en-US" sz="2000" dirty="0"/>
                  <a:t>There are 5 jump instructions, i.e. branch always taken, each with 1 stall cycles, thus total stall cycles caused by jump is 1 * 5 = 5 cycles.</a:t>
                </a:r>
              </a:p>
              <a:p>
                <a:pPr marL="457200" indent="-457200">
                  <a:buAutoNum type="arabicParenBoth"/>
                </a:pPr>
                <a:endParaRPr lang="en-US" altLang="en-US" sz="2000" dirty="0"/>
              </a:p>
              <a:p>
                <a:r>
                  <a:rPr lang="en-US" altLang="en-US" sz="2000" dirty="0"/>
                  <a:t>Total stall cycles: 3 + 4 + 5 = 12 cycles</a:t>
                </a:r>
              </a:p>
              <a:p>
                <a:r>
                  <a:rPr lang="en-US" altLang="en-US" sz="2000" dirty="0"/>
                  <a:t>Ideal pipelining executing 100 instructions is 100 cycles (ignoring the pipeline overhead, the start-up cost)</a:t>
                </a:r>
              </a:p>
              <a:p>
                <a:r>
                  <a:rPr lang="en-US" altLang="en-US" sz="2000" dirty="0"/>
                  <a:t>Total cycles needed for 100 instructions is 112 cycles</a:t>
                </a:r>
              </a:p>
              <a:p>
                <a:r>
                  <a:rPr lang="en-US" altLang="en-US" sz="2000" dirty="0">
                    <a:solidFill>
                      <a:srgbClr val="C00000"/>
                    </a:solidFill>
                  </a:rPr>
                  <a:t>Effective CPI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112 </m:t>
                        </m:r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𝑖𝑛𝑠𝑡𝑟𝑢𝑐𝑡𝑖𝑜𝑛𝑠</m:t>
                        </m:r>
                      </m:den>
                    </m:f>
                  </m:oMath>
                </a14:m>
                <a:r>
                  <a:rPr lang="en-US" altLang="en-US" sz="2000" dirty="0">
                    <a:solidFill>
                      <a:srgbClr val="C00000"/>
                    </a:solidFill>
                  </a:rPr>
                  <a:t> = 1.12 </a:t>
                </a:r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203" y="1295400"/>
                <a:ext cx="7772400" cy="5105400"/>
              </a:xfrm>
              <a:blipFill>
                <a:blip r:embed="rId2"/>
                <a:stretch>
                  <a:fillRect l="-816" t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52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Pipeline Performance -- Solution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719203" y="12954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Simply we could calculate the effective CPI as follows: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Effective CPI = 1 + 30%*10% * 1 + 10% * 40% * 1 + 5% * 1 = 1.12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sz="2000" dirty="0"/>
              <a:t>Analysis: The above example shows that data and control hazards may increase the pipeline execution time by ab out 12%. Yes, data and control hazards do affect performance, but not a lot.</a:t>
            </a:r>
          </a:p>
        </p:txBody>
      </p:sp>
    </p:spTree>
    <p:extLst>
      <p:ext uri="{BB962C8B-B14F-4D97-AF65-F5344CB8AC3E}">
        <p14:creationId xmlns:p14="http://schemas.microsoft.com/office/powerpoint/2010/main" val="299100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 Summary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6964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Pipelining </a:t>
            </a:r>
            <a:r>
              <a:rPr lang="en-US" altLang="en-US" sz="2800" dirty="0">
                <a:solidFill>
                  <a:srgbClr val="FF0000"/>
                </a:solidFill>
              </a:rPr>
              <a:t>improves performance </a:t>
            </a:r>
            <a:r>
              <a:rPr lang="en-US" altLang="en-US" sz="2800" dirty="0"/>
              <a:t>by increasing instruction throughput</a:t>
            </a:r>
          </a:p>
          <a:p>
            <a:pPr lvl="1" eaLnBrk="1" hangingPunct="1"/>
            <a:r>
              <a:rPr lang="en-US" altLang="en-US" sz="2400" dirty="0"/>
              <a:t>Executes multiple instructions in parallel</a:t>
            </a:r>
          </a:p>
          <a:p>
            <a:pPr lvl="1" eaLnBrk="1" hangingPunct="1"/>
            <a:r>
              <a:rPr lang="en-US" altLang="en-US" sz="2400" dirty="0"/>
              <a:t>Each instruction has the same latency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Subject to hazards</a:t>
            </a:r>
          </a:p>
          <a:p>
            <a:pPr lvl="1" eaLnBrk="1" hangingPunct="1"/>
            <a:r>
              <a:rPr lang="en-US" altLang="en-US" sz="2400" dirty="0"/>
              <a:t>Structure, data, control</a:t>
            </a:r>
          </a:p>
          <a:p>
            <a:pPr eaLnBrk="1" hangingPunct="1"/>
            <a:r>
              <a:rPr lang="en-AU" altLang="en-US" sz="2800" dirty="0"/>
              <a:t>Instruction set design affects complexity of pipeline implementation</a:t>
            </a:r>
          </a:p>
          <a:p>
            <a:pPr lvl="1" eaLnBrk="1" hangingPunct="1"/>
            <a:r>
              <a:rPr lang="en-AU" altLang="en-US" sz="2400" dirty="0"/>
              <a:t>MIPS simple 5-stage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Lecture 7d: Control Hazards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Control Hazards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27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Branch</a:t>
            </a:r>
            <a:r>
              <a:rPr lang="en-US" altLang="en-US" sz="2400" dirty="0"/>
              <a:t>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When fetching the next instruction, the first (branch) instruction is still at ID stage, thus don’t know which one is the next yet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If branch taken, the target instruction will be the next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If not taken, PC+4 is the next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 MIPS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Easy solution: stall the pipeline until condition and target address ready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Problem: hurt the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Better solution: compare registers and compute target address early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Add hardware to do it in ID stage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Thus, during the ID stage, we know branch is taken or not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And, if taken, what is the target address.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5EA4-512E-0E4A-A398-EECDB6E8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E85-2FEB-2243-95CB-92DD56BE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447800"/>
            <a:ext cx="7772400" cy="29718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36:  sub  $10, $4, $8		</a:t>
            </a:r>
            <a:r>
              <a:rPr lang="en-US" altLang="en-US" sz="1800" dirty="0">
                <a:latin typeface="+mj-lt"/>
              </a:rPr>
              <a:t>#here 36 is the IM address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40:  </a:t>
            </a:r>
            <a:r>
              <a:rPr lang="en-US" altLang="en-US" sz="1800" dirty="0" err="1">
                <a:solidFill>
                  <a:srgbClr val="FF0000"/>
                </a:solidFill>
                <a:latin typeface="Lucida Console" pitchFamily="49" charset="0"/>
              </a:rPr>
              <a:t>beq</a:t>
            </a:r>
            <a:r>
              <a:rPr lang="en-US" altLang="en-US" sz="18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 $1,  $3, </a:t>
            </a:r>
            <a:r>
              <a:rPr lang="en-US" altLang="en-US" sz="1800" dirty="0">
                <a:solidFill>
                  <a:srgbClr val="FF0000"/>
                </a:solidFill>
                <a:latin typeface="Lucida Console" pitchFamily="49" charset="0"/>
              </a:rPr>
              <a:t>7	</a:t>
            </a: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altLang="en-US" sz="1800" dirty="0">
                <a:latin typeface="+mj-lt"/>
              </a:rPr>
              <a:t>#if equal, jump 7 * 4 bytes to 72</a:t>
            </a:r>
            <a:br>
              <a:rPr lang="en-US" altLang="en-US" sz="1800" dirty="0">
                <a:latin typeface="+mj-lt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44:  and  $12, $2, $5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48:  or   $13, $2, $6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52:  add  $14, $4, $2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56:  </a:t>
            </a:r>
            <a:r>
              <a:rPr lang="en-US" altLang="en-US" sz="1800" dirty="0" err="1">
                <a:solidFill>
                  <a:srgbClr val="0070C0"/>
                </a:solidFill>
                <a:latin typeface="Lucida Console" pitchFamily="49" charset="0"/>
              </a:rPr>
              <a:t>slt</a:t>
            </a: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  $15, $6, $7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     ...</a:t>
            </a:r>
            <a:b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72:  </a:t>
            </a:r>
            <a:r>
              <a:rPr lang="en-US" altLang="en-US" sz="1800" dirty="0" err="1">
                <a:solidFill>
                  <a:srgbClr val="0070C0"/>
                </a:solidFill>
                <a:latin typeface="Lucida Console" pitchFamily="49" charset="0"/>
              </a:rPr>
              <a:t>lw</a:t>
            </a:r>
            <a:r>
              <a:rPr lang="en-US" altLang="en-US" sz="1800" dirty="0">
                <a:solidFill>
                  <a:srgbClr val="0070C0"/>
                </a:solidFill>
                <a:latin typeface="Lucida Console" pitchFamily="49" charset="0"/>
              </a:rPr>
              <a:t>   $4, 50($7)		</a:t>
            </a:r>
            <a:r>
              <a:rPr lang="en-US" altLang="en-US" sz="1800" dirty="0">
                <a:latin typeface="+mj-lt"/>
              </a:rPr>
              <a:t>#72 is the target address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2259C-EA61-D44C-9EC5-C03A9C11BF5C}"/>
              </a:ext>
            </a:extLst>
          </p:cNvPr>
          <p:cNvSpPr txBox="1"/>
          <p:nvPr/>
        </p:nvSpPr>
        <p:spPr>
          <a:xfrm>
            <a:off x="723378" y="4572000"/>
            <a:ext cx="7430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illustrate the pipeline time diagrams in cases of  branch taken and not taken for the scenarios of “</a:t>
            </a:r>
            <a:r>
              <a:rPr lang="en-US" sz="2000" dirty="0">
                <a:solidFill>
                  <a:srgbClr val="C00000"/>
                </a:solidFill>
              </a:rPr>
              <a:t>easy solution </a:t>
            </a:r>
            <a:r>
              <a:rPr lang="en-US" sz="2000" dirty="0"/>
              <a:t>–condition and target address calculation in </a:t>
            </a:r>
            <a:r>
              <a:rPr lang="en-US" sz="2000" dirty="0">
                <a:solidFill>
                  <a:srgbClr val="C00000"/>
                </a:solidFill>
              </a:rPr>
              <a:t>EX/ALU </a:t>
            </a:r>
            <a:r>
              <a:rPr lang="en-US" sz="2000" dirty="0"/>
              <a:t>stage” as well as the “</a:t>
            </a:r>
            <a:r>
              <a:rPr lang="en-US" sz="2000" dirty="0">
                <a:solidFill>
                  <a:srgbClr val="C00000"/>
                </a:solidFill>
              </a:rPr>
              <a:t>better solution </a:t>
            </a:r>
            <a:r>
              <a:rPr lang="en-US" sz="2000" dirty="0"/>
              <a:t>– condition and target address calculation in ID/</a:t>
            </a:r>
            <a:r>
              <a:rPr lang="en-US" sz="2000" dirty="0" err="1">
                <a:solidFill>
                  <a:srgbClr val="C00000"/>
                </a:solidFill>
              </a:rPr>
              <a:t>Regs</a:t>
            </a:r>
            <a:r>
              <a:rPr lang="en-US" sz="2000" dirty="0"/>
              <a:t> stage”. </a:t>
            </a:r>
          </a:p>
        </p:txBody>
      </p:sp>
    </p:spTree>
    <p:extLst>
      <p:ext uri="{BB962C8B-B14F-4D97-AF65-F5344CB8AC3E}">
        <p14:creationId xmlns:p14="http://schemas.microsoft.com/office/powerpoint/2010/main" val="239532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C73F-5E68-2D40-8335-22F18B48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3" y="497205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Easy Solution: branch </a:t>
            </a:r>
            <a:r>
              <a:rPr lang="en-US" sz="3600" dirty="0">
                <a:solidFill>
                  <a:schemeClr val="tx1"/>
                </a:solidFill>
              </a:rPr>
              <a:t>not</a:t>
            </a:r>
            <a:r>
              <a:rPr lang="en-US" sz="3600" dirty="0">
                <a:solidFill>
                  <a:srgbClr val="FF0000"/>
                </a:solidFill>
              </a:rPr>
              <a:t>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BAD-4AE9-F446-8F33-FC3B0788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3" y="1219200"/>
            <a:ext cx="7772400" cy="4114800"/>
          </a:xfrm>
        </p:spPr>
        <p:txBody>
          <a:bodyPr/>
          <a:lstStyle/>
          <a:p>
            <a:r>
              <a:rPr lang="en-US" sz="2400" dirty="0"/>
              <a:t>In this case, pipeline as usual.</a:t>
            </a:r>
          </a:p>
        </p:txBody>
      </p:sp>
      <p:graphicFrame>
        <p:nvGraphicFramePr>
          <p:cNvPr id="4" name="Table 3" descr="branch not taken " title="table">
            <a:extLst>
              <a:ext uri="{FF2B5EF4-FFF2-40B4-BE49-F238E27FC236}">
                <a16:creationId xmlns:a16="http://schemas.microsoft.com/office/drawing/2014/main" id="{6FB63542-4746-E343-A118-ABBA105F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444"/>
              </p:ext>
            </p:extLst>
          </p:nvPr>
        </p:nvGraphicFramePr>
        <p:xfrm>
          <a:off x="1143000" y="192541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60049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8187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3543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804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55746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9387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0277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7709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2967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707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9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5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1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C24A00-3D9B-CC48-9F0E-61953E7505CE}"/>
              </a:ext>
            </a:extLst>
          </p:cNvPr>
          <p:cNvSpPr txBox="1"/>
          <p:nvPr/>
        </p:nvSpPr>
        <p:spPr>
          <a:xfrm>
            <a:off x="713983" y="488197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Assume </a:t>
            </a:r>
            <a:r>
              <a:rPr lang="en-US" sz="1800" dirty="0" err="1"/>
              <a:t>beq</a:t>
            </a:r>
            <a:r>
              <a:rPr lang="en-US" sz="1800" dirty="0"/>
              <a:t> completes the calculation of the condition and target address by DM cycle (i.e. CC5), by then, the following 3 instructions already fetched, and we know condition false so no jump. Thus the already fetched instructions are the correct ones to be executed. </a:t>
            </a:r>
            <a:r>
              <a:rPr lang="en-US" sz="1800" dirty="0">
                <a:solidFill>
                  <a:srgbClr val="C00000"/>
                </a:solidFill>
              </a:rPr>
              <a:t>Pipeline as normal.</a:t>
            </a:r>
          </a:p>
        </p:txBody>
      </p:sp>
    </p:spTree>
    <p:extLst>
      <p:ext uri="{BB962C8B-B14F-4D97-AF65-F5344CB8AC3E}">
        <p14:creationId xmlns:p14="http://schemas.microsoft.com/office/powerpoint/2010/main" val="190215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C73F-5E68-2D40-8335-22F18B48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01511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Easy Solution: branch </a:t>
            </a:r>
            <a:r>
              <a:rPr lang="en-US" sz="3600" dirty="0">
                <a:solidFill>
                  <a:schemeClr val="tx1"/>
                </a:solidFill>
              </a:rPr>
              <a:t>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BAD-4AE9-F446-8F33-FC3B0788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143000"/>
            <a:ext cx="7772400" cy="4114800"/>
          </a:xfrm>
        </p:spPr>
        <p:txBody>
          <a:bodyPr/>
          <a:lstStyle/>
          <a:p>
            <a:r>
              <a:rPr lang="en-US" sz="2400" dirty="0"/>
              <a:t>In this case, has to flush </a:t>
            </a:r>
            <a:r>
              <a:rPr lang="en-US" sz="2400"/>
              <a:t>out 2 </a:t>
            </a:r>
            <a:r>
              <a:rPr lang="en-US" sz="2400" dirty="0"/>
              <a:t>instructions</a:t>
            </a:r>
          </a:p>
        </p:txBody>
      </p:sp>
      <p:graphicFrame>
        <p:nvGraphicFramePr>
          <p:cNvPr id="4" name="Table 3" title="table">
            <a:extLst>
              <a:ext uri="{FF2B5EF4-FFF2-40B4-BE49-F238E27FC236}">
                <a16:creationId xmlns:a16="http://schemas.microsoft.com/office/drawing/2014/main" id="{6FB63542-4746-E343-A118-ABBA105F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33082"/>
              </p:ext>
            </p:extLst>
          </p:nvPr>
        </p:nvGraphicFramePr>
        <p:xfrm>
          <a:off x="1143000" y="1825625"/>
          <a:ext cx="66294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3">
                  <a:extLst>
                    <a:ext uri="{9D8B030D-6E8A-4147-A177-3AD203B41FA5}">
                      <a16:colId xmlns:a16="http://schemas.microsoft.com/office/drawing/2014/main" val="166004916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08187696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63543523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12804327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775574671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24938718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20277028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83770984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852967795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657071298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74237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9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Regs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1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C24A00-3D9B-CC48-9F0E-61953E7505CE}"/>
              </a:ext>
            </a:extLst>
          </p:cNvPr>
          <p:cNvSpPr txBox="1"/>
          <p:nvPr/>
        </p:nvSpPr>
        <p:spPr>
          <a:xfrm>
            <a:off x="656573" y="4648200"/>
            <a:ext cx="7954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By CC4, we know condition (equal, so branch taken) and target address (the </a:t>
            </a:r>
            <a:r>
              <a:rPr lang="en-US" sz="1800" dirty="0" err="1"/>
              <a:t>lw</a:t>
            </a:r>
            <a:r>
              <a:rPr lang="en-US" sz="1800" dirty="0"/>
              <a:t> instruction is the correct one to fetch as next instruction.)</a:t>
            </a:r>
          </a:p>
          <a:p>
            <a:r>
              <a:rPr lang="en-US" sz="1800" dirty="0"/>
              <a:t>By CC4, need to flush two already fetched instructions, </a:t>
            </a:r>
            <a:r>
              <a:rPr lang="en-US" sz="1800" dirty="0">
                <a:solidFill>
                  <a:srgbClr val="0070C0"/>
                </a:solidFill>
              </a:rPr>
              <a:t>and, or </a:t>
            </a:r>
            <a:r>
              <a:rPr lang="en-US" sz="1800" dirty="0"/>
              <a:t> out of pipeline.</a:t>
            </a:r>
          </a:p>
          <a:p>
            <a:r>
              <a:rPr lang="en-US" sz="1800" dirty="0"/>
              <a:t>Detailed pipeline flushing not discussed here. We simply use “O” as bubbles indicating these two cycles are stall cycles.</a:t>
            </a:r>
          </a:p>
        </p:txBody>
      </p:sp>
    </p:spTree>
    <p:extLst>
      <p:ext uri="{BB962C8B-B14F-4D97-AF65-F5344CB8AC3E}">
        <p14:creationId xmlns:p14="http://schemas.microsoft.com/office/powerpoint/2010/main" val="262352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Datapath highlighting branch actions" title="Figure">
            <a:extLst>
              <a:ext uri="{FF2B5EF4-FFF2-40B4-BE49-F238E27FC236}">
                <a16:creationId xmlns:a16="http://schemas.microsoft.com/office/drawing/2014/main" id="{FECD6BCD-25A0-214C-956A-90449A5B309E}"/>
              </a:ext>
            </a:extLst>
          </p:cNvPr>
          <p:cNvGrpSpPr/>
          <p:nvPr/>
        </p:nvGrpSpPr>
        <p:grpSpPr>
          <a:xfrm>
            <a:off x="533400" y="914400"/>
            <a:ext cx="8183562" cy="3771900"/>
            <a:chOff x="533400" y="914400"/>
            <a:chExt cx="8183562" cy="3771900"/>
          </a:xfrm>
        </p:grpSpPr>
        <p:pic>
          <p:nvPicPr>
            <p:cNvPr id="2" name="Picture 1" descr="Corrected datapath" title="Figure">
              <a:extLst>
                <a:ext uri="{FF2B5EF4-FFF2-40B4-BE49-F238E27FC236}">
                  <a16:creationId xmlns:a16="http://schemas.microsoft.com/office/drawing/2014/main" id="{CC5CFD52-AF59-B742-9FF5-DB3583201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14400"/>
              <a:ext cx="8183562" cy="377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A4978E-F946-8747-ADEC-A8F38EB0C2FA}"/>
                </a:ext>
              </a:extLst>
            </p:cNvPr>
            <p:cNvSpPr/>
            <p:nvPr/>
          </p:nvSpPr>
          <p:spPr>
            <a:xfrm>
              <a:off x="5257800" y="1371600"/>
              <a:ext cx="1219200" cy="2819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19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C73F-5E68-2D40-8335-22F18B48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01511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Better Solution: branch </a:t>
            </a:r>
            <a:r>
              <a:rPr lang="en-US" sz="3600" dirty="0">
                <a:solidFill>
                  <a:schemeClr val="tx1"/>
                </a:solidFill>
              </a:rPr>
              <a:t>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BAD-4AE9-F446-8F33-FC3B0788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48" y="1058040"/>
            <a:ext cx="7772400" cy="4114800"/>
          </a:xfrm>
        </p:spPr>
        <p:txBody>
          <a:bodyPr/>
          <a:lstStyle/>
          <a:p>
            <a:r>
              <a:rPr lang="en-US" sz="2400" dirty="0"/>
              <a:t>Better solution: use special hardware to compute condition and target address at 2</a:t>
            </a:r>
            <a:r>
              <a:rPr lang="en-US" sz="2400" baseline="30000" dirty="0"/>
              <a:t>nd</a:t>
            </a:r>
            <a:r>
              <a:rPr lang="en-US" sz="2400" dirty="0"/>
              <a:t> (ID/</a:t>
            </a:r>
            <a:r>
              <a:rPr lang="en-US" sz="2400" dirty="0" err="1"/>
              <a:t>Regs</a:t>
            </a:r>
            <a:r>
              <a:rPr lang="en-US" sz="2400" dirty="0"/>
              <a:t>) stage.</a:t>
            </a:r>
          </a:p>
          <a:p>
            <a:r>
              <a:rPr lang="en-US" sz="2400" dirty="0"/>
              <a:t>In this case, only need to flush out 1 instruction.</a:t>
            </a:r>
          </a:p>
        </p:txBody>
      </p:sp>
      <p:graphicFrame>
        <p:nvGraphicFramePr>
          <p:cNvPr id="4" name="Table 3" descr="branch taken with 1 stall" title="table">
            <a:extLst>
              <a:ext uri="{FF2B5EF4-FFF2-40B4-BE49-F238E27FC236}">
                <a16:creationId xmlns:a16="http://schemas.microsoft.com/office/drawing/2014/main" id="{6FB63542-4746-E343-A118-ABBA105F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63338"/>
              </p:ext>
            </p:extLst>
          </p:nvPr>
        </p:nvGraphicFramePr>
        <p:xfrm>
          <a:off x="1143000" y="2514600"/>
          <a:ext cx="6629403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3">
                  <a:extLst>
                    <a:ext uri="{9D8B030D-6E8A-4147-A177-3AD203B41FA5}">
                      <a16:colId xmlns:a16="http://schemas.microsoft.com/office/drawing/2014/main" val="1660049164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08187696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63543523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12804327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775574671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24938718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4120277028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837709840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852967795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3657071298"/>
                    </a:ext>
                  </a:extLst>
                </a:gridCol>
                <a:gridCol w="602673">
                  <a:extLst>
                    <a:ext uri="{9D8B030D-6E8A-4147-A177-3AD203B41FA5}">
                      <a16:colId xmlns:a16="http://schemas.microsoft.com/office/drawing/2014/main" val="2742375696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9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Regs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1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C24A00-3D9B-CC48-9F0E-61953E7505CE}"/>
              </a:ext>
            </a:extLst>
          </p:cNvPr>
          <p:cNvSpPr txBox="1"/>
          <p:nvPr/>
        </p:nvSpPr>
        <p:spPr>
          <a:xfrm>
            <a:off x="1048533" y="4971871"/>
            <a:ext cx="707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With hardware improvement, only 1 stall needed for branch taken.</a:t>
            </a:r>
          </a:p>
          <a:p>
            <a:r>
              <a:rPr lang="en-US" sz="1800" dirty="0"/>
              <a:t>The stall cycle(s) caused by branch taken is commonly referred to as “</a:t>
            </a:r>
            <a:r>
              <a:rPr lang="en-US" sz="1800" dirty="0">
                <a:solidFill>
                  <a:srgbClr val="C00000"/>
                </a:solidFill>
              </a:rPr>
              <a:t>Branch Penalty</a:t>
            </a:r>
            <a:r>
              <a:rPr lang="en-US" sz="1800" dirty="0"/>
              <a:t>”. With easy solution, branch penalty is 2 cycles. With improved/better solution, the branch penalty is 1 cycle.</a:t>
            </a:r>
          </a:p>
        </p:txBody>
      </p:sp>
    </p:spTree>
    <p:extLst>
      <p:ext uri="{BB962C8B-B14F-4D97-AF65-F5344CB8AC3E}">
        <p14:creationId xmlns:p14="http://schemas.microsoft.com/office/powerpoint/2010/main" val="394442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revised datapath to resolve control hazard" title="Figure">
            <a:extLst>
              <a:ext uri="{FF2B5EF4-FFF2-40B4-BE49-F238E27FC236}">
                <a16:creationId xmlns:a16="http://schemas.microsoft.com/office/drawing/2014/main" id="{D01BE7B8-282A-2B45-BA5C-73183A88046A}"/>
              </a:ext>
            </a:extLst>
          </p:cNvPr>
          <p:cNvGrpSpPr/>
          <p:nvPr/>
        </p:nvGrpSpPr>
        <p:grpSpPr>
          <a:xfrm>
            <a:off x="990600" y="1524000"/>
            <a:ext cx="7637253" cy="3657600"/>
            <a:chOff x="990600" y="1524000"/>
            <a:chExt cx="7637253" cy="3657600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CFA9A03F-E4FD-744A-A258-3B002AF1A8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0" b="48209"/>
            <a:stretch/>
          </p:blipFill>
          <p:spPr>
            <a:xfrm>
              <a:off x="990600" y="1524000"/>
              <a:ext cx="7637253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CCEF6-098C-D349-A62A-3AA140A91E67}"/>
                </a:ext>
              </a:extLst>
            </p:cNvPr>
            <p:cNvSpPr/>
            <p:nvPr/>
          </p:nvSpPr>
          <p:spPr>
            <a:xfrm>
              <a:off x="3581400" y="2590800"/>
              <a:ext cx="533400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636D3-30A9-4D42-807F-0C77876C0B4C}"/>
                </a:ext>
              </a:extLst>
            </p:cNvPr>
            <p:cNvSpPr/>
            <p:nvPr/>
          </p:nvSpPr>
          <p:spPr>
            <a:xfrm>
              <a:off x="4267200" y="3302696"/>
              <a:ext cx="77243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696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1566</Words>
  <Application>Microsoft Macintosh PowerPoint</Application>
  <PresentationFormat>On-screen Show (4:3)</PresentationFormat>
  <Paragraphs>291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Lucida Console</vt:lpstr>
      <vt:lpstr>Times New Roman</vt:lpstr>
      <vt:lpstr>Default Design</vt:lpstr>
      <vt:lpstr>Lecture 7d: Control Hazards  </vt:lpstr>
      <vt:lpstr>Lecture 7d: Control Hazards </vt:lpstr>
      <vt:lpstr>Control Hazards</vt:lpstr>
      <vt:lpstr>Example</vt:lpstr>
      <vt:lpstr>Easy Solution: branch not taken </vt:lpstr>
      <vt:lpstr>Easy Solution: branch taken</vt:lpstr>
      <vt:lpstr>PowerPoint Presentation</vt:lpstr>
      <vt:lpstr>Better Solution: branch taken</vt:lpstr>
      <vt:lpstr>PowerPoint Presentation</vt:lpstr>
      <vt:lpstr>Better Solution: branch not taken </vt:lpstr>
      <vt:lpstr>Reducing Branch Penalty: Summary</vt:lpstr>
      <vt:lpstr> Branch Prediction</vt:lpstr>
      <vt:lpstr>Data Hazards for Branches</vt:lpstr>
      <vt:lpstr>Pipeline Performance</vt:lpstr>
      <vt:lpstr>Pipeline Performance -- Example</vt:lpstr>
      <vt:lpstr>Pipeline Performance -- Solution</vt:lpstr>
      <vt:lpstr>Pipeline Performance -- Solution</vt:lpstr>
      <vt:lpstr>Pipeline Summary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lyang</dc:creator>
  <cp:lastModifiedBy>Microsoft Office User</cp:lastModifiedBy>
  <cp:revision>60</cp:revision>
  <dcterms:created xsi:type="dcterms:W3CDTF">2003-08-14T21:54:45Z</dcterms:created>
  <dcterms:modified xsi:type="dcterms:W3CDTF">2021-06-02T15:22:19Z</dcterms:modified>
</cp:coreProperties>
</file>