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9" r:id="rId2"/>
    <p:sldId id="334" r:id="rId3"/>
    <p:sldId id="257" r:id="rId4"/>
    <p:sldId id="286" r:id="rId5"/>
    <p:sldId id="336" r:id="rId6"/>
    <p:sldId id="335" r:id="rId7"/>
    <p:sldId id="260" r:id="rId8"/>
    <p:sldId id="284" r:id="rId9"/>
    <p:sldId id="287" r:id="rId10"/>
    <p:sldId id="33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38" r:id="rId19"/>
    <p:sldId id="30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1"/>
    <p:restoredTop sz="90959"/>
  </p:normalViewPr>
  <p:slideViewPr>
    <p:cSldViewPr>
      <p:cViewPr varScale="1">
        <p:scale>
          <a:sx n="99" d="100"/>
          <a:sy n="99" d="100"/>
        </p:scale>
        <p:origin x="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B022FC-5AF7-4576-9179-70913A416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4477DEF-9D1A-4B97-8880-D013656B73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B0B81C-2797-5741-B33F-481D0DC3B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B6117FF-5CDE-45FE-8B2E-6CF9C5B087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814E3BC-02E9-4BC2-A242-2D31491A78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81B3502-107F-4882-BFBA-0209AB23F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A2BE9-2CF4-1847-BA4D-0A4B2D354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A04D4DE-A2B1-E546-BB55-C4D145193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FFB0D6-C3C9-3647-A533-30854039B7B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757537B-C6C9-5945-BBB1-91FC4E13E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73E94DA-1ECE-924C-9F7A-AAE32F47C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AD211AD-17CC-3246-B4E7-D7F843387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705107-2307-3F4E-AB92-CE5EE3465A7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166708F-5D9F-B04A-9F0F-5EFFD34E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86C2049-A4D5-7C42-886A-30BCEEC5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D5F4E29-9CD2-3848-92C8-78A1765F2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A8573E-8E8C-7143-BC75-1C13316CAC0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E046931-DA4B-E744-B2D6-A45F3A72E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9B57F34-7464-A34E-ADB9-0968C350D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766F443-AD69-8343-ABB9-9E38C4CAE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8C48B6-0400-B645-9CCC-90A3DFD2570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5BFCEC6-F26F-1D44-B220-31CA95292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181712-D8BB-FA4C-83B5-9570E7D09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DF7DF69-3BAD-6948-B305-269596A23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302E49-1A7E-3440-BB24-2D12E86A9784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C8FEE7C-4365-F840-A274-C5B3A9C52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2970A43-33C6-9B4F-8E88-1B44A6C8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E8D8024-AC2C-3140-AE40-DFE55A2C7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233811-ECB7-9D48-8D82-2B593B31581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EABD77D-D879-3D47-A90C-C7605E62A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D2A80E4-993E-934C-AE2D-390840520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7821E88-719B-604A-BFE0-E61BBDA8A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8215F8-9641-B14E-90C9-DB57529B1EB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7327F62-BE18-B145-861C-916E9B2DB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75258FE-0131-A642-B0B4-16B7D6A6A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E90759F-22CA-304F-A79A-B2619E43B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560FCE-BDE3-9742-A81F-9F8708CFEA0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2A999FD-58BD-F145-AF8A-53AE7A0D6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3D6424A-3E0D-4F4F-8D92-A7DCB78E8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B2BF67E-79D5-0446-A410-B2772E6CF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83E390-494D-9F41-9DB5-38719C0E4E17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A8C5B98-D025-944F-AEC8-3EC71E78F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7E4D85-2AE7-DC4A-858C-D76C8BB29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983BE54-50C6-954B-8ADE-A2FBA489D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5FA38-7C3F-9844-848D-C170F7BF4FE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18F976B-4982-8544-B813-E8A445B86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80A6C6F-2E03-ED43-AF1E-82EA1AD60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B08C18-9855-B14F-BE52-EB69B6827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EC0557-8B45-3743-9FE3-B53ADBBC0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BFD0DD-C100-7047-980A-0C40BCC7C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CF0E4-3859-7E4E-90AD-8ADE1BB31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2126B4-DFAD-494D-8AAD-54430385D0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793C68-32D2-3046-9887-EAA6138C7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CD82A9-0CF5-4D4B-9290-A9D130601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D64F-9E36-1743-A0F3-FD1BEA9B2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3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93F1C3-60FD-8145-9E36-BEB60D511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92EE3-9D0B-414D-9C38-3B6CC68C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3B452-B533-7148-9E53-FB4C5ECAA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E072-34E1-1449-A288-44EC9C12A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94F44-E279-EE4D-9943-2BDECE418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93355-7772-AF47-A668-7A7BD0E88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B6FD77-00BC-5643-8370-E8D18D793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D0557-5DB1-8C4E-A510-5540DB33F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7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7FD23F-5096-4747-9E46-7A06D59C3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E91055-702B-D44A-877B-EFFC205B1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CC904D-024B-B143-8F92-2AE904340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C870-3CEE-2F43-B55C-CF05F11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1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A15D4-3DCD-3E46-868B-09648702B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E2452-5505-FA4D-B165-78E0E19DA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6C518-1DEF-154F-BD8F-2799D684D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4E0E-F56C-254D-842A-3A5995E80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A357BD-0AEF-0449-AF03-83C09C0CD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EAD406-BAFB-004F-9C5A-3474C9E42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7197BC-17CD-D04F-8080-BE695E8C1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5AE1-9EF7-9D4E-BCCB-8CF107905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6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D2E412-5168-E64A-8CDA-149A73725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700D7F-DF82-AF4A-A2BA-E94388C33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FEC0E6-D36D-1943-821E-8ED8AE078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D744-96ED-B442-8BAC-02ACF50E3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3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934061-FE53-2F46-9B9D-87263AE63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A94890-5633-6145-8B68-F2BB4319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788172-50CA-C545-B55C-5BC47BEAE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0D49-5BE9-F349-B9C0-C100F8723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3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2D781-1FE9-6247-A1CB-9C94B6519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D1169-D8C0-604F-A120-66F986DDB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EF12F-9CE8-C547-9FCE-BA017AA01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5A37-3337-D342-921D-118038FC8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FB36-FD6C-E04F-BED5-115A8675C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E554E-90B0-854E-AE9A-BE3644D90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AC42C-DD46-9941-8CDF-E99D87B72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4D650-77A5-0B44-B57A-404FF56C0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8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4295EA-4B10-A042-8527-853618AD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ECB841-9A4A-A84F-AE95-CBBA229F1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0B31CE-44B3-4F3A-BD93-4B1E18D598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42CA66-61A4-4A85-8305-FA80F7C61B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C248F6-5B0D-4515-A75F-3E3F6C1B95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6D99000-8AEB-D146-85CD-921529A35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8a-CacheBasics/0_hq31w16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8: Memory 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8a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80C7-1E2A-DC48-8285-A6DDAB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486E-1B6D-A74B-A238-54EDA765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r>
              <a:rPr lang="en-US" sz="2400" dirty="0"/>
              <a:t>Assume we have a direct-mapped cache with 16 blocks, each block is one word.</a:t>
            </a:r>
          </a:p>
          <a:p>
            <a:r>
              <a:rPr lang="en-US" sz="2400" dirty="0"/>
              <a:t>Memory address is byte based. Assume memory address is 8-bit long. </a:t>
            </a:r>
          </a:p>
          <a:p>
            <a:r>
              <a:rPr lang="en-US" sz="2400" dirty="0"/>
              <a:t>What cache block address will each of the following memory addresses map to? </a:t>
            </a:r>
            <a:r>
              <a:rPr lang="en-US" sz="2000" dirty="0"/>
              <a:t>(note: memory is byte-addressed.)</a:t>
            </a:r>
            <a:endParaRPr lang="en-US" sz="2800" dirty="0"/>
          </a:p>
          <a:p>
            <a:pPr marL="0" indent="0">
              <a:buNone/>
            </a:pPr>
            <a:r>
              <a:rPr lang="en-US" sz="3600" dirty="0"/>
              <a:t> 	</a:t>
            </a:r>
            <a:r>
              <a:rPr lang="en-US" sz="2400" dirty="0">
                <a:solidFill>
                  <a:srgbClr val="0070C0"/>
                </a:solidFill>
              </a:rPr>
              <a:t>00111000,	11001100,	10111000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/>
              <a:t>Can we map the following address to the cache? Why or why not?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>
                <a:solidFill>
                  <a:srgbClr val="00B050"/>
                </a:solidFill>
              </a:rPr>
              <a:t>00111010,	11001111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99691-C684-AF4F-9DE2-D36A3A4DB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Tags and Valid Bit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AE286FD-680C-3940-ADFC-BA7FBA1CA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1662" y="12954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How do we know which particular block is currently stored in a cache location?</a:t>
            </a:r>
          </a:p>
          <a:p>
            <a:pPr lvl="1" eaLnBrk="1" hangingPunct="1"/>
            <a:r>
              <a:rPr lang="en-US" altLang="en-US" sz="2400" dirty="0"/>
              <a:t>Store block address as well as the data</a:t>
            </a:r>
          </a:p>
          <a:p>
            <a:pPr lvl="2" eaLnBrk="1" hangingPunct="1"/>
            <a:r>
              <a:rPr lang="en-US" altLang="en-US" sz="2000" dirty="0"/>
              <a:t>Actually, only need to store the high-order bits</a:t>
            </a:r>
          </a:p>
          <a:p>
            <a:pPr lvl="2" eaLnBrk="1" hangingPunct="1"/>
            <a:r>
              <a:rPr lang="en-US" altLang="en-US" sz="2000" dirty="0"/>
              <a:t>Lower bits of the address is the same as the cache address</a:t>
            </a:r>
          </a:p>
          <a:p>
            <a:pPr lvl="1" eaLnBrk="1" hangingPunct="1"/>
            <a:r>
              <a:rPr lang="en-US" altLang="en-US" sz="2400" dirty="0">
                <a:solidFill>
                  <a:srgbClr val="C00000"/>
                </a:solidFill>
              </a:rPr>
              <a:t>Tag</a:t>
            </a:r>
            <a:r>
              <a:rPr lang="en-US" altLang="en-US" sz="2400" dirty="0"/>
              <a:t>: the high/left part of the memory address stored in the cache along with the cached data</a:t>
            </a:r>
          </a:p>
          <a:p>
            <a:pPr eaLnBrk="1" hangingPunct="1"/>
            <a:r>
              <a:rPr lang="en-US" altLang="en-US" sz="2800" dirty="0"/>
              <a:t>What if there is no data in a location?</a:t>
            </a:r>
          </a:p>
          <a:p>
            <a:pPr lvl="1" eaLnBrk="1" hangingPunct="1"/>
            <a:r>
              <a:rPr lang="en-US" altLang="en-US" sz="2400" dirty="0">
                <a:solidFill>
                  <a:srgbClr val="C00000"/>
                </a:solidFill>
              </a:rPr>
              <a:t>Valid bit</a:t>
            </a:r>
            <a:r>
              <a:rPr lang="en-US" altLang="en-US" sz="2400" dirty="0"/>
              <a:t>: 1 = present, 0 = not present</a:t>
            </a:r>
          </a:p>
          <a:p>
            <a:pPr lvl="2" eaLnBrk="1" hangingPunct="1"/>
            <a:r>
              <a:rPr lang="en-US" altLang="en-US" sz="2000" dirty="0"/>
              <a:t>Initially 0</a:t>
            </a:r>
            <a:endParaRPr lang="en-A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E67D87F-0D5C-794F-B94D-3323000F7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 Example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EFD186-E16A-8049-9AAB-419838342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10779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Cache organization: 8-blocks, 1 word/block, direct mapped</a:t>
            </a:r>
          </a:p>
          <a:p>
            <a:pPr eaLnBrk="1" hangingPunct="1"/>
            <a:r>
              <a:rPr lang="en-US" altLang="en-US" sz="2400" dirty="0"/>
              <a:t>Initial state of the cache:</a:t>
            </a:r>
            <a:endParaRPr lang="en-AU" altLang="en-US" sz="2800" dirty="0"/>
          </a:p>
        </p:txBody>
      </p:sp>
      <p:graphicFrame>
        <p:nvGraphicFramePr>
          <p:cNvPr id="39940" name="Group 4" descr="Cache state 0" title="Table">
            <a:extLst>
              <a:ext uri="{FF2B5EF4-FFF2-40B4-BE49-F238E27FC236}">
                <a16:creationId xmlns:a16="http://schemas.microsoft.com/office/drawing/2014/main" id="{ACA71F0E-03A6-4505-BE83-A8E7D68B2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82012"/>
              </p:ext>
            </p:extLst>
          </p:nvPr>
        </p:nvGraphicFramePr>
        <p:xfrm>
          <a:off x="1524000" y="2678113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6A6A34F-FCBA-0649-BFA6-FC926C7B8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 Example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1987" name="Group 3" descr="cache state 1" title="table">
            <a:extLst>
              <a:ext uri="{FF2B5EF4-FFF2-40B4-BE49-F238E27FC236}">
                <a16:creationId xmlns:a16="http://schemas.microsoft.com/office/drawing/2014/main" id="{EB625092-CAC7-48E6-9430-D3404D27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09646"/>
              </p:ext>
            </p:extLst>
          </p:nvPr>
        </p:nvGraphicFramePr>
        <p:xfrm>
          <a:off x="1219200" y="2819400"/>
          <a:ext cx="5614986" cy="3292002"/>
        </p:xfrm>
        <a:graphic>
          <a:graphicData uri="http://schemas.openxmlformats.org/drawingml/2006/table">
            <a:tbl>
              <a:tblPr/>
              <a:tblGrid>
                <a:gridCol w="9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Mem[10110]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2039" name="Group 55" descr="cache request 1" title="Table">
            <a:extLst>
              <a:ext uri="{FF2B5EF4-FFF2-40B4-BE49-F238E27FC236}">
                <a16:creationId xmlns:a16="http://schemas.microsoft.com/office/drawing/2014/main" id="{EEA23AFC-292A-4161-80E1-489AD12A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91820"/>
              </p:ext>
            </p:extLst>
          </p:nvPr>
        </p:nvGraphicFramePr>
        <p:xfrm>
          <a:off x="1219200" y="1542995"/>
          <a:ext cx="5791199" cy="731600"/>
        </p:xfrm>
        <a:graphic>
          <a:graphicData uri="http://schemas.openxmlformats.org/drawingml/2006/table">
            <a:tbl>
              <a:tblPr/>
              <a:tblGrid>
                <a:gridCol w="159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D0ABDD-2796-FE43-9C39-59672CEDF9C3}"/>
              </a:ext>
            </a:extLst>
          </p:cNvPr>
          <p:cNvSpPr txBox="1"/>
          <p:nvPr/>
        </p:nvSpPr>
        <p:spPr>
          <a:xfrm>
            <a:off x="7162800" y="1585629"/>
            <a:ext cx="164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Access a word in cache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711DA-A360-A144-9738-4C628417CF6A}"/>
              </a:ext>
            </a:extLst>
          </p:cNvPr>
          <p:cNvSpPr txBox="1"/>
          <p:nvPr/>
        </p:nvSpPr>
        <p:spPr>
          <a:xfrm>
            <a:off x="7010400" y="3352800"/>
            <a:ext cx="179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Miss, read from memory and then put it to cache, per temporal locality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26FE72E-09C0-6646-8A1F-1E4146548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 Example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4035" name="Group 3" descr="Cache state 2" title="Table">
            <a:extLst>
              <a:ext uri="{FF2B5EF4-FFF2-40B4-BE49-F238E27FC236}">
                <a16:creationId xmlns:a16="http://schemas.microsoft.com/office/drawing/2014/main" id="{3842BFD9-82D2-4E79-9347-1AC52327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88734"/>
              </p:ext>
            </p:extLst>
          </p:nvPr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104" name="Group 72" descr="Cache request 2" title="Table">
            <a:extLst>
              <a:ext uri="{FF2B5EF4-FFF2-40B4-BE49-F238E27FC236}">
                <a16:creationId xmlns:a16="http://schemas.microsoft.com/office/drawing/2014/main" id="{79E5CC16-D2C1-47B6-9BC4-BC3349DB3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93959"/>
              </p:ext>
            </p:extLst>
          </p:nvPr>
        </p:nvGraphicFramePr>
        <p:xfrm>
          <a:off x="1547813" y="150495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DD1A3C-A26F-CF46-AC68-68CD6571DAAE}"/>
              </a:ext>
            </a:extLst>
          </p:cNvPr>
          <p:cNvSpPr txBox="1"/>
          <p:nvPr/>
        </p:nvSpPr>
        <p:spPr>
          <a:xfrm>
            <a:off x="7772400" y="147652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one more word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D77E2-5C99-2749-929B-8199BAB86EED}"/>
              </a:ext>
            </a:extLst>
          </p:cNvPr>
          <p:cNvSpPr txBox="1"/>
          <p:nvPr/>
        </p:nvSpPr>
        <p:spPr>
          <a:xfrm>
            <a:off x="7746609" y="364708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Miss, and update cache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48BBC9-2521-5043-BFC1-AB14007B4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Cache Example</a:t>
            </a:r>
            <a:endParaRPr lang="en-AU" altLang="en-US" sz="4000" dirty="0"/>
          </a:p>
        </p:txBody>
      </p:sp>
      <p:graphicFrame>
        <p:nvGraphicFramePr>
          <p:cNvPr id="46083" name="Group 3" descr="cache state 3" title="table">
            <a:extLst>
              <a:ext uri="{FF2B5EF4-FFF2-40B4-BE49-F238E27FC236}">
                <a16:creationId xmlns:a16="http://schemas.microsoft.com/office/drawing/2014/main" id="{F1D12FBC-11BE-4F7C-BCFB-885D76B4B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04582"/>
              </p:ext>
            </p:extLst>
          </p:nvPr>
        </p:nvGraphicFramePr>
        <p:xfrm>
          <a:off x="1250031" y="2895600"/>
          <a:ext cx="5714998" cy="3292479"/>
        </p:xfrm>
        <a:graphic>
          <a:graphicData uri="http://schemas.openxmlformats.org/drawingml/2006/table">
            <a:tbl>
              <a:tblPr/>
              <a:tblGrid>
                <a:gridCol w="101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6135" name="Group 55" descr="cache request 3" title="Table">
            <a:extLst>
              <a:ext uri="{FF2B5EF4-FFF2-40B4-BE49-F238E27FC236}">
                <a16:creationId xmlns:a16="http://schemas.microsoft.com/office/drawing/2014/main" id="{D51BB1D8-A135-4C0F-AF89-D90F739B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2939"/>
              </p:ext>
            </p:extLst>
          </p:nvPr>
        </p:nvGraphicFramePr>
        <p:xfrm>
          <a:off x="1250031" y="1364566"/>
          <a:ext cx="5714999" cy="1096998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EC06FB-DA51-2C48-AFE8-D63FA571F9E4}"/>
              </a:ext>
            </a:extLst>
          </p:cNvPr>
          <p:cNvSpPr/>
          <p:nvPr/>
        </p:nvSpPr>
        <p:spPr>
          <a:xfrm>
            <a:off x="7162800" y="1371600"/>
            <a:ext cx="1674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two more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3996B-1C0F-1447-BFED-DE8AB8F7016B}"/>
              </a:ext>
            </a:extLst>
          </p:cNvPr>
          <p:cNvSpPr/>
          <p:nvPr/>
        </p:nvSpPr>
        <p:spPr>
          <a:xfrm>
            <a:off x="6965029" y="3657600"/>
            <a:ext cx="1674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Hit, read from cache directly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834BF02-C4A1-1F4E-A6B5-313E30E74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 Example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8131" name="Group 3" descr="cache state 4" title="table">
            <a:extLst>
              <a:ext uri="{FF2B5EF4-FFF2-40B4-BE49-F238E27FC236}">
                <a16:creationId xmlns:a16="http://schemas.microsoft.com/office/drawing/2014/main" id="{C36AC001-E4A8-4854-A3EC-7E036FCC2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15249"/>
              </p:ext>
            </p:extLst>
          </p:nvPr>
        </p:nvGraphicFramePr>
        <p:xfrm>
          <a:off x="1054893" y="2924174"/>
          <a:ext cx="6096000" cy="3321054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8183" name="Group 55" descr="Cache request 4" title="Table">
            <a:extLst>
              <a:ext uri="{FF2B5EF4-FFF2-40B4-BE49-F238E27FC236}">
                <a16:creationId xmlns:a16="http://schemas.microsoft.com/office/drawing/2014/main" id="{D8121131-3CD8-4950-A11E-59163BA4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44194"/>
              </p:ext>
            </p:extLst>
          </p:nvPr>
        </p:nvGraphicFramePr>
        <p:xfrm>
          <a:off x="1066800" y="1301749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E769BB-A0D4-6447-BBC4-74E98F3AB306}"/>
              </a:ext>
            </a:extLst>
          </p:cNvPr>
          <p:cNvSpPr/>
          <p:nvPr/>
        </p:nvSpPr>
        <p:spPr>
          <a:xfrm>
            <a:off x="7162800" y="1371600"/>
            <a:ext cx="1674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more accesses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880F1-B221-4A46-8D29-705A3D9C76C8}"/>
              </a:ext>
            </a:extLst>
          </p:cNvPr>
          <p:cNvSpPr/>
          <p:nvPr/>
        </p:nvSpPr>
        <p:spPr>
          <a:xfrm>
            <a:off x="7162800" y="3657600"/>
            <a:ext cx="1674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Updated cache content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782D019-D248-0D46-A738-54ECB9C9C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Implementation of Direct-mapped Cache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grpSp>
        <p:nvGrpSpPr>
          <p:cNvPr id="7" name="Group 6" descr="Direct-mapped cache with annotation" title="Figure">
            <a:extLst>
              <a:ext uri="{FF2B5EF4-FFF2-40B4-BE49-F238E27FC236}">
                <a16:creationId xmlns:a16="http://schemas.microsoft.com/office/drawing/2014/main" id="{96CC049C-E372-9D48-A3D5-663EC7011726}"/>
              </a:ext>
            </a:extLst>
          </p:cNvPr>
          <p:cNvGrpSpPr/>
          <p:nvPr/>
        </p:nvGrpSpPr>
        <p:grpSpPr>
          <a:xfrm>
            <a:off x="304800" y="1295400"/>
            <a:ext cx="8382000" cy="5221307"/>
            <a:chOff x="304800" y="1295400"/>
            <a:chExt cx="8382000" cy="5221307"/>
          </a:xfrm>
        </p:grpSpPr>
        <p:pic>
          <p:nvPicPr>
            <p:cNvPr id="40963" name="Picture 3" descr="Cache implementation" title="Figure">
              <a:extLst>
                <a:ext uri="{FF2B5EF4-FFF2-40B4-BE49-F238E27FC236}">
                  <a16:creationId xmlns:a16="http://schemas.microsoft.com/office/drawing/2014/main" id="{7C802250-0463-A240-8FBD-7779860B6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295400"/>
              <a:ext cx="5040313" cy="497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66362F11-A308-8D43-A77B-3AB3071DC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5562600"/>
              <a:ext cx="23622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</a:rPr>
                <a:t>A 4KB cache 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1800" dirty="0"/>
                <a:t>(each block is 1 word, so total 1K blocks) 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74ABEA-3C10-624A-88B9-01C3DDE13BC3}"/>
                </a:ext>
              </a:extLst>
            </p:cNvPr>
            <p:cNvSpPr txBox="1"/>
            <p:nvPr/>
          </p:nvSpPr>
          <p:spPr>
            <a:xfrm>
              <a:off x="304800" y="2057400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Hit =1</a:t>
              </a:r>
            </a:p>
            <a:p>
              <a:r>
                <a:rPr lang="en-US" sz="1400" dirty="0"/>
                <a:t>if Valid=1 &amp;&amp; tag==</a:t>
              </a:r>
              <a:r>
                <a:rPr lang="en-US" sz="1400" dirty="0" err="1"/>
                <a:t>upper_addr</a:t>
              </a:r>
              <a:endParaRPr lang="en-US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DBE4B1-8C56-814A-9548-C534F8B1A6C3}"/>
                </a:ext>
              </a:extLst>
            </p:cNvPr>
            <p:cNvSpPr txBox="1"/>
            <p:nvPr/>
          </p:nvSpPr>
          <p:spPr>
            <a:xfrm>
              <a:off x="6934200" y="1905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Data found </a:t>
              </a:r>
              <a:r>
                <a:rPr lang="en-US" sz="1800" dirty="0"/>
                <a:t>in cache if hit ==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B90B3E-545C-1747-901C-2C47FFD07F84}"/>
                </a:ext>
              </a:extLst>
            </p:cNvPr>
            <p:cNvSpPr txBox="1"/>
            <p:nvPr/>
          </p:nvSpPr>
          <p:spPr>
            <a:xfrm>
              <a:off x="5657235" y="1321952"/>
              <a:ext cx="2082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32-bit memory address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346D9C-2A0D-3746-BA7E-D884A4120281}"/>
                </a:ext>
              </a:extLst>
            </p:cNvPr>
            <p:cNvCxnSpPr/>
            <p:nvPr/>
          </p:nvCxnSpPr>
          <p:spPr>
            <a:xfrm flipH="1">
              <a:off x="5657235" y="1660506"/>
              <a:ext cx="514965" cy="24449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7916-F4FF-5146-971D-3C8EC24B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Hit and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D2E3-9076-8C4D-8F68-95BF9AB8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05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hit:  </a:t>
            </a:r>
            <a:r>
              <a:rPr lang="en-US" altLang="en-US" sz="2800" dirty="0"/>
              <a:t>data requested found in cache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Data is sent from cache to processor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This makes it possible for the memory (IM/DM) read in 1 cycle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miss</a:t>
            </a:r>
            <a:r>
              <a:rPr lang="en-US" altLang="en-US" sz="2800" dirty="0"/>
              <a:t>:  data requested is not cache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 case of cache miss, the pipeline will be stalled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Read data from the memory (many more cycles)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Put it in cache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According to temporal locality, if a data is accessed, likely it will be used again soon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Send to the processor </a:t>
            </a:r>
            <a:r>
              <a:rPr lang="en-US" altLang="en-US" sz="2400" dirty="0" err="1"/>
              <a:t>datapath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Cache miss penalty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Much larger than pipeline hazard penalty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example:  10-20 cycles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2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E972D47-6022-A949-BF85-6F21F1F6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458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  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B08EE2-AE98-1B49-B9DF-FA281515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458" y="1447800"/>
            <a:ext cx="818974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itchFamily="2" charset="2"/>
              </a:rPr>
              <a:t>The fastest (also smallest due to cost) is closest to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itchFamily="2" charset="2"/>
              </a:rPr>
              <a:t>Larger (and cheaper) memory in lower 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itchFamily="2" charset="2"/>
              </a:rPr>
              <a:t>Caching, a strategy that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itchFamily="2" charset="2"/>
              </a:rPr>
              <a:t>views the memory as the largest 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itchFamily="2" charset="2"/>
              </a:rPr>
              <a:t>accesses via the fastest one first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2" charset="2"/>
              </a:rPr>
              <a:t>Concepts of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Principle of locality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Programs use a small part of the memory space frequently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Direct-mapped cache principles and organization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747B-626B-E94B-B83E-B2E927AE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8: Memory Hierarchy</a:t>
            </a:r>
          </a:p>
        </p:txBody>
      </p:sp>
      <p:grpSp>
        <p:nvGrpSpPr>
          <p:cNvPr id="3" name="Group 2" descr="Abstraction" title="Figure">
            <a:extLst>
              <a:ext uri="{FF2B5EF4-FFF2-40B4-BE49-F238E27FC236}">
                <a16:creationId xmlns:a16="http://schemas.microsoft.com/office/drawing/2014/main" id="{21CFBBD9-984D-8849-B5A5-D6939F59C844}"/>
              </a:ext>
            </a:extLst>
          </p:cNvPr>
          <p:cNvGrpSpPr/>
          <p:nvPr/>
        </p:nvGrpSpPr>
        <p:grpSpPr>
          <a:xfrm>
            <a:off x="352425" y="1538498"/>
            <a:ext cx="8254001" cy="4807385"/>
            <a:chOff x="352425" y="1538498"/>
            <a:chExt cx="8254001" cy="4807385"/>
          </a:xfrm>
        </p:grpSpPr>
        <p:pic>
          <p:nvPicPr>
            <p:cNvPr id="6" name="Picture 5" descr="Computer Abstraction" title="Figure">
              <a:extLst>
                <a:ext uri="{FF2B5EF4-FFF2-40B4-BE49-F238E27FC236}">
                  <a16:creationId xmlns:a16="http://schemas.microsoft.com/office/drawing/2014/main" id="{9396958A-4F02-5E4C-84D8-9EA26F740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" y="1538498"/>
              <a:ext cx="5400675" cy="480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949B4E-FD9A-C649-8E89-A597D138CAAC}"/>
                </a:ext>
              </a:extLst>
            </p:cNvPr>
            <p:cNvSpPr/>
            <p:nvPr/>
          </p:nvSpPr>
          <p:spPr>
            <a:xfrm>
              <a:off x="3657600" y="3429000"/>
              <a:ext cx="685800" cy="2286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A568A1B2-F9B3-0B49-92EB-C4795686BF6D}"/>
                </a:ext>
              </a:extLst>
            </p:cNvPr>
            <p:cNvSpPr/>
            <p:nvPr/>
          </p:nvSpPr>
          <p:spPr>
            <a:xfrm>
              <a:off x="4343401" y="4505641"/>
              <a:ext cx="1752600" cy="381000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 descr="Specific part of processor covered in this lecture" title="Note">
              <a:extLst>
                <a:ext uri="{FF2B5EF4-FFF2-40B4-BE49-F238E27FC236}">
                  <a16:creationId xmlns:a16="http://schemas.microsoft.com/office/drawing/2014/main" id="{1E4BA48D-C3D8-1447-B9B5-DEA0080CE318}"/>
                </a:ext>
              </a:extLst>
            </p:cNvPr>
            <p:cNvSpPr/>
            <p:nvPr/>
          </p:nvSpPr>
          <p:spPr>
            <a:xfrm>
              <a:off x="6101220" y="4143609"/>
              <a:ext cx="2505206" cy="110506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This lecture covers the Memory Organization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73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4462A6C-BF28-3A46-83CC-A587DB16F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Memory Components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8EF2054-4617-3243-8AA9-1BD48B12F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SRAM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value is stored  on a pair of inverting gates</a:t>
            </a:r>
          </a:p>
          <a:p>
            <a:pPr lvl="1" eaLnBrk="1" hangingPunct="1"/>
            <a:r>
              <a:rPr lang="en-US" altLang="en-US" sz="2000" dirty="0"/>
              <a:t>very fast but takes up more space than DRAM (4 to 6 transistors)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DRAM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value is stored as a charge on capacitor (must be refreshed)</a:t>
            </a:r>
          </a:p>
          <a:p>
            <a:pPr lvl="1" eaLnBrk="1" hangingPunct="1"/>
            <a:r>
              <a:rPr lang="en-US" altLang="en-US" sz="2000" dirty="0"/>
              <a:t>very small but slower than SRAM (factor of 5 to 10)</a:t>
            </a:r>
          </a:p>
          <a:p>
            <a:pPr eaLnBrk="1" hangingPunct="1"/>
            <a:endParaRPr lang="en-US" altLang="en-US" sz="2400" dirty="0"/>
          </a:p>
        </p:txBody>
      </p:sp>
      <p:grpSp>
        <p:nvGrpSpPr>
          <p:cNvPr id="2" name="Group 1" descr="SRAM and DRAM" title="Figure">
            <a:extLst>
              <a:ext uri="{FF2B5EF4-FFF2-40B4-BE49-F238E27FC236}">
                <a16:creationId xmlns:a16="http://schemas.microsoft.com/office/drawing/2014/main" id="{F44F2FCD-9AA5-0A4A-BEF5-D8D99DA0AC04}"/>
              </a:ext>
            </a:extLst>
          </p:cNvPr>
          <p:cNvGrpSpPr/>
          <p:nvPr/>
        </p:nvGrpSpPr>
        <p:grpSpPr>
          <a:xfrm>
            <a:off x="1000365" y="4279106"/>
            <a:ext cx="6825336" cy="1073150"/>
            <a:chOff x="1000365" y="4279106"/>
            <a:chExt cx="6825336" cy="1073150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FDBB3DB0-31A8-794D-A99B-24EE4460426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365" y="4480718"/>
              <a:ext cx="30257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807550A9-1339-DA4B-8431-776FD9AE134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638" y="4279106"/>
              <a:ext cx="3167063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287DA8D-2146-4749-B256-5C16B54A4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Memory Technology</a:t>
            </a:r>
            <a:endParaRPr lang="en-AU" altLang="en-US" sz="4000" dirty="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371919E-9E1D-F24B-938C-E7CD525CA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 Access time and Price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/>
              <a:t>Ideal memory: users want large and fast memories!</a:t>
            </a:r>
            <a:r>
              <a:rPr lang="en-US" altLang="en-US" dirty="0"/>
              <a:t> 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Access time of SRAM</a:t>
            </a:r>
          </a:p>
          <a:p>
            <a:pPr lvl="1" eaLnBrk="1" hangingPunct="1"/>
            <a:r>
              <a:rPr lang="en-US" altLang="en-US" sz="2400" dirty="0"/>
              <a:t>Capacity and cost/GB of disk</a:t>
            </a:r>
          </a:p>
        </p:txBody>
      </p:sp>
      <p:pic>
        <p:nvPicPr>
          <p:cNvPr id="11268" name="Picture 1" descr="Memory Technology" title="Table">
            <a:extLst>
              <a:ext uri="{FF2B5EF4-FFF2-40B4-BE49-F238E27FC236}">
                <a16:creationId xmlns:a16="http://schemas.microsoft.com/office/drawing/2014/main" id="{7595DCDE-D22E-A448-942A-83C1B973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086600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DF75-FDAA-034F-9A97-4A6C7BD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Memory Hierarchy: Current Technology</a:t>
            </a:r>
          </a:p>
        </p:txBody>
      </p:sp>
      <p:pic>
        <p:nvPicPr>
          <p:cNvPr id="4" name="Content Placeholder 3" descr="Memory Hierarchy" title="Figure">
            <a:extLst>
              <a:ext uri="{FF2B5EF4-FFF2-40B4-BE49-F238E27FC236}">
                <a16:creationId xmlns:a16="http://schemas.microsoft.com/office/drawing/2014/main" id="{0716745E-F985-BE4A-982C-0575441B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199"/>
            <a:ext cx="6477000" cy="42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66D-598A-7241-8E30-66FC72DE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978" y="609600"/>
            <a:ext cx="5943600" cy="53340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Lecture 8a: Basics of Cache</a:t>
            </a:r>
          </a:p>
        </p:txBody>
      </p:sp>
      <p:grpSp>
        <p:nvGrpSpPr>
          <p:cNvPr id="9" name="Group 8" descr="Memory Hierarchy - Cache" title="Figure">
            <a:extLst>
              <a:ext uri="{FF2B5EF4-FFF2-40B4-BE49-F238E27FC236}">
                <a16:creationId xmlns:a16="http://schemas.microsoft.com/office/drawing/2014/main" id="{45C121E8-4204-894C-86A1-000473861AF4}"/>
              </a:ext>
            </a:extLst>
          </p:cNvPr>
          <p:cNvGrpSpPr/>
          <p:nvPr/>
        </p:nvGrpSpPr>
        <p:grpSpPr>
          <a:xfrm>
            <a:off x="570978" y="1600200"/>
            <a:ext cx="7811022" cy="4191001"/>
            <a:chOff x="570978" y="1600200"/>
            <a:chExt cx="7811022" cy="4191001"/>
          </a:xfrm>
        </p:grpSpPr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48EF60B4-F129-5F41-8A28-9F781ABBC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" r="32183" b="1131"/>
            <a:stretch/>
          </p:blipFill>
          <p:spPr bwMode="auto">
            <a:xfrm>
              <a:off x="570978" y="1600200"/>
              <a:ext cx="4267200" cy="419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F13D4E-BB0E-3C44-B8D8-C260A7163B53}"/>
                </a:ext>
              </a:extLst>
            </p:cNvPr>
            <p:cNvSpPr/>
            <p:nvPr/>
          </p:nvSpPr>
          <p:spPr>
            <a:xfrm>
              <a:off x="1676400" y="2286000"/>
              <a:ext cx="25908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5D28ED00-D4F2-7249-A23A-EB9D6400B49D}"/>
                </a:ext>
              </a:extLst>
            </p:cNvPr>
            <p:cNvSpPr/>
            <p:nvPr/>
          </p:nvSpPr>
          <p:spPr>
            <a:xfrm>
              <a:off x="4267200" y="2552700"/>
              <a:ext cx="1219200" cy="152400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120A996-3C2A-A345-B818-BA73C023561D}"/>
                </a:ext>
              </a:extLst>
            </p:cNvPr>
            <p:cNvSpPr/>
            <p:nvPr/>
          </p:nvSpPr>
          <p:spPr>
            <a:xfrm>
              <a:off x="5486400" y="1752600"/>
              <a:ext cx="2895600" cy="182880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In this Module we will focus our discussions on cache. Lecture 8a on basics of cache and Lecture 8b on cache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80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C23B55-0399-2A40-89A1-1AD28DF5A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B5D79DA-59BD-FA4D-8FD6-FB2632D5D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Meaning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 safe place for hiding or storing things – Webster’s Dictionary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Level of the memory hierarchy between processor and main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Two issues: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How do we know if a data item is in the cache?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If it is, how do we find it?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Basic 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block:   </a:t>
            </a:r>
            <a:r>
              <a:rPr lang="en-US" altLang="en-US" sz="2400" dirty="0"/>
              <a:t>minimum unit of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hit:  </a:t>
            </a:r>
            <a:r>
              <a:rPr lang="en-US" altLang="en-US" sz="2400" dirty="0"/>
              <a:t>data requested is in the upper level (i.e. in cache)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miss</a:t>
            </a:r>
            <a:r>
              <a:rPr lang="en-US" altLang="en-US" sz="2400" dirty="0"/>
              <a:t>:  data requested is not in the upper level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E533FDE-129B-8640-9C19-16966BEF7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26" y="461889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Principles of Locality</a:t>
            </a:r>
            <a:br>
              <a:rPr lang="en-US" altLang="en-US" sz="3200" dirty="0">
                <a:solidFill>
                  <a:srgbClr val="FF0000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-- design foundation for Cache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D709605-7BCA-3C49-84BC-BA53057B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26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Temporal locality</a:t>
            </a:r>
          </a:p>
          <a:p>
            <a:pPr lvl="1"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400" dirty="0"/>
              <a:t>if an item is accessed, it will tend to be referenced again soon</a:t>
            </a:r>
          </a:p>
          <a:p>
            <a:pPr lvl="2"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000" dirty="0"/>
              <a:t>e.g. if x is accessed, x will likely be accessed soon so keep/put x in cache.</a:t>
            </a:r>
          </a:p>
          <a:p>
            <a:pPr marL="514350" lvl="1" indent="0" eaLnBrk="1" hangingPunct="1">
              <a:lnSpc>
                <a:spcPct val="80000"/>
              </a:lnSpc>
              <a:spcBef>
                <a:spcPts val="72"/>
              </a:spcBef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Spatial locality</a:t>
            </a:r>
          </a:p>
          <a:p>
            <a:pPr lvl="1"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400" dirty="0"/>
              <a:t>if an item is accessed, nearby items will tend to be referenced soon. </a:t>
            </a:r>
          </a:p>
          <a:p>
            <a:pPr lvl="2"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000" dirty="0"/>
              <a:t>e.g. if an instruction fetched, the instruction stored next to it will likely to be fetched. So put a block of consecutive instructions in cache likely will benefit.</a:t>
            </a:r>
          </a:p>
          <a:p>
            <a:pPr marL="914400" lvl="2" indent="0" eaLnBrk="1" hangingPunct="1">
              <a:lnSpc>
                <a:spcPct val="80000"/>
              </a:lnSpc>
              <a:spcBef>
                <a:spcPts val="72"/>
              </a:spcBef>
              <a:buNone/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  <a:spcBef>
                <a:spcPts val="72"/>
              </a:spcBef>
            </a:pPr>
            <a:r>
              <a:rPr lang="en-US" altLang="en-US" sz="2000" dirty="0"/>
              <a:t>e.g. </a:t>
            </a:r>
            <a:r>
              <a:rPr lang="en-US" altLang="en-US" sz="2000" dirty="0">
                <a:solidFill>
                  <a:srgbClr val="0070C0"/>
                </a:solidFill>
              </a:rPr>
              <a:t>for (</a:t>
            </a:r>
            <a:r>
              <a:rPr lang="en-US" altLang="en-US" sz="2000" dirty="0" err="1">
                <a:solidFill>
                  <a:srgbClr val="0070C0"/>
                </a:solidFill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 = 0; 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&lt; n; 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++) sum += a[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];  </a:t>
            </a:r>
          </a:p>
          <a:p>
            <a:pPr marL="514350" lvl="1" indent="0" eaLnBrk="1" hangingPunct="1">
              <a:lnSpc>
                <a:spcPct val="80000"/>
              </a:lnSpc>
              <a:spcBef>
                <a:spcPts val="72"/>
              </a:spcBef>
              <a:buNone/>
            </a:pPr>
            <a:r>
              <a:rPr lang="en-US" altLang="en-US" sz="2000" dirty="0"/>
              <a:t>	If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is accessed, likely a[i+1] will be accessed next. </a:t>
            </a:r>
          </a:p>
          <a:p>
            <a:pPr marL="514350" lvl="1" indent="0" eaLnBrk="1" hangingPunct="1">
              <a:lnSpc>
                <a:spcPct val="80000"/>
              </a:lnSpc>
              <a:spcBef>
                <a:spcPts val="72"/>
              </a:spcBef>
              <a:buNone/>
            </a:pPr>
            <a:r>
              <a:rPr lang="en-US" altLang="en-US" sz="2000" dirty="0"/>
              <a:t>	A block of consecutive data in cache likely will benefit.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 simple cache" title="Figure">
            <a:extLst>
              <a:ext uri="{FF2B5EF4-FFF2-40B4-BE49-F238E27FC236}">
                <a16:creationId xmlns:a16="http://schemas.microsoft.com/office/drawing/2014/main" id="{787F0ADF-3B3F-AE40-9D0E-F159E69B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126CE1BC-B4B9-E84C-8B08-DFFB31304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3501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 Simple, Direct Mapped Cache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968F47C-CA91-464A-9C63-0AC04A2E4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Block size: </a:t>
            </a:r>
            <a:r>
              <a:rPr lang="en-US" altLang="en-US" sz="2000" dirty="0">
                <a:solidFill>
                  <a:srgbClr val="C00000"/>
                </a:solidFill>
              </a:rPr>
              <a:t>one word</a:t>
            </a:r>
          </a:p>
          <a:p>
            <a:pPr eaLnBrk="1" hangingPunct="1"/>
            <a:r>
              <a:rPr lang="en-US" altLang="en-US" sz="2000" dirty="0"/>
              <a:t>Direct mapped: many to one mapping</a:t>
            </a:r>
          </a:p>
          <a:p>
            <a:pPr lvl="1" eaLnBrk="1" hangingPunct="1"/>
            <a:r>
              <a:rPr lang="en-US" altLang="en-US" sz="1600" dirty="0"/>
              <a:t>A low level data can only be mapped to one location in cache (only one choice)</a:t>
            </a:r>
          </a:p>
          <a:p>
            <a:pPr lvl="1" eaLnBrk="1" hangingPunct="1"/>
            <a:r>
              <a:rPr lang="en-US" altLang="en-US" sz="1600" dirty="0"/>
              <a:t>Different low level data may be mapped to the same location </a:t>
            </a:r>
          </a:p>
          <a:p>
            <a:pPr lvl="1" eaLnBrk="1" hangingPunct="1"/>
            <a:r>
              <a:rPr lang="en-US" altLang="en-US" sz="1800" dirty="0"/>
              <a:t>Location determined by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962E-ED13-7E49-843F-EC2553CC7F5A}"/>
              </a:ext>
            </a:extLst>
          </p:cNvPr>
          <p:cNvSpPr txBox="1"/>
          <p:nvPr/>
        </p:nvSpPr>
        <p:spPr>
          <a:xfrm>
            <a:off x="533400" y="3150296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dirty="0"/>
              <a:t>Cache address = </a:t>
            </a:r>
          </a:p>
          <a:p>
            <a:pPr eaLnBrk="1" hangingPunct="1"/>
            <a:r>
              <a:rPr lang="en-US" altLang="en-US" sz="1800" dirty="0"/>
              <a:t>(memory address) mod (#Blocks in cache)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# of blocks: in power of 2</a:t>
            </a:r>
          </a:p>
          <a:p>
            <a:pPr eaLnBrk="1" hangingPunct="1"/>
            <a:r>
              <a:rPr lang="en-US" altLang="en-US" sz="1800" dirty="0"/>
              <a:t>In this example:</a:t>
            </a:r>
          </a:p>
          <a:p>
            <a:pPr eaLnBrk="1" hangingPunct="1"/>
            <a:r>
              <a:rPr lang="en-US" altLang="en-US" sz="1800" dirty="0"/>
              <a:t>     Cache: 2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 blocks </a:t>
            </a:r>
          </a:p>
          <a:p>
            <a:pPr eaLnBrk="1" hangingPunct="1"/>
            <a:r>
              <a:rPr lang="en-US" altLang="en-US" sz="1800" dirty="0"/>
              <a:t>     </a:t>
            </a:r>
            <a:r>
              <a:rPr lang="en-US" altLang="en-US" sz="1800" dirty="0" err="1"/>
              <a:t>addr</a:t>
            </a:r>
            <a:r>
              <a:rPr lang="en-US" altLang="en-US" sz="1800" dirty="0"/>
              <a:t> mod 2</a:t>
            </a:r>
            <a:r>
              <a:rPr lang="en-US" altLang="en-US" sz="1800" baseline="30000" dirty="0"/>
              <a:t>3</a:t>
            </a:r>
          </a:p>
          <a:p>
            <a:pPr eaLnBrk="1" hangingPunct="1"/>
            <a:r>
              <a:rPr lang="en-US" altLang="en-US" sz="1800" dirty="0"/>
              <a:t>      </a:t>
            </a:r>
            <a:r>
              <a:rPr lang="en-US" altLang="en-US" sz="1800" dirty="0">
                <a:sym typeface="Wingdings" pitchFamily="2" charset="2"/>
              </a:rPr>
              <a:t> take last 3 bits in </a:t>
            </a:r>
            <a:r>
              <a:rPr lang="en-US" altLang="en-US" sz="1800" dirty="0" err="1">
                <a:sym typeface="Wingdings" pitchFamily="2" charset="2"/>
              </a:rPr>
              <a:t>addr</a:t>
            </a:r>
            <a:endParaRPr lang="en-US" altLang="en-US" sz="1800" dirty="0">
              <a:sym typeface="Wingdings" pitchFamily="2" charset="2"/>
            </a:endParaRPr>
          </a:p>
          <a:p>
            <a:pPr eaLnBrk="1" hangingPunct="1"/>
            <a:r>
              <a:rPr lang="en-US" altLang="en-US" sz="1800" dirty="0">
                <a:sym typeface="Wingdings" pitchFamily="2" charset="2"/>
              </a:rPr>
              <a:t>e.g. 11001 maps to 001.</a:t>
            </a:r>
          </a:p>
          <a:p>
            <a:pPr eaLnBrk="1" hangingPunct="1"/>
            <a:endParaRPr lang="en-US" altLang="en-US" sz="1800" dirty="0">
              <a:sym typeface="Wingdings" pitchFamily="2" charset="2"/>
            </a:endParaRPr>
          </a:p>
          <a:p>
            <a:pPr eaLnBrk="1" hangingPunct="1"/>
            <a:endParaRPr lang="en-US" altLang="en-US" sz="1800" dirty="0">
              <a:sym typeface="Wingdings" pitchFamily="2" charset="2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sym typeface="Wingdings" pitchFamily="2" charset="2"/>
              </a:rPr>
              <a:t>(assume memory address is word address)</a:t>
            </a:r>
            <a:endParaRPr lang="en-US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1187</Words>
  <Application>Microsoft Macintosh PowerPoint</Application>
  <PresentationFormat>On-screen Show (4:3)</PresentationFormat>
  <Paragraphs>303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Symbol</vt:lpstr>
      <vt:lpstr>Times New Roman</vt:lpstr>
      <vt:lpstr>Wingdings</vt:lpstr>
      <vt:lpstr>Default Design</vt:lpstr>
      <vt:lpstr>Lecture 8: Memory Hierarchy</vt:lpstr>
      <vt:lpstr>Lecture 8: Memory Hierarchy</vt:lpstr>
      <vt:lpstr>Memory Components</vt:lpstr>
      <vt:lpstr>Memory Technology</vt:lpstr>
      <vt:lpstr>Memory Hierarchy: Current Technology</vt:lpstr>
      <vt:lpstr>Lecture 8a: Basics of Cache</vt:lpstr>
      <vt:lpstr>Cache</vt:lpstr>
      <vt:lpstr>Principles of Locality -- design foundation for Cache</vt:lpstr>
      <vt:lpstr>A Simple, Direct Mapped Cache</vt:lpstr>
      <vt:lpstr>Practice</vt:lpstr>
      <vt:lpstr>Tags and Valid Bit</vt:lpstr>
      <vt:lpstr>Cache Example</vt:lpstr>
      <vt:lpstr>Cache Example</vt:lpstr>
      <vt:lpstr>Cache Example</vt:lpstr>
      <vt:lpstr>Cache Example</vt:lpstr>
      <vt:lpstr>Cache Example</vt:lpstr>
      <vt:lpstr>Implementation of Direct-mapped Cache</vt:lpstr>
      <vt:lpstr>Hit and Miss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Memory Hierarchy</dc:title>
  <dc:creator>lyang</dc:creator>
  <cp:lastModifiedBy>Microsoft Office User</cp:lastModifiedBy>
  <cp:revision>55</cp:revision>
  <dcterms:created xsi:type="dcterms:W3CDTF">2003-10-13T21:26:53Z</dcterms:created>
  <dcterms:modified xsi:type="dcterms:W3CDTF">2021-06-02T15:22:54Z</dcterms:modified>
</cp:coreProperties>
</file>